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71" r:id="rId3"/>
    <p:sldId id="263" r:id="rId4"/>
    <p:sldId id="264" r:id="rId5"/>
    <p:sldId id="269" r:id="rId6"/>
    <p:sldId id="261" r:id="rId7"/>
    <p:sldId id="270" r:id="rId8"/>
    <p:sldId id="266" r:id="rId9"/>
    <p:sldId id="260" r:id="rId10"/>
    <p:sldId id="267" r:id="rId11"/>
    <p:sldId id="268" r:id="rId12"/>
  </p:sldIdLst>
  <p:sldSz cx="9144000" cy="6858000" type="screen4x3"/>
  <p:notesSz cx="7099300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72202" autoAdjust="0"/>
  </p:normalViewPr>
  <p:slideViewPr>
    <p:cSldViewPr>
      <p:cViewPr>
        <p:scale>
          <a:sx n="65" d="100"/>
          <a:sy n="65" d="100"/>
        </p:scale>
        <p:origin x="-16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notesViewPr>
    <p:cSldViewPr>
      <p:cViewPr>
        <p:scale>
          <a:sx n="100" d="100"/>
          <a:sy n="100" d="100"/>
        </p:scale>
        <p:origin x="-3468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1293" y="1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r">
              <a:defRPr sz="1300"/>
            </a:lvl1pPr>
          </a:lstStyle>
          <a:p>
            <a:fld id="{037B185B-B429-4193-A924-1CFB20A1BB38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1293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r">
              <a:defRPr sz="1300"/>
            </a:lvl1pPr>
          </a:lstStyle>
          <a:p>
            <a:fld id="{520EE8ED-091D-4E7A-8C9C-B1D7994752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6157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1293" y="1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r">
              <a:defRPr sz="1300"/>
            </a:lvl1pPr>
          </a:lstStyle>
          <a:p>
            <a:fld id="{6FFA660E-B60E-4DC1-BE99-3B8DE563DB14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5175"/>
            <a:ext cx="5121275" cy="3840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9" tIns="49520" rIns="99039" bIns="495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5"/>
          </a:xfrm>
          <a:prstGeom prst="rect">
            <a:avLst/>
          </a:prstGeom>
        </p:spPr>
        <p:txBody>
          <a:bodyPr vert="horz" lIns="99039" tIns="49520" rIns="99039" bIns="495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1293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r">
              <a:defRPr sz="1300"/>
            </a:lvl1pPr>
          </a:lstStyle>
          <a:p>
            <a:fld id="{4583B9E5-103B-4228-9AF6-5B4D372B737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06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Do kluczowych środków profilaktycznych, koniecznych dla zapewnienie bezpieczeństwa w otoczeniu urządzeń lub instalacji wytwarzających pola elektromagnetyczne, w szczególności osób użytkujących implanty  medyczne, należy czytelne i jednoznaczne oznakowanie źródeł silnego pola elektromagnetycznego, zasięgu stref ochronnych oraz możliwości wystąpienia różnego typu zagrożeń związanych z odziaływaniem pola.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W tym celu można stosować znormalizowane  znaki ostrzegawcze, np. według </a:t>
            </a:r>
            <a:r>
              <a:rPr lang="pl-PL" altLang="pl-PL" dirty="0"/>
              <a:t>PN-EN ISO 7010:2012 lub PN-T-06260, a także informacje słowno-graficzne.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altLang="pl-PL" dirty="0"/>
              <a:t>Oznakowanie tego typu u</a:t>
            </a:r>
            <a:r>
              <a:rPr lang="pl-PL" dirty="0"/>
              <a:t>możliwia, np. użytkownikom implantów, unikanie przebywania w miejscach, w których może dla nich występować zagrożenie.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defTabSz="940003">
              <a:spcBef>
                <a:spcPts val="617"/>
              </a:spcBef>
              <a:defRPr/>
            </a:pPr>
            <a:r>
              <a:rPr lang="pl-PL" sz="1100" b="1" dirty="0">
                <a:latin typeface="Calibri" panose="020F0502020204030204" pitchFamily="34" charset="0"/>
              </a:rPr>
              <a:t>Podsumowując - dostosowanie środowiska pracy do potrzeb osób z niepełnosprawnościami</a:t>
            </a:r>
            <a:r>
              <a:rPr lang="pl-PL" sz="1100" dirty="0">
                <a:latin typeface="Calibri" panose="020F0502020204030204" pitchFamily="34" charset="0"/>
              </a:rPr>
              <a:t>, </a:t>
            </a:r>
            <a:r>
              <a:rPr lang="pl-PL" sz="1100" b="1" dirty="0">
                <a:solidFill>
                  <a:srgbClr val="FF0000"/>
                </a:solidFill>
                <a:latin typeface="Calibri" panose="020F0502020204030204" pitchFamily="34" charset="0"/>
              </a:rPr>
              <a:t>ze względu na zagrożenia elektromagnetyczne występujące w środowisku pracy</a:t>
            </a:r>
            <a:r>
              <a:rPr lang="pl-PL" sz="1100" dirty="0">
                <a:latin typeface="Calibri" panose="020F0502020204030204" pitchFamily="34" charset="0"/>
              </a:rPr>
              <a:t>, opiera się na powszechnych wymaganiach bezpieczeństwa i higieny pracy, dotyczących takich zagrożeń.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sz="1100" b="1" dirty="0">
                <a:latin typeface="Calibri" panose="020F0502020204030204" pitchFamily="34" charset="0"/>
              </a:rPr>
              <a:t>Każdy pracodawca ma obowiązek zidentyfikowania i oznakowania wszystkich źródeł pól elektromagnetycznych oraz zasięgu pól stref ochronnych.</a:t>
            </a:r>
          </a:p>
          <a:p>
            <a:pPr algn="just">
              <a:spcBef>
                <a:spcPts val="617"/>
              </a:spcBef>
              <a:buClr>
                <a:srgbClr val="FF0000"/>
              </a:buClr>
              <a:defRPr/>
            </a:pPr>
            <a:r>
              <a:rPr lang="pl-PL" sz="1100" b="1" dirty="0">
                <a:latin typeface="Calibri" panose="020F0502020204030204" pitchFamily="34" charset="0"/>
              </a:rPr>
              <a:t>Niezależnie od rodzaju niepełnosprawności:</a:t>
            </a:r>
          </a:p>
          <a:p>
            <a:pPr algn="just">
              <a:spcBef>
                <a:spcPts val="617"/>
              </a:spcBef>
              <a:buClr>
                <a:srgbClr val="FF0000"/>
              </a:buClr>
              <a:defRPr/>
            </a:pPr>
            <a:r>
              <a:rPr lang="pl-PL" sz="1100" dirty="0">
                <a:latin typeface="Calibri" panose="020F0502020204030204" pitchFamily="34" charset="0"/>
              </a:rPr>
              <a:t>- pracownicy mogą przebywać w polach stref ochronnych, jeżeli w wyniku przeprowadzonych badań lekarskich stwierdzono u nich brak przeciwskazań zdrowotnych do przebywania w polach elektromagnetycznych (zgodnie z PN-T-06580:2002-1) – lekarz medycyny pracy orzeka o zdolności wykonywania pracy na określonym stanowisku – obowiązek ten jest powszechny i dotyczy zarówno pracowników pełnosprawnych, jak i z różnego rodzaju niepełnosprawnościami, </a:t>
            </a:r>
          </a:p>
          <a:p>
            <a:pPr algn="just">
              <a:spcBef>
                <a:spcPts val="617"/>
              </a:spcBef>
              <a:buClr>
                <a:srgbClr val="FF0000"/>
              </a:buClr>
              <a:defRPr/>
            </a:pPr>
            <a:r>
              <a:rPr lang="pl-PL" sz="1100" dirty="0">
                <a:latin typeface="Calibri" panose="020F0502020204030204" pitchFamily="34" charset="0"/>
              </a:rPr>
              <a:t>- w polach elektromagnetycznych szczególnej uwagi wymaga bezpieczeństwo użytkowników implantów</a:t>
            </a:r>
          </a:p>
          <a:p>
            <a:pPr algn="just">
              <a:spcBef>
                <a:spcPts val="617"/>
              </a:spcBef>
              <a:buClr>
                <a:srgbClr val="FF0000"/>
              </a:buClr>
              <a:defRPr/>
            </a:pPr>
            <a:r>
              <a:rPr lang="pl-PL" sz="1100" dirty="0">
                <a:latin typeface="Calibri" panose="020F0502020204030204" pitchFamily="34" charset="0"/>
              </a:rPr>
              <a:t>- w polach strefy bezpiecznej nie występują zagrożenia dla użytkowników implantów (podobnie ekspozycja kobiet w ciąży w polach strefy bezpiecznej nie podlega ograniczeniom)</a:t>
            </a:r>
          </a:p>
          <a:p>
            <a:pPr algn="just">
              <a:spcBef>
                <a:spcPts val="617"/>
              </a:spcBef>
              <a:buClr>
                <a:srgbClr val="FF0000"/>
              </a:buClr>
              <a:defRPr/>
            </a:pPr>
            <a:r>
              <a:rPr lang="pl-PL" sz="1100" dirty="0">
                <a:latin typeface="Calibri" panose="020F0502020204030204" pitchFamily="34" charset="0"/>
              </a:rPr>
              <a:t>- w polach stref ochronnych konieczne jest indywidualne rozpatrzenie czy parametry pola oddziałującego na pracownika i użytkowanego przez niego implantu pozwalają na bezpieczną ekspozycję użytkownika </a:t>
            </a:r>
            <a:r>
              <a:rPr lang="pl-PL" sz="1100" dirty="0" smtClean="0">
                <a:latin typeface="Calibri" panose="020F0502020204030204" pitchFamily="34" charset="0"/>
              </a:rPr>
              <a:t>(ekspozycja </a:t>
            </a:r>
            <a:r>
              <a:rPr lang="pl-PL" sz="1100" dirty="0">
                <a:latin typeface="Calibri" panose="020F0502020204030204" pitchFamily="34" charset="0"/>
              </a:rPr>
              <a:t>kobiet w ciąży w polach stref ochronnych jest zabroniona).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sz="1100" dirty="0">
                <a:latin typeface="Calibri" panose="020F0502020204030204" pitchFamily="34" charset="0"/>
              </a:rPr>
              <a:t>Podkreślenia wymaga, że w ramach wspomnianej profilaktycznej opieki lekarskiej, lekarz medycyny pracy może wskazać dodatkowe ograniczenia dotyczące poszczególnych pracowników, w tym dotyczące narażenia ich w polach elektromagnetycznych stref ochronnych.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sz="1100" b="1" dirty="0">
                <a:latin typeface="Calibri" panose="020F0502020204030204" pitchFamily="34" charset="0"/>
              </a:rPr>
              <a:t>Omówione wyżej zasady dotyczą więc wszystkich pracowników, niezależnie od rodzaju niepełnosprawności.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003">
              <a:spcBef>
                <a:spcPts val="617"/>
              </a:spcBef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dirty="0"/>
              <a:t>W środowisku pracy, jak i życia człowieka pola i promieniowanie  elektromagnetyczne występują powszechnie wskutek wykorzystywania energii elektrycznej we wszystkich obszarach działalności człowieka oraz stosowania łączności z wykorzystaniem fal radiowych. </a:t>
            </a:r>
          </a:p>
          <a:p>
            <a:pPr algn="just">
              <a:spcBef>
                <a:spcPts val="617"/>
              </a:spcBef>
            </a:pPr>
            <a:r>
              <a:rPr lang="pl-PL" dirty="0"/>
              <a:t>Należy zwrócić uwagę przede wszystkim na źródła pól elektromagnetycznych takie jak: 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/>
              <a:t>obiekty elektroenergetyczne (np. linie wysokiego napięcia, stacje przesyłowo-rozdzielcze, transformatory, energetyczna instalacja zasilająca), 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/>
              <a:t>urządzenia medyczne (np. diagnostyczne i terapeutyczne),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/>
              <a:t>urządzenia przemysłowe  (np. piece i nagrzewnice indukcyjne, zgrzewarki i spawarki), 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/>
              <a:t>urządzenia radio- i telekomunikacyjne  (np. anteny nadawcze radiowe i telewizyjne, stacje radiolokacyjne, systemy telefonii ruchomej, telefony komórkowe i bezprzewodowe, radiotelefony) </a:t>
            </a:r>
          </a:p>
          <a:p>
            <a:pPr marL="176251" indent="-176251" algn="just" defTabSz="940003">
              <a:spcBef>
                <a:spcPts val="617"/>
              </a:spcBef>
              <a:buFontTx/>
              <a:buChar char="-"/>
              <a:defRPr/>
            </a:pPr>
            <a:r>
              <a:rPr lang="pl-PL" dirty="0"/>
              <a:t>inne urządzenia elektryczne (np.  kuchnie mikrofalowe i indukcyjne, systemy antykradzieżowe i kontroli dostępu, itp.)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dirty="0">
                <a:latin typeface="Calibri" panose="020F0502020204030204" pitchFamily="34" charset="0"/>
              </a:rPr>
              <a:t>Pole elektromagnetyczne może wpływać na bezpieczeństwo i zdrowie ludzi.</a:t>
            </a:r>
          </a:p>
          <a:p>
            <a:pPr algn="just">
              <a:spcBef>
                <a:spcPts val="617"/>
              </a:spcBef>
            </a:pPr>
            <a:r>
              <a:rPr lang="pl-PL" dirty="0">
                <a:latin typeface="Calibri" panose="020F0502020204030204" pitchFamily="34" charset="0"/>
              </a:rPr>
              <a:t>Elektrodynamicznym skutkiem bezpośredniego oddziaływania pola elektromagnetycznego na człowieka jest indukowanie w organizmie potencjałów elektrycznych. Skutkiem tego zjawiska w organizmie człowieka przebywającego w polu elektromagnetycznym: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>
                <a:latin typeface="Calibri" panose="020F0502020204030204" pitchFamily="34" charset="0"/>
              </a:rPr>
              <a:t>powstaje zaindukowany prąd elektryczny, który może powodować stymulację centralnego i obwodowego układu nerwowego (przy oddziaływaniu pól o częstotliwościach mniejszych od 100 kHz) 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>
                <a:latin typeface="Calibri" panose="020F0502020204030204" pitchFamily="34" charset="0"/>
              </a:rPr>
              <a:t>wydziela się ciepło, które przy niedostatecznej wydolności termoregulacji organizmu prowadzi do wzrostu temperatury tkanek - wewnątrz lub na powierzchni organizmu, najczęściej lokalnie - co może prowadzić do uszkodzenia termicznego tkanek i organów.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dirty="0">
                <a:latin typeface="Calibri" panose="020F0502020204030204" pitchFamily="34" charset="0"/>
              </a:rPr>
              <a:t>Pole elektromagnetyczne może wpływać na bezpieczeństwo i zdrowie ludzi, oddziałując pośrednio, na skutek absorpcji energii pól elektromagnetycznych przez obiekty infrastruktury technicznej znajdującej się w środowisku pracy lub urządzenia wspomagające funkcjonowanie organizmu człowieka (implanty medyczne – aktywne lub bierne).</a:t>
            </a:r>
          </a:p>
          <a:p>
            <a:pPr algn="just">
              <a:spcBef>
                <a:spcPts val="617"/>
              </a:spcBef>
            </a:pPr>
            <a:r>
              <a:rPr lang="pl-PL" dirty="0">
                <a:latin typeface="Calibri" panose="020F0502020204030204" pitchFamily="34" charset="0"/>
              </a:rPr>
              <a:t>Pośrednie oddziaływanie pól i promieniowań elektromagnetycznych na ludzi to m.in. 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>
                <a:latin typeface="Calibri" panose="020F0502020204030204" pitchFamily="34" charset="0"/>
              </a:rPr>
              <a:t>zjawisko tzw. prądu kontaktowego (tj. przepływu prądu elektrycznego przez ciało człowieka dotykającego obiektu metalowego, i w konsekwencji skutki biofizyczne jak przy odziaływaniu bezpośrednim, zlokalizowane przy miejscu kontaktu ciała z obiektem) i możliwość  rażenia na skutek indukowania prądów i ładunków w dużych konstrukcjach metalowych lub urządzeniach, w obecności atmosfer palnych i wybuchowych zagrażające eksplozją i pożarem</a:t>
            </a:r>
          </a:p>
          <a:p>
            <a:pPr marL="176251" indent="-176251" algn="just">
              <a:spcBef>
                <a:spcPts val="617"/>
              </a:spcBef>
              <a:buFontTx/>
              <a:buChar char="-"/>
            </a:pPr>
            <a:r>
              <a:rPr lang="pl-PL" dirty="0">
                <a:latin typeface="Calibri" panose="020F0502020204030204" pitchFamily="34" charset="0"/>
              </a:rPr>
              <a:t>inicjacja wypadków poprzez: zakłócenia działania urządzeń elektronicznych, w tym aparatury medycznej (obejmującej implanty elektroniczne, jak np.: stymulatory serca i defibrylatory implantowane, lub częściowo implantowane pompy insulinowe czy implanty słuchowe), uszkodzenia magnetycznych nośników pamięci.</a:t>
            </a:r>
            <a:endParaRPr lang="en-GB" dirty="0">
              <a:latin typeface="Calibri" panose="020F0502020204030204" pitchFamily="34" charset="0"/>
            </a:endParaRPr>
          </a:p>
          <a:p>
            <a:pPr algn="just">
              <a:spcBef>
                <a:spcPts val="617"/>
              </a:spcBef>
            </a:pPr>
            <a:r>
              <a:rPr lang="pl-PL" dirty="0">
                <a:latin typeface="Calibri" panose="020F0502020204030204" pitchFamily="34" charset="0"/>
              </a:rPr>
              <a:t>W razie narażenia na bardzo silne pola elektromagnetyczne również funkcjonowanie implantów pasywnych (jak np. endoprotezy) może być zagrożone, np. wskutek efektu termicznego w implancie.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720997" y="4822319"/>
            <a:ext cx="5679440" cy="4605575"/>
          </a:xfrm>
        </p:spPr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dirty="0">
                <a:latin typeface="+mj-lt"/>
              </a:rPr>
              <a:t>W krajowym systemie prawa pracy </a:t>
            </a:r>
            <a:r>
              <a:rPr lang="pl-PL" u="sng" dirty="0">
                <a:latin typeface="+mj-lt"/>
              </a:rPr>
              <a:t>brak jest specyficznych wymagań dotyczących pracowników z niepełnosprawnościami</a:t>
            </a:r>
            <a:r>
              <a:rPr lang="pl-PL" dirty="0">
                <a:latin typeface="+mj-lt"/>
              </a:rPr>
              <a:t>, poddanych narażeniu na pole i promieniowanie elektromagnetyczne.</a:t>
            </a:r>
          </a:p>
          <a:p>
            <a:pPr algn="just">
              <a:spcBef>
                <a:spcPts val="617"/>
              </a:spcBef>
            </a:pPr>
            <a:r>
              <a:rPr lang="pl-PL" dirty="0">
                <a:latin typeface="+mj-lt"/>
              </a:rPr>
              <a:t>Ocena dopuszczalności ich narażenia dokonywana jest według przepisów bezpieczeństwa i higieny pracy dotyczących wszystkich pracowników, które wydano w oparciu o ustawę </a:t>
            </a:r>
            <a:r>
              <a:rPr lang="pl-PL" altLang="en-US" dirty="0">
                <a:latin typeface="+mj-lt"/>
              </a:rPr>
              <a:t> Kodeks Pracy.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>
                <a:latin typeface="+mj-lt"/>
              </a:rPr>
              <a:t>W procesie identyfikacji i oceny zagrożeń elektromagnetycznych oraz planowania działań profilaktycznych, szczególnym zagadnieniem jest bezpieczeństwo osób użytkujących implanty medyczne – jednak tej grupy osób z niepełnosprawnościami nie obejmują obecnie specyficzne wymagania polskiego prawa pracy.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>
                <a:latin typeface="+mj-lt"/>
              </a:rPr>
              <a:t>Dostępne są jedynie zalecenia międzynarodowe dotyczące bezpieczeństwa takich osób.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720997" y="4822319"/>
            <a:ext cx="5679440" cy="4605575"/>
          </a:xfrm>
        </p:spPr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altLang="en-US" dirty="0"/>
              <a:t>Limity narażenia na pola elektromagnetyczne w środowisku pracy ustanowiono Rozporządzeniem Ministra Pracy i Polityki Społecznej w sprawie najwyższych dopuszczalnych stężeń i natężeń (NDS i NDN) czynników szkodliwych dla zdrowia w środowisku pracy [</a:t>
            </a:r>
            <a:r>
              <a:rPr lang="pl-PL" altLang="en-US" dirty="0" err="1"/>
              <a:t>DzU</a:t>
            </a:r>
            <a:r>
              <a:rPr lang="pl-PL" altLang="en-US" dirty="0"/>
              <a:t> nr 217, poz. 1833, 2002] – podano je w formie wartości natężeń pola elektrycznego i magnetycznego rozgraniczających pola stref ochronnych. </a:t>
            </a:r>
          </a:p>
          <a:p>
            <a:pPr algn="just">
              <a:spcBef>
                <a:spcPts val="617"/>
              </a:spcBef>
            </a:pPr>
            <a:r>
              <a:rPr lang="pl-PL" altLang="en-US" dirty="0"/>
              <a:t>Pola elektromagnetyczne o natężeniach słabszych niż pola stref ochronnych nazwano polami strefy bezpiecznej.</a:t>
            </a:r>
          </a:p>
          <a:p>
            <a:pPr algn="just">
              <a:spcBef>
                <a:spcPts val="617"/>
              </a:spcBef>
            </a:pPr>
            <a:r>
              <a:rPr lang="pl-PL" altLang="en-US" dirty="0"/>
              <a:t>Ponadto rozporządzenie ministra środowiska stanowi limity narażenia ludności [</a:t>
            </a:r>
            <a:r>
              <a:rPr lang="pl-PL" altLang="en-US" dirty="0" err="1"/>
              <a:t>DzU</a:t>
            </a:r>
            <a:r>
              <a:rPr lang="pl-PL" altLang="en-US" dirty="0"/>
              <a:t> nr 192 poz. 1883, 2003] – są one zbliżone do granicy strefy bezpiecznej.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altLang="en-US" dirty="0"/>
              <a:t>Polskie Normy serii PN-T-06580:2002 określają terminologię, zasady pomiaru i oceny ekspozycji pracowników na pola elektromagnetyczne.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Pracowników narażonych na pola stref ochronnych obejmuje profilaktyczna opieka zdrowotna, zdefiniowana przez </a:t>
            </a:r>
            <a:r>
              <a:rPr lang="pl-PL" altLang="en-US" dirty="0"/>
              <a:t>Rozporządzenie Ministra Zdrowia</a:t>
            </a:r>
            <a:r>
              <a:rPr lang="pl-PL" dirty="0"/>
              <a:t> w sprawie przeprowadzania badań lekarskich pracowników, zakresu profilaktycznej opieki zdrowotnej nad pracownikami oraz orzeczeń lekarskich wydawanych do celów przewidzianych w Kodeksie pracy</a:t>
            </a:r>
            <a:r>
              <a:rPr lang="pl-PL" altLang="en-US" dirty="0"/>
              <a:t>  [</a:t>
            </a:r>
            <a:r>
              <a:rPr lang="pl-PL" altLang="en-US" dirty="0" err="1"/>
              <a:t>DzU</a:t>
            </a:r>
            <a:r>
              <a:rPr lang="pl-PL" altLang="en-US" dirty="0"/>
              <a:t> nr 69, poz.332, 1996].</a:t>
            </a:r>
            <a:r>
              <a:rPr lang="pl-PL" altLang="en-US" dirty="0">
                <a:solidFill>
                  <a:srgbClr val="CC0000"/>
                </a:solidFill>
              </a:rPr>
              <a:t>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altLang="en-US" b="1" dirty="0">
                <a:solidFill>
                  <a:srgbClr val="CC0000"/>
                </a:solidFill>
              </a:rPr>
              <a:t>Ocena przeciwskazań zdrowotnych do przebywania w polach stref ochronnych wymaga indywidualnej oceny stanu zdrowia pracownika przez lekarza medycyny pracy.</a:t>
            </a:r>
            <a:r>
              <a:rPr lang="pl-PL" dirty="0"/>
              <a:t>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W polach stref ochronnych z reguły przebywają pracownicy obsługujący urządzenia wytwarzające pola elektromagnetyczne, ale mogą się tam znajdować również pracownicy wykonujący inne czynności w pobliżu – zwykle wskutek złej organizacji pracy.</a:t>
            </a:r>
          </a:p>
          <a:p>
            <a:pPr algn="just" defTabSz="940003">
              <a:spcBef>
                <a:spcPts val="617"/>
              </a:spcBef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17"/>
              </a:spcBef>
            </a:pPr>
            <a:r>
              <a:rPr lang="pl-PL" dirty="0"/>
              <a:t>Przebywanie pracowników </a:t>
            </a:r>
            <a:r>
              <a:rPr lang="pl-PL" u="sng" dirty="0"/>
              <a:t>w polach stref ochronnych </a:t>
            </a:r>
            <a:r>
              <a:rPr lang="pl-PL" dirty="0"/>
              <a:t>jest nazywane </a:t>
            </a:r>
            <a:r>
              <a:rPr lang="pl-PL" u="sng" dirty="0"/>
              <a:t>ekspozycją zawodową</a:t>
            </a:r>
            <a:r>
              <a:rPr lang="pl-PL" dirty="0"/>
              <a:t>.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Wymagania dotyczące ekspozycji zawodowej odnoszą się do jednej zmiany roboczej, kiedy wskaźnik ekspozycji pracownika nie powinien przekroczyć wartości dopuszczalnej.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altLang="en-US" dirty="0"/>
              <a:t>Zasady dopuszczalnego narażenia w polach stref ochronnych ustalono tak, aby ochronić pracowników przed niepożądanymi skutkami bezpośredniego i pośredniego oddziaływania pól, zarówno występującymi w czasie oddziaływania pola, jak i przed utratą zdrowia wskutek oddziaływania wieloletniego.</a:t>
            </a:r>
          </a:p>
          <a:p>
            <a:pPr algn="just">
              <a:spcBef>
                <a:spcPts val="617"/>
              </a:spcBef>
            </a:pPr>
            <a:r>
              <a:rPr lang="pl-PL" dirty="0"/>
              <a:t>Przebywanie pracowników w polach stref ochronnych (ekspozycja zawodowa) jest dopuszczalne jeżeli:</a:t>
            </a:r>
            <a:endParaRPr lang="en-GB" dirty="0"/>
          </a:p>
          <a:p>
            <a:pPr marL="176251" indent="-176251" algn="just" defTabSz="940003">
              <a:spcBef>
                <a:spcPts val="617"/>
              </a:spcBef>
              <a:buFontTx/>
              <a:buChar char="-"/>
              <a:defRPr/>
            </a:pPr>
            <a:r>
              <a:rPr lang="pl-PL" dirty="0"/>
              <a:t>podlegają oni okresowym specjalistycznym badaniom lekarskim</a:t>
            </a:r>
          </a:p>
          <a:p>
            <a:pPr marL="176251" indent="-176251" algn="just" defTabSz="940003">
              <a:spcBef>
                <a:spcPts val="617"/>
              </a:spcBef>
              <a:buFontTx/>
              <a:buChar char="-"/>
              <a:defRPr/>
            </a:pPr>
            <a:r>
              <a:rPr lang="pl-PL" dirty="0"/>
              <a:t>zostali poinformowani o możliwych zagrożeniach w otoczeniu źródeł pól</a:t>
            </a:r>
          </a:p>
          <a:p>
            <a:pPr marL="176251" indent="-176251" algn="just" defTabSz="940003">
              <a:spcBef>
                <a:spcPts val="617"/>
              </a:spcBef>
              <a:buFontTx/>
              <a:buChar char="-"/>
              <a:defRPr/>
            </a:pPr>
            <a:r>
              <a:rPr lang="pl-PL" dirty="0"/>
              <a:t>przechodzą okresowe szkolenia dotyczące zasad bezpiecznego wykonywania pracy w polach elektromagnetycznych.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Ponadto warunki narażenia pracowników są okresowo kontrolowane, a źródła pól elektromagnetycznych są zidentyfikowane i oznakowane oraz wyznaczono zasięgi stref ochronnych (odległości od źródła pola w jakich występują pola stref ochronnych). </a:t>
            </a:r>
          </a:p>
          <a:p>
            <a:pPr algn="just" defTabSz="940003">
              <a:spcBef>
                <a:spcPts val="617"/>
              </a:spcBef>
              <a:defRPr/>
            </a:pPr>
            <a:r>
              <a:rPr lang="pl-PL" dirty="0"/>
              <a:t>Ekspozycja </a:t>
            </a:r>
            <a:r>
              <a:rPr lang="pl-PL" u="sng" dirty="0"/>
              <a:t>w polach strefy bezpiecznej  </a:t>
            </a:r>
            <a:r>
              <a:rPr lang="pl-PL" dirty="0"/>
              <a:t>jest nazywana </a:t>
            </a:r>
            <a:r>
              <a:rPr lang="pl-PL" u="sng" dirty="0"/>
              <a:t>ekspozycją pozazawodową.</a:t>
            </a:r>
            <a:endParaRPr lang="en-GB" u="sng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89013" y="765175"/>
            <a:ext cx="5121275" cy="38401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Do zagrożeń pośrednich oddziaływania pola elektromagnetycznego zalicza się zagrożenia dla użytkowników implantów medycznych.</a:t>
            </a:r>
          </a:p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Zagrożenia dla takich osób wynikają z tego, że oddziaływanie pól i promieniowania elektromagnetycznego może powodować zakłócenia w funkcjonowaniu implantów aktywnych lub np. zwiększone skutki termiczne w organizmie w otoczeniu implantu pasywnego. </a:t>
            </a:r>
          </a:p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W polskim prawie pracy brak jest obecnie specyficznych uregulowań dotyczących ochrony przed narażeniem osób z implantami medycznymi. </a:t>
            </a:r>
          </a:p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Zagadnienia bezpieczeństwa użytkowników implantów medycznych uwzględniają m.in. wymagania Dyrektywy Europejskiej 2013/35/EU dotyczącej ochrony pracowników przed polami elektromagnetycznymi i wymagania norm europejskich. </a:t>
            </a:r>
          </a:p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Zalecają one indywidualną ocenę zagrożeń elektromagnetycznych oddziałujących na pracownika będącego użytkownikiem konkretnego implantu elektronicznego lub endoprotezy. Zalecenia międzynarodowe wskazują również limity narażenia użytkowników różnych implantów. </a:t>
            </a:r>
          </a:p>
          <a:p>
            <a:pPr marL="176251" indent="-176251" algn="just" defTabSz="940003">
              <a:spcBef>
                <a:spcPts val="617"/>
              </a:spcBef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/>
              <a:t>Zakłócenia w funkcjonowania aktywnych implantów medycznych z reguły nie występują gdy natężenie pola elektrycznego i magnetycznego oddziałującego na użytkownika nie przekracza wartości dopuszczalnych podczas narażenia ogółu ludności (według zaleceń międzynarodowych </a:t>
            </a:r>
            <a:r>
              <a:rPr lang="en-GB" dirty="0"/>
              <a:t>ICNIRP’1998</a:t>
            </a:r>
            <a:r>
              <a:rPr lang="pl-PL" dirty="0"/>
              <a:t> oraz</a:t>
            </a:r>
            <a:r>
              <a:rPr lang="en-GB" dirty="0"/>
              <a:t> </a:t>
            </a:r>
            <a:r>
              <a:rPr lang="pl-PL" dirty="0"/>
              <a:t>Rekomendacji Europejskiej 1</a:t>
            </a:r>
            <a:r>
              <a:rPr lang="en-GB" dirty="0"/>
              <a:t>999/519</a:t>
            </a:r>
            <a:r>
              <a:rPr lang="pl-PL" dirty="0"/>
              <a:t>)</a:t>
            </a:r>
            <a:r>
              <a:rPr lang="en-GB" dirty="0"/>
              <a:t>. </a:t>
            </a:r>
            <a:r>
              <a:rPr lang="pl-PL" dirty="0"/>
              <a:t>Wynika z tego, że </a:t>
            </a:r>
            <a:r>
              <a:rPr lang="pl-PL" u="sng" dirty="0"/>
              <a:t>w polach strefy bezpiecznej nie należy oczekiwać zagrożeń dla użytkowników implantów</a:t>
            </a:r>
            <a:r>
              <a:rPr lang="pl-PL" dirty="0"/>
              <a:t>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318" name="Rectangle 6"/>
          <p:cNvSpPr>
            <a:spLocks noChangeArrowheads="1"/>
          </p:cNvSpPr>
          <p:nvPr userDrawn="1"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15" name="Picture 1" descr="C:\asia\poczta-thunderbird\odebrane pliki\pfron-log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6047656"/>
            <a:ext cx="7488832" cy="810345"/>
          </a:xfrm>
          <a:prstGeom prst="rect">
            <a:avLst/>
          </a:prstGeom>
          <a:noFill/>
        </p:spPr>
      </p:pic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1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12" name="Łącznik prostoliniowy 11"/>
          <p:cNvCxnSpPr/>
          <p:nvPr userDrawn="1"/>
        </p:nvCxnSpPr>
        <p:spPr>
          <a:xfrm>
            <a:off x="107504" y="404664"/>
            <a:ext cx="8928992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101600" dist="25400" dir="16200000" rotWithShape="0">
              <a:schemeClr val="accent5">
                <a:lumMod val="50000"/>
                <a:alpha val="49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 userDrawn="1"/>
        </p:nvSpPr>
        <p:spPr>
          <a:xfrm>
            <a:off x="121001" y="3584"/>
            <a:ext cx="89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i="1" dirty="0" smtClean="0">
                <a:solidFill>
                  <a:schemeClr val="bg1">
                    <a:lumMod val="50000"/>
                  </a:schemeClr>
                </a:solidFill>
              </a:rPr>
              <a:t>Możliwości dostosowania ze względu na zagrożenia elektromagnetyczne   </a:t>
            </a:r>
            <a:endParaRPr lang="pl-PL" sz="1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240613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Ogólne informacje dotyczące możliwości dostosowania środowiska pracy dla osób z różnymi niepełnosprawnościami - ze względu na zagrożenia elektromagnetyczne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2852936"/>
            <a:ext cx="7488832" cy="2952328"/>
          </a:xfrm>
        </p:spPr>
        <p:txBody>
          <a:bodyPr>
            <a:normAutofit fontScale="77500" lnSpcReduction="20000"/>
          </a:bodyPr>
          <a:lstStyle/>
          <a:p>
            <a:r>
              <a:rPr lang="pl-PL" sz="3400" b="1" i="1" dirty="0" smtClean="0">
                <a:solidFill>
                  <a:schemeClr val="tx1"/>
                </a:solidFill>
              </a:rPr>
              <a:t>dr inż. Jolanta Karpowicz</a:t>
            </a:r>
          </a:p>
          <a:p>
            <a:r>
              <a:rPr lang="pl-PL" sz="3400" b="1" i="1" dirty="0" smtClean="0">
                <a:solidFill>
                  <a:schemeClr val="tx1"/>
                </a:solidFill>
              </a:rPr>
              <a:t>dr inż. Krzysztof Gryz</a:t>
            </a:r>
          </a:p>
          <a:p>
            <a:r>
              <a:rPr lang="pl-PL" sz="3400" b="1" i="1" dirty="0" smtClean="0">
                <a:solidFill>
                  <a:schemeClr val="tx1"/>
                </a:solidFill>
              </a:rPr>
              <a:t>dr inż. Patryk </a:t>
            </a:r>
            <a:r>
              <a:rPr lang="pl-PL" sz="3400" b="1" i="1" dirty="0" err="1" smtClean="0">
                <a:solidFill>
                  <a:schemeClr val="tx1"/>
                </a:solidFill>
              </a:rPr>
              <a:t>Zradziński</a:t>
            </a:r>
            <a:endParaRPr lang="pl-PL" sz="3400" b="1" i="1" dirty="0" smtClean="0">
              <a:solidFill>
                <a:schemeClr val="tx1"/>
              </a:solidFill>
            </a:endParaRPr>
          </a:p>
          <a:p>
            <a:endParaRPr lang="pl-PL" sz="1400" b="1" dirty="0" smtClean="0">
              <a:solidFill>
                <a:schemeClr val="tx1"/>
              </a:solidFill>
            </a:endParaRPr>
          </a:p>
          <a:p>
            <a:r>
              <a:rPr lang="pl-PL" b="1" dirty="0" smtClean="0">
                <a:solidFill>
                  <a:schemeClr val="bg1">
                    <a:lumMod val="50000"/>
                  </a:schemeClr>
                </a:solidFill>
              </a:rPr>
              <a:t>Zakład </a:t>
            </a:r>
            <a:r>
              <a:rPr lang="pl-PL" b="1" dirty="0" err="1" smtClean="0">
                <a:solidFill>
                  <a:schemeClr val="bg1">
                    <a:lumMod val="50000"/>
                  </a:schemeClr>
                </a:solidFill>
              </a:rPr>
              <a:t>Bioelektromagnetyzmu</a:t>
            </a:r>
            <a:r>
              <a:rPr lang="pl-PL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pl-PL" b="1" dirty="0" smtClean="0"/>
              <a:t>Centralny Instytut Ochrony Pracy – Państwowy </a:t>
            </a:r>
          </a:p>
          <a:p>
            <a:r>
              <a:rPr lang="pl-PL" b="1" dirty="0" smtClean="0"/>
              <a:t>Instytut Badawczy</a:t>
            </a:r>
          </a:p>
          <a:p>
            <a:r>
              <a:rPr lang="pl-PL" b="1" dirty="0" smtClean="0"/>
              <a:t>00-701 Warszawa ul. </a:t>
            </a:r>
            <a:r>
              <a:rPr lang="pl-PL" b="1" smtClean="0"/>
              <a:t>Czerniakowska </a:t>
            </a:r>
            <a:r>
              <a:rPr lang="pl-PL" b="1" smtClean="0"/>
              <a:t>16</a:t>
            </a:r>
            <a:endParaRPr lang="pl-PL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784976" cy="1143000"/>
          </a:xfrm>
        </p:spPr>
        <p:txBody>
          <a:bodyPr>
            <a:noAutofit/>
          </a:bodyPr>
          <a:lstStyle/>
          <a:p>
            <a:r>
              <a:rPr lang="pl-PL" sz="3000" b="1" dirty="0" smtClean="0"/>
              <a:t>Zgodnie z wymaganiami prawa pracy,</a:t>
            </a:r>
            <a:br>
              <a:rPr lang="pl-PL" sz="3000" b="1" dirty="0" smtClean="0"/>
            </a:br>
            <a:r>
              <a:rPr lang="pl-PL" sz="3000" b="1" dirty="0" smtClean="0"/>
              <a:t> informacje o zagrożeniach elektromagnetycznych w środowisku pracy obejmują:</a:t>
            </a:r>
            <a:endParaRPr lang="pl-PL" sz="3000" b="1" dirty="0"/>
          </a:p>
        </p:txBody>
      </p:sp>
      <p:sp>
        <p:nvSpPr>
          <p:cNvPr id="8" name="Rectangle 6"/>
          <p:cNvSpPr txBox="1">
            <a:spLocks noGrp="1" noChangeArrowheads="1"/>
          </p:cNvSpPr>
          <p:nvPr>
            <p:ph idx="1"/>
          </p:nvPr>
        </p:nvSpPr>
        <p:spPr bwMode="auto">
          <a:xfrm>
            <a:off x="2915816" y="1988840"/>
            <a:ext cx="6120680" cy="367240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en-US" sz="2400" dirty="0" smtClean="0"/>
              <a:t>oznakowanie źródeł pól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en-US" sz="2400" dirty="0" smtClean="0"/>
              <a:t>informacje nt. zasięgu stref ochronnych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en-US" sz="2400" dirty="0" smtClean="0"/>
              <a:t>informacje nt. zagrożeń </a:t>
            </a:r>
            <a:r>
              <a:rPr lang="pl-PL" altLang="en-US" sz="2400" dirty="0"/>
              <a:t>powodowanych </a:t>
            </a:r>
            <a:r>
              <a:rPr lang="pl-PL" altLang="en-US" sz="2400" dirty="0" smtClean="0"/>
              <a:t>oddziaływaniem pól</a:t>
            </a:r>
            <a:endParaRPr lang="pl-PL" altLang="en-US" sz="2400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en-US" sz="2400" dirty="0" smtClean="0"/>
              <a:t>znaki </a:t>
            </a:r>
            <a:r>
              <a:rPr lang="pl-PL" altLang="en-US" sz="2400" dirty="0"/>
              <a:t>znormalizowane </a:t>
            </a:r>
            <a:r>
              <a:rPr lang="pl-PL" altLang="en-US" sz="2400" dirty="0" smtClean="0"/>
              <a:t>                                   </a:t>
            </a:r>
            <a:r>
              <a:rPr lang="pl-PL" altLang="pl-PL" sz="2400" dirty="0" smtClean="0"/>
              <a:t>PN-EN </a:t>
            </a:r>
            <a:r>
              <a:rPr lang="pl-PL" altLang="pl-PL" sz="2400" dirty="0"/>
              <a:t>ISO 7010:2012 lub </a:t>
            </a:r>
            <a:r>
              <a:rPr lang="pl-PL" sz="2400" dirty="0" smtClean="0"/>
              <a:t>PN-74/T-06260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pl-PL" sz="2400" dirty="0" smtClean="0"/>
              <a:t>oznakowanie </a:t>
            </a:r>
            <a:r>
              <a:rPr lang="pl-PL" altLang="pl-PL" sz="2400" dirty="0"/>
              <a:t>pionowe -  tablice  informacyjne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30000"/>
            </a:pPr>
            <a:r>
              <a:rPr lang="pl-PL" altLang="pl-PL" sz="2400" dirty="0" smtClean="0"/>
              <a:t>oznakowanie </a:t>
            </a:r>
            <a:r>
              <a:rPr lang="pl-PL" altLang="pl-PL" sz="2400" dirty="0"/>
              <a:t>poziome </a:t>
            </a:r>
            <a:endParaRPr lang="pl-PL" altLang="pl-PL" sz="24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25" t="28500" r="33680" b="31203"/>
          <a:stretch/>
        </p:blipFill>
        <p:spPr>
          <a:xfrm rot="5400000">
            <a:off x="-8194" y="2500468"/>
            <a:ext cx="2931582" cy="2196358"/>
          </a:xfrm>
          <a:prstGeom prst="rect">
            <a:avLst/>
          </a:prstGeom>
          <a:ln w="63500">
            <a:solidFill>
              <a:schemeClr val="tx2">
                <a:alpha val="48000"/>
              </a:schemeClr>
            </a:solidFill>
          </a:ln>
        </p:spPr>
      </p:pic>
      <p:sp>
        <p:nvSpPr>
          <p:cNvPr id="3" name="pole tekstowe 2"/>
          <p:cNvSpPr txBox="1"/>
          <p:nvPr/>
        </p:nvSpPr>
        <p:spPr>
          <a:xfrm>
            <a:off x="251520" y="50851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p</a:t>
            </a:r>
            <a:r>
              <a:rPr lang="pl-PL" sz="1600" i="1" dirty="0" smtClean="0">
                <a:solidFill>
                  <a:srgbClr val="7030A0"/>
                </a:solidFill>
              </a:rPr>
              <a:t>rzykład tablicy informującej o zagrożeniach elektromagnetycznych</a:t>
            </a:r>
            <a:endParaRPr lang="pl-PL" sz="16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3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896" y="188640"/>
            <a:ext cx="8777114" cy="1080120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pl-PL" b="1" dirty="0" smtClean="0"/>
              <a:t>Podsumowanie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5229200"/>
            <a:ext cx="9144000" cy="6809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Clr>
                <a:srgbClr val="FF0000"/>
              </a:buClr>
              <a:buNone/>
            </a:pPr>
            <a:r>
              <a:rPr lang="pl-PL" sz="2200" dirty="0"/>
              <a:t>Dalsze informacje dostępne w portalu </a:t>
            </a:r>
            <a:r>
              <a:rPr lang="pl-PL" sz="2200" dirty="0" smtClean="0"/>
              <a:t>internetowym: </a:t>
            </a:r>
            <a:r>
              <a:rPr lang="pl-PL" sz="2200" dirty="0"/>
              <a:t>BEZPIECZNIEJ/POLA </a:t>
            </a:r>
            <a:r>
              <a:rPr lang="pl-PL" sz="2200" dirty="0" smtClean="0"/>
              <a:t>ELEKTROMAGNETYCZNE - </a:t>
            </a:r>
            <a:r>
              <a:rPr lang="pl-PL" sz="2200" b="1" dirty="0" smtClean="0">
                <a:solidFill>
                  <a:srgbClr val="0000FF"/>
                </a:solidFill>
              </a:rPr>
              <a:t>http</a:t>
            </a:r>
            <a:r>
              <a:rPr lang="pl-PL" sz="2200" b="1" dirty="0">
                <a:solidFill>
                  <a:srgbClr val="0000FF"/>
                </a:solidFill>
              </a:rPr>
              <a:t>://www.ciop.pl/EMF</a:t>
            </a:r>
            <a:r>
              <a:rPr lang="pl-PL" altLang="pl-PL" sz="2200" b="1" dirty="0">
                <a:solidFill>
                  <a:srgbClr val="0000FF"/>
                </a:solidFill>
              </a:rPr>
              <a:t> </a:t>
            </a:r>
          </a:p>
          <a:p>
            <a:pPr algn="ctr"/>
            <a:endParaRPr lang="pl-PL" dirty="0"/>
          </a:p>
        </p:txBody>
      </p:sp>
      <p:sp>
        <p:nvSpPr>
          <p:cNvPr id="8" name="Rectangle 6"/>
          <p:cNvSpPr txBox="1">
            <a:spLocks noGrp="1" noChangeArrowheads="1"/>
          </p:cNvSpPr>
          <p:nvPr>
            <p:ph sz="half" idx="4294967295"/>
          </p:nvPr>
        </p:nvSpPr>
        <p:spPr bwMode="auto">
          <a:xfrm>
            <a:off x="851532" y="1052736"/>
            <a:ext cx="8136904" cy="413137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7888" lvl="4" indent="-35401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b="1" dirty="0" smtClean="0">
                <a:solidFill>
                  <a:srgbClr val="C00000"/>
                </a:solidFill>
              </a:rPr>
              <a:t>pracodawca jest zobowiązany zidentyfikować i oznakować wszystkie źródła pól elektromagnetycznych i zasięgi stref ochronnych</a:t>
            </a:r>
          </a:p>
          <a:p>
            <a:pPr marL="1714500" lvl="4" indent="0">
              <a:spcBef>
                <a:spcPts val="600"/>
              </a:spcBef>
              <a:buClr>
                <a:srgbClr val="FF0000"/>
              </a:buClr>
              <a:buNone/>
              <a:defRPr/>
            </a:pPr>
            <a:r>
              <a:rPr lang="pl-PL" sz="2200" b="1" dirty="0"/>
              <a:t>Niezależnie od rodzaju </a:t>
            </a:r>
            <a:r>
              <a:rPr lang="pl-PL" sz="2200" b="1" dirty="0" smtClean="0"/>
              <a:t>niepełnosprawności:</a:t>
            </a:r>
          </a:p>
          <a:p>
            <a:pPr marL="725488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000" dirty="0" smtClean="0"/>
              <a:t>„w</a:t>
            </a:r>
            <a:r>
              <a:rPr lang="pl-PL" sz="2000" i="1" dirty="0" smtClean="0"/>
              <a:t> polach stref ochronnych mogą przebywać wyłącznie pracownicy, u których w wyniku przeprowadzonych badań lekarskich stwierdzono brak przeciwskazań  zdrowotnych”  </a:t>
            </a:r>
            <a:r>
              <a:rPr lang="pl-PL" sz="2000" dirty="0" smtClean="0"/>
              <a:t>[PN-T-06580:2002] </a:t>
            </a:r>
            <a:r>
              <a:rPr lang="pl-PL" sz="2000" i="1" dirty="0" smtClean="0"/>
              <a:t>- </a:t>
            </a:r>
            <a:r>
              <a:rPr lang="pl-PL" sz="2000" dirty="0" smtClean="0"/>
              <a:t>potwierdzony orzeczeniem lekarskim </a:t>
            </a:r>
          </a:p>
          <a:p>
            <a:pPr marL="725488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000" dirty="0" smtClean="0"/>
              <a:t>w polach strefy bezpiecznej brak zagrożeń dla użytkowników implantów </a:t>
            </a:r>
          </a:p>
          <a:p>
            <a:pPr marL="725488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000" dirty="0" smtClean="0"/>
              <a:t>w </a:t>
            </a:r>
            <a:r>
              <a:rPr lang="pl-PL" sz="2000" dirty="0"/>
              <a:t>polach stref ochronnych </a:t>
            </a:r>
            <a:r>
              <a:rPr lang="pl-PL" sz="2000" dirty="0" smtClean="0"/>
              <a:t>konieczna </a:t>
            </a:r>
            <a:r>
              <a:rPr lang="pl-PL" sz="2000" dirty="0"/>
              <a:t>jest </a:t>
            </a:r>
            <a:r>
              <a:rPr lang="pl-PL" sz="2000" dirty="0" smtClean="0"/>
              <a:t>indywidualna ocena bezpieczeństwa poszczególnych użytkowników implantów</a:t>
            </a:r>
            <a:endParaRPr lang="pl-PL" sz="20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-1453" y="1980129"/>
            <a:ext cx="2014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solidFill>
                  <a:srgbClr val="7030A0"/>
                </a:solidFill>
              </a:rPr>
              <a:t>znak strefy zagrożenia </a:t>
            </a:r>
          </a:p>
          <a:p>
            <a:pPr algn="ctr"/>
            <a:r>
              <a:rPr lang="pl-PL" sz="1600" dirty="0" smtClean="0">
                <a:solidFill>
                  <a:srgbClr val="7030A0"/>
                </a:solidFill>
              </a:rPr>
              <a:t>wg PN-</a:t>
            </a:r>
            <a:r>
              <a:rPr lang="pl-PL" altLang="en-US" sz="1600" dirty="0" smtClean="0">
                <a:solidFill>
                  <a:srgbClr val="7030A0"/>
                </a:solidFill>
              </a:rPr>
              <a:t>74/T-062620</a:t>
            </a:r>
            <a:endParaRPr lang="en-GB" sz="16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7" r="23404"/>
          <a:stretch/>
        </p:blipFill>
        <p:spPr bwMode="auto">
          <a:xfrm>
            <a:off x="-1453" y="458490"/>
            <a:ext cx="1705971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70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3089" cy="792088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pl-PL" b="1" dirty="0" smtClean="0"/>
              <a:t>Plan prezentacji: 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8" name="Rectangle 6"/>
          <p:cNvSpPr txBox="1">
            <a:spLocks noGrp="1" noChangeArrowheads="1"/>
          </p:cNvSpPr>
          <p:nvPr>
            <p:ph sz="half" idx="4294967295"/>
          </p:nvPr>
        </p:nvSpPr>
        <p:spPr bwMode="auto">
          <a:xfrm>
            <a:off x="719572" y="1196752"/>
            <a:ext cx="7704856" cy="453650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Pole i promieniowanie elektromagnetyczne w środowisku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Zagrożenia elektromagnetyczne wynikające z oddziaływania pól i promieniowania elektromagnetycznego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Ekspozycja na pola i promieniowanie elektromagnetyczne w prawie pracy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Ograniczenia </a:t>
            </a:r>
            <a:r>
              <a:rPr lang="pl-PL" sz="2200" dirty="0"/>
              <a:t>dotyczące narażenia pracowników na pola i promieniowanie </a:t>
            </a:r>
            <a:r>
              <a:rPr lang="pl-PL" sz="2200" dirty="0" smtClean="0"/>
              <a:t>elektromagnetyczne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Profilaktyka </a:t>
            </a:r>
            <a:r>
              <a:rPr lang="pl-PL" sz="2200" dirty="0"/>
              <a:t>zagrożeń elektromagnetycznych dla użytkowników implantów medycznych </a:t>
            </a:r>
            <a:endParaRPr lang="pl-PL" sz="2200" dirty="0" smtClean="0"/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Informacje </a:t>
            </a:r>
            <a:r>
              <a:rPr lang="pl-PL" sz="2200" dirty="0"/>
              <a:t>o zagrożeniach elektromagnetycznych w </a:t>
            </a:r>
            <a:r>
              <a:rPr lang="pl-PL" sz="2200" dirty="0" smtClean="0"/>
              <a:t>środowisku pracy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200" dirty="0" smtClean="0"/>
              <a:t>Podsumowanie</a:t>
            </a:r>
          </a:p>
        </p:txBody>
      </p:sp>
    </p:spTree>
    <p:extLst>
      <p:ext uri="{BB962C8B-B14F-4D97-AF65-F5344CB8AC3E}">
        <p14:creationId xmlns:p14="http://schemas.microsoft.com/office/powerpoint/2010/main" val="31621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Pole i promieniowanie elektromagnetyczne </a:t>
            </a:r>
            <a:br>
              <a:rPr lang="pl-PL" b="1" dirty="0" smtClean="0"/>
            </a:br>
            <a:r>
              <a:rPr lang="pl-PL" b="1" dirty="0" smtClean="0"/>
              <a:t>w środowisku</a:t>
            </a:r>
            <a:endParaRPr lang="pl-PL" b="1" dirty="0"/>
          </a:p>
        </p:txBody>
      </p:sp>
      <p:sp>
        <p:nvSpPr>
          <p:cNvPr id="6" name="Prostokąt 5"/>
          <p:cNvSpPr/>
          <p:nvPr/>
        </p:nvSpPr>
        <p:spPr>
          <a:xfrm>
            <a:off x="2845237" y="2253640"/>
            <a:ext cx="604867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</a:pPr>
            <a:r>
              <a:rPr lang="pl-PL" sz="2800" dirty="0" smtClean="0"/>
              <a:t>wszechobecny </a:t>
            </a:r>
            <a:r>
              <a:rPr lang="pl-PL" sz="2800" dirty="0"/>
              <a:t>czynnik środowiska pracy i życia </a:t>
            </a:r>
            <a:r>
              <a:rPr lang="pl-PL" sz="2800" dirty="0" smtClean="0"/>
              <a:t>człowieka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</a:pPr>
            <a:r>
              <a:rPr lang="pl-PL" sz="2800" dirty="0"/>
              <a:t>n</a:t>
            </a:r>
            <a:r>
              <a:rPr lang="pl-PL" sz="2800" dirty="0" smtClean="0"/>
              <a:t>ieodłącznie związany z wytwarzaniem, przesyłaniem i wykorzystywaniem </a:t>
            </a:r>
            <a:r>
              <a:rPr lang="pl-PL" sz="2800" dirty="0"/>
              <a:t>energii </a:t>
            </a:r>
            <a:r>
              <a:rPr lang="pl-PL" sz="2800" dirty="0" smtClean="0"/>
              <a:t>elektrycznej oraz fal radiowych </a:t>
            </a:r>
          </a:p>
        </p:txBody>
      </p:sp>
      <p:pic>
        <p:nvPicPr>
          <p:cNvPr id="1027" name="Picture 3" descr="C:\Users\test\AppData\Local\Microsoft\Windows\Temporary Internet Files\Content.IE5\SE3VL69G\MC90036054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55" y="1988841"/>
            <a:ext cx="1780297" cy="1781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est\AppData\Local\Microsoft\Windows\Temporary Internet Files\Content.IE5\SE3VL69G\MC90023463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55" y="3645025"/>
            <a:ext cx="1780297" cy="190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2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Zagrożenia elektromagnetyczne wynikające         z </a:t>
            </a:r>
            <a:r>
              <a:rPr lang="pl-PL" b="1" i="1" u="sng" dirty="0" smtClean="0"/>
              <a:t>bezpośredniego</a:t>
            </a:r>
            <a:r>
              <a:rPr lang="pl-PL" b="1" dirty="0" smtClean="0"/>
              <a:t> oddziaływania                                  pól i promieniowania elektromagnetycznego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096344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pl-PL" dirty="0" smtClean="0"/>
              <a:t>Wskutek </a:t>
            </a:r>
            <a:r>
              <a:rPr lang="pl-PL" dirty="0"/>
              <a:t>bezpośredniego oddziaływania </a:t>
            </a:r>
            <a:r>
              <a:rPr lang="pl-PL" dirty="0" smtClean="0"/>
              <a:t>pola elektromagnetycznego na człowieka </a:t>
            </a:r>
            <a:r>
              <a:rPr lang="pl-PL" dirty="0"/>
              <a:t>i </a:t>
            </a:r>
            <a:r>
              <a:rPr lang="pl-PL" dirty="0" smtClean="0"/>
              <a:t>elektrodynamicznych </a:t>
            </a:r>
            <a:r>
              <a:rPr lang="pl-PL" dirty="0"/>
              <a:t>skutków absorbcji </a:t>
            </a:r>
            <a:r>
              <a:rPr lang="pl-PL" dirty="0" smtClean="0"/>
              <a:t>energii w organizmie zachodzi:</a:t>
            </a:r>
          </a:p>
          <a:p>
            <a:pPr marL="0" indent="0">
              <a:buClr>
                <a:srgbClr val="FF0000"/>
              </a:buClr>
              <a:buNone/>
            </a:pPr>
            <a:endParaRPr lang="pl-PL" sz="1500" dirty="0"/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</a:pPr>
            <a:r>
              <a:rPr lang="pl-PL" sz="2800" dirty="0" smtClean="0"/>
              <a:t>indukowanie </a:t>
            </a:r>
            <a:r>
              <a:rPr lang="pl-PL" sz="2800" dirty="0"/>
              <a:t>prądu </a:t>
            </a:r>
            <a:r>
              <a:rPr lang="pl-PL" sz="2800" dirty="0" smtClean="0"/>
              <a:t>elektrycznego, który może powodować stymulację układu nerwowego</a:t>
            </a:r>
            <a:endParaRPr lang="pl-PL" sz="2800" dirty="0"/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</a:pPr>
            <a:r>
              <a:rPr lang="pl-PL" sz="2800" dirty="0" smtClean="0"/>
              <a:t>indukowanie </a:t>
            </a:r>
            <a:r>
              <a:rPr lang="pl-PL" sz="2800" dirty="0"/>
              <a:t>skutków termicznych, które mogą spowodować wzrost temperatury </a:t>
            </a:r>
            <a:r>
              <a:rPr lang="pl-PL" sz="2800" dirty="0" smtClean="0"/>
              <a:t>tkanek i organów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07988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Zagrożenia elektromagnetyczne wynikające         z </a:t>
            </a:r>
            <a:r>
              <a:rPr lang="pl-PL" b="1" i="1" u="sng" dirty="0" smtClean="0"/>
              <a:t>pośredniego</a:t>
            </a:r>
            <a:r>
              <a:rPr lang="pl-PL" b="1" dirty="0" smtClean="0"/>
              <a:t> </a:t>
            </a:r>
            <a:r>
              <a:rPr lang="pl-PL" b="1" dirty="0"/>
              <a:t>oddziaływania                                  pól i promieniowania elektromagnetycznego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024336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pl-PL" sz="2600" dirty="0" smtClean="0"/>
              <a:t>Poprzez </a:t>
            </a:r>
            <a:r>
              <a:rPr lang="pl-PL" sz="2600" dirty="0"/>
              <a:t>oddziaływanie na infrastrukturę techniczną </a:t>
            </a:r>
            <a:r>
              <a:rPr lang="pl-PL" sz="2600" dirty="0" smtClean="0"/>
              <a:t>pole elektromagnetyczne w </a:t>
            </a:r>
            <a:r>
              <a:rPr lang="pl-PL" sz="2600" dirty="0"/>
              <a:t>konsekwencji </a:t>
            </a:r>
            <a:r>
              <a:rPr lang="pl-PL" sz="2600" dirty="0" smtClean="0"/>
              <a:t>może pośrednio oddziaływać na ludzi powodując: </a:t>
            </a:r>
          </a:p>
          <a:p>
            <a:pPr marL="0" indent="0">
              <a:buClr>
                <a:srgbClr val="FF0000"/>
              </a:buClr>
              <a:buNone/>
            </a:pPr>
            <a:endParaRPr lang="pl-PL" sz="1000" dirty="0"/>
          </a:p>
          <a:p>
            <a:pPr lvl="1"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</a:pPr>
            <a:r>
              <a:rPr lang="pl-PL" sz="2600" dirty="0" smtClean="0"/>
              <a:t>skutki biofizyczne </a:t>
            </a:r>
            <a:r>
              <a:rPr lang="pl-PL" sz="2600" dirty="0"/>
              <a:t>w organizmie</a:t>
            </a:r>
          </a:p>
          <a:p>
            <a:pPr lvl="1">
              <a:buClr>
                <a:srgbClr val="C00000"/>
              </a:buClr>
              <a:buSzPct val="130000"/>
              <a:buFont typeface="Arial" panose="020B0604020202020204" pitchFamily="34" charset="0"/>
              <a:buChar char="•"/>
              <a:tabLst>
                <a:tab pos="989013" algn="l"/>
              </a:tabLst>
            </a:pPr>
            <a:r>
              <a:rPr lang="pl-PL" sz="2600" dirty="0" smtClean="0"/>
              <a:t>zagrożenia bezpieczeństwa </a:t>
            </a:r>
            <a:r>
              <a:rPr lang="pl-PL" sz="2600" dirty="0"/>
              <a:t>wskutek dysfunkcji urządzeń, m.in. implantów  medycznych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096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764704"/>
            <a:ext cx="9174547" cy="1143000"/>
          </a:xfrm>
        </p:spPr>
        <p:txBody>
          <a:bodyPr>
            <a:noAutofit/>
          </a:bodyPr>
          <a:lstStyle/>
          <a:p>
            <a:r>
              <a:rPr lang="pl-PL" b="1" dirty="0" smtClean="0"/>
              <a:t>Ekspozycja na pola i promieniowanie elektromagnetyczne w prawie pracy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276872"/>
            <a:ext cx="8363272" cy="367240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altLang="en-US" sz="2600" dirty="0" smtClean="0">
                <a:latin typeface="Calibri" pitchFamily="34" charset="0"/>
              </a:rPr>
              <a:t>osób </a:t>
            </a:r>
            <a:r>
              <a:rPr lang="pl-PL" altLang="en-US" sz="2600" dirty="0">
                <a:latin typeface="Calibri" pitchFamily="34" charset="0"/>
              </a:rPr>
              <a:t>z </a:t>
            </a:r>
            <a:r>
              <a:rPr lang="pl-PL" altLang="en-US" sz="2600" dirty="0" smtClean="0">
                <a:latin typeface="Calibri" pitchFamily="34" charset="0"/>
              </a:rPr>
              <a:t>niepełnosprawnościami narażonych na pola i promieniowanie elektromagnetyczne dotyczą wymagania prawa pracy stosowane powszechnie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pl-PL" altLang="en-US" sz="2600" dirty="0" smtClean="0">
                <a:latin typeface="Calibri" pitchFamily="34" charset="0"/>
              </a:rPr>
              <a:t>zasady ochrony przed nadmiernym oddziaływaniem pola i promieniowania elektromagnetycznego w miejscu pracy wynikają z wymagań ustawy Kodeks Pracy</a:t>
            </a:r>
            <a:endParaRPr lang="pl-PL" altLang="en-US" sz="2600" dirty="0">
              <a:latin typeface="Calibri" pitchFamily="34" charset="0"/>
            </a:endParaRPr>
          </a:p>
          <a:p>
            <a:endParaRPr lang="pl-PL" sz="3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0547" y="476672"/>
            <a:ext cx="9174547" cy="1143000"/>
          </a:xfrm>
        </p:spPr>
        <p:txBody>
          <a:bodyPr>
            <a:noAutofit/>
          </a:bodyPr>
          <a:lstStyle/>
          <a:p>
            <a:r>
              <a:rPr lang="pl-PL" b="1" dirty="0" smtClean="0"/>
              <a:t>Ekspozycja na pola i promieniowanie elektromagnetyczne w prawie pracy (cd.)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8356" y="1844824"/>
            <a:ext cx="8507288" cy="38884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altLang="en-US" dirty="0" smtClean="0">
                <a:latin typeface="Calibri" pitchFamily="34" charset="0"/>
              </a:rPr>
              <a:t>pola elektromagnetyczne są powszechne w środowisku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altLang="en-US" dirty="0">
                <a:latin typeface="Calibri" pitchFamily="34" charset="0"/>
              </a:rPr>
              <a:t>l</a:t>
            </a:r>
            <a:r>
              <a:rPr lang="pl-PL" altLang="en-US" dirty="0" smtClean="0">
                <a:latin typeface="Calibri" pitchFamily="34" charset="0"/>
              </a:rPr>
              <a:t>imit narażenia ludności określa rozporządzenie ministra środowiska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altLang="en-US" dirty="0">
                <a:latin typeface="Calibri" pitchFamily="34" charset="0"/>
              </a:rPr>
              <a:t>n</a:t>
            </a:r>
            <a:r>
              <a:rPr lang="pl-PL" altLang="en-US" dirty="0" smtClean="0">
                <a:latin typeface="Calibri" pitchFamily="34" charset="0"/>
              </a:rPr>
              <a:t>arażenie przekraczające limit dla ludności jest dopuszczalne tylko dla pracowników (jest to tzw. narażenie w </a:t>
            </a:r>
            <a:r>
              <a:rPr lang="pl-PL" altLang="en-US" b="1" dirty="0">
                <a:latin typeface="Calibri" pitchFamily="34" charset="0"/>
              </a:rPr>
              <a:t>polach </a:t>
            </a:r>
            <a:r>
              <a:rPr lang="pl-PL" altLang="en-US" b="1" dirty="0" smtClean="0">
                <a:latin typeface="Calibri" pitchFamily="34" charset="0"/>
              </a:rPr>
              <a:t>stref </a:t>
            </a:r>
            <a:r>
              <a:rPr lang="pl-PL" altLang="en-US" b="1" dirty="0">
                <a:latin typeface="Calibri" pitchFamily="34" charset="0"/>
              </a:rPr>
              <a:t>ochronnych</a:t>
            </a:r>
            <a:r>
              <a:rPr lang="pl-PL" altLang="en-US" dirty="0" smtClean="0">
                <a:latin typeface="Calibri" pitchFamily="34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altLang="en-US" b="1" dirty="0" smtClean="0">
                <a:latin typeface="Calibri" pitchFamily="34" charset="0"/>
              </a:rPr>
              <a:t>strefą bezpieczną </a:t>
            </a:r>
            <a:r>
              <a:rPr lang="pl-PL" altLang="en-US" dirty="0" smtClean="0">
                <a:latin typeface="Calibri" pitchFamily="34" charset="0"/>
              </a:rPr>
              <a:t>są pola poza strefami ochronnymi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altLang="en-US" dirty="0">
                <a:latin typeface="Calibri" pitchFamily="34" charset="0"/>
              </a:rPr>
              <a:t>z</a:t>
            </a:r>
            <a:r>
              <a:rPr lang="pl-PL" altLang="en-US" dirty="0" smtClean="0">
                <a:latin typeface="Calibri" pitchFamily="34" charset="0"/>
              </a:rPr>
              <a:t>asady oceny narażenia w polach stref ochronnych określają: rozporządzenie ministra pracy w </a:t>
            </a:r>
            <a:r>
              <a:rPr lang="pl-PL" altLang="en-US" dirty="0">
                <a:latin typeface="Calibri" pitchFamily="34" charset="0"/>
              </a:rPr>
              <a:t>sprawie NDS i </a:t>
            </a:r>
            <a:r>
              <a:rPr lang="pl-PL" altLang="en-US" dirty="0" smtClean="0">
                <a:latin typeface="Calibri" pitchFamily="34" charset="0"/>
              </a:rPr>
              <a:t>NDN oraz Polskie Normy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itchFamily="34" charset="0"/>
              </a:rPr>
              <a:t>pracowników narażonych na pola stref ochronnych dotyczy  profilaktyczna opieka zdrowotna</a:t>
            </a:r>
            <a:endParaRPr lang="pl-PL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16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9532" y="548680"/>
            <a:ext cx="8424936" cy="1143000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Ograniczenia dotyczące narażenia pracowników na pola i promieniowanie elektromagnetyczne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7524" y="1844824"/>
            <a:ext cx="8568952" cy="416592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altLang="en-US" sz="26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Ekspozycja zawodowa </a:t>
            </a:r>
            <a:r>
              <a:rPr lang="pl-PL" altLang="en-US" sz="2600" b="1" dirty="0">
                <a:solidFill>
                  <a:srgbClr val="CC0000"/>
                </a:solidFill>
                <a:latin typeface="Calibri" panose="020F0502020204030204" pitchFamily="34" charset="0"/>
              </a:rPr>
              <a:t>– </a:t>
            </a:r>
            <a:r>
              <a:rPr lang="pl-PL" altLang="en-US" sz="2600" dirty="0" smtClean="0">
                <a:latin typeface="Calibri" panose="020F0502020204030204" pitchFamily="34" charset="0"/>
              </a:rPr>
              <a:t>ekspozycja pracowników na  </a:t>
            </a:r>
            <a:r>
              <a:rPr lang="pl-PL" altLang="en-US" sz="2600" b="1" dirty="0" smtClean="0">
                <a:latin typeface="Calibri" panose="020F0502020204030204" pitchFamily="34" charset="0"/>
              </a:rPr>
              <a:t>pola stref ochronnych </a:t>
            </a:r>
            <a:r>
              <a:rPr lang="pl-PL" altLang="en-US" sz="2600" dirty="0" smtClean="0">
                <a:latin typeface="Calibri" panose="020F0502020204030204" pitchFamily="34" charset="0"/>
              </a:rPr>
              <a:t>dopuszczalna pod warunkiem:</a:t>
            </a:r>
          </a:p>
          <a:p>
            <a:pPr marL="1076325" indent="-265113">
              <a:spcBef>
                <a:spcPts val="0"/>
              </a:spcBef>
              <a:buFontTx/>
              <a:buChar char="-"/>
            </a:pPr>
            <a:r>
              <a:rPr lang="pl-PL" altLang="en-US" sz="2400" dirty="0" smtClean="0">
                <a:latin typeface="Calibri" panose="020F0502020204030204" pitchFamily="34" charset="0"/>
              </a:rPr>
              <a:t>braku przeciwwskazań </a:t>
            </a:r>
            <a:r>
              <a:rPr lang="pl-PL" altLang="en-US" sz="2400" dirty="0">
                <a:latin typeface="Calibri" panose="020F0502020204030204" pitchFamily="34" charset="0"/>
              </a:rPr>
              <a:t>zdrowotnych </a:t>
            </a:r>
            <a:r>
              <a:rPr lang="pl-PL" altLang="en-US" sz="2400" dirty="0" smtClean="0">
                <a:latin typeface="Calibri" panose="020F0502020204030204" pitchFamily="34" charset="0"/>
              </a:rPr>
              <a:t>do </a:t>
            </a:r>
            <a:r>
              <a:rPr lang="pl-PL" altLang="en-US" sz="2400" dirty="0">
                <a:latin typeface="Calibri" panose="020F0502020204030204" pitchFamily="34" charset="0"/>
              </a:rPr>
              <a:t>ekspozycji </a:t>
            </a:r>
            <a:endParaRPr lang="pl-PL" altLang="en-US" sz="2400" dirty="0" smtClean="0">
              <a:latin typeface="Calibri" panose="020F0502020204030204" pitchFamily="34" charset="0"/>
            </a:endParaRPr>
          </a:p>
          <a:p>
            <a:pPr marL="1076325" indent="-265113">
              <a:spcBef>
                <a:spcPts val="0"/>
              </a:spcBef>
              <a:buFontTx/>
              <a:buChar char="-"/>
            </a:pPr>
            <a:r>
              <a:rPr lang="pl-PL" altLang="en-US" sz="2400" dirty="0" smtClean="0">
                <a:latin typeface="Calibri" panose="020F0502020204030204" pitchFamily="34" charset="0"/>
              </a:rPr>
              <a:t>szkoleń z </a:t>
            </a:r>
            <a:r>
              <a:rPr lang="pl-PL" altLang="en-US" sz="2400" dirty="0">
                <a:latin typeface="Calibri" panose="020F0502020204030204" pitchFamily="34" charset="0"/>
              </a:rPr>
              <a:t>zakresu bezpieczeństwa i higieny pracy </a:t>
            </a:r>
            <a:r>
              <a:rPr lang="pl-PL" altLang="en-US" sz="2400" dirty="0" smtClean="0">
                <a:latin typeface="Calibri" panose="020F0502020204030204" pitchFamily="34" charset="0"/>
              </a:rPr>
              <a:t>w polach elektromagnetycznych </a:t>
            </a:r>
          </a:p>
          <a:p>
            <a:pPr marL="1076325" indent="-265113">
              <a:spcBef>
                <a:spcPts val="0"/>
              </a:spcBef>
              <a:buFontTx/>
              <a:buChar char="-"/>
            </a:pPr>
            <a:r>
              <a:rPr lang="pl-PL" altLang="en-US" sz="2400" dirty="0" smtClean="0">
                <a:latin typeface="Calibri" panose="020F0502020204030204" pitchFamily="34" charset="0"/>
              </a:rPr>
              <a:t>okresowej </a:t>
            </a:r>
            <a:r>
              <a:rPr lang="pl-PL" altLang="en-US" sz="2400" dirty="0">
                <a:latin typeface="Calibri" panose="020F0502020204030204" pitchFamily="34" charset="0"/>
              </a:rPr>
              <a:t>kontroli warunków </a:t>
            </a:r>
            <a:r>
              <a:rPr lang="pl-PL" altLang="en-US" sz="2400" dirty="0" smtClean="0">
                <a:latin typeface="Calibri" panose="020F0502020204030204" pitchFamily="34" charset="0"/>
              </a:rPr>
              <a:t>narażenia</a:t>
            </a:r>
          </a:p>
          <a:p>
            <a:pPr marL="1076325" indent="-265113">
              <a:spcBef>
                <a:spcPts val="0"/>
              </a:spcBef>
              <a:buFontTx/>
              <a:buChar char="-"/>
            </a:pPr>
            <a:r>
              <a:rPr lang="pl-PL" altLang="en-US" sz="2400" dirty="0">
                <a:latin typeface="Calibri" panose="020F0502020204030204" pitchFamily="34" charset="0"/>
              </a:rPr>
              <a:t>oznakowania źródeł pól i wyznaczenia zasięgu </a:t>
            </a:r>
            <a:r>
              <a:rPr lang="pl-PL" altLang="en-US" sz="2400" dirty="0" smtClean="0">
                <a:latin typeface="Calibri" panose="020F0502020204030204" pitchFamily="34" charset="0"/>
              </a:rPr>
              <a:t>stref</a:t>
            </a:r>
          </a:p>
          <a:p>
            <a:pPr marL="1076325" indent="-265113">
              <a:spcBef>
                <a:spcPts val="0"/>
              </a:spcBef>
              <a:buFontTx/>
              <a:buChar char="-"/>
            </a:pPr>
            <a:endParaRPr lang="pl-PL" altLang="en-US" sz="10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altLang="en-US" sz="26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Ekspozycja pozazawodowa </a:t>
            </a:r>
            <a:r>
              <a:rPr lang="pl-PL" altLang="en-US" sz="2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–  </a:t>
            </a:r>
            <a:r>
              <a:rPr lang="pl-PL" altLang="en-US" sz="2600" dirty="0" smtClean="0">
                <a:latin typeface="Calibri" panose="020F0502020204030204" pitchFamily="34" charset="0"/>
              </a:rPr>
              <a:t>e</a:t>
            </a:r>
            <a:r>
              <a:rPr lang="pl-PL" sz="2600" dirty="0" smtClean="0">
                <a:latin typeface="Calibri" panose="020F0502020204030204" pitchFamily="34" charset="0"/>
              </a:rPr>
              <a:t>kspozycja na </a:t>
            </a:r>
            <a:r>
              <a:rPr lang="pl-PL" sz="2600" b="1" dirty="0" smtClean="0">
                <a:latin typeface="Calibri" panose="020F0502020204030204" pitchFamily="34" charset="0"/>
              </a:rPr>
              <a:t>pola strefy bezpiecznej</a:t>
            </a:r>
            <a:endParaRPr lang="pl-PL" altLang="en-US" sz="2600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3359" y="548680"/>
            <a:ext cx="8670032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Profilaktyka zagrożeń elektromagnetycznych dla użytkowników implantów medycznych </a:t>
            </a:r>
            <a:endParaRPr lang="pl-PL" b="1" dirty="0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31540" y="1915975"/>
            <a:ext cx="8280920" cy="36728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altLang="en-US" sz="2600" dirty="0" smtClean="0"/>
              <a:t>p</a:t>
            </a:r>
            <a:r>
              <a:rPr lang="pl-PL" altLang="en-US" sz="2600" dirty="0" smtClean="0">
                <a:cs typeface="Arial" pitchFamily="34" charset="0"/>
              </a:rPr>
              <a:t>ola elektromagnetyczne mogą niekorzystnie oddziaływać z implantami medycznymi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altLang="en-US" sz="2600" dirty="0" smtClean="0">
                <a:cs typeface="Arial" pitchFamily="34" charset="0"/>
              </a:rPr>
              <a:t>w Polsce brak formalnych wymagań dotyczących  dopuszczalności narażenia użytkowników implantów</a:t>
            </a:r>
            <a:endParaRPr lang="pl-PL" altLang="en-US" sz="2600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altLang="en-US" sz="2600" dirty="0" smtClean="0"/>
              <a:t>w polach strefy bezpiecznej brak zagrożeń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30000"/>
            </a:pPr>
            <a:r>
              <a:rPr lang="pl-PL" altLang="en-US" sz="2600" b="1" dirty="0" smtClean="0"/>
              <a:t>w polach stref ochronnych konieczna jest indywidualna ocena zagrożeń dla użytkowników implantów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</TotalTime>
  <Words>1959</Words>
  <Application>Microsoft Office PowerPoint</Application>
  <PresentationFormat>Pokaz na ekranie (4:3)</PresentationFormat>
  <Paragraphs>135</Paragraphs>
  <Slides>11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Ogólne informacje dotyczące możliwości dostosowania środowiska pracy dla osób z różnymi niepełnosprawnościami - ze względu na zagrożenia elektromagnetyczne</vt:lpstr>
      <vt:lpstr>Plan prezentacji: </vt:lpstr>
      <vt:lpstr>Pole i promieniowanie elektromagnetyczne  w środowisku</vt:lpstr>
      <vt:lpstr>Zagrożenia elektromagnetyczne wynikające         z bezpośredniego oddziaływania                                  pól i promieniowania elektromagnetycznego</vt:lpstr>
      <vt:lpstr>Zagrożenia elektromagnetyczne wynikające         z pośredniego oddziaływania                                  pól i promieniowania elektromagnetycznego</vt:lpstr>
      <vt:lpstr>Ekspozycja na pola i promieniowanie elektromagnetyczne w prawie pracy</vt:lpstr>
      <vt:lpstr>Ekspozycja na pola i promieniowanie elektromagnetyczne w prawie pracy (cd.)</vt:lpstr>
      <vt:lpstr>Ograniczenia dotyczące narażenia pracowników na pola i promieniowanie elektromagnetyczne</vt:lpstr>
      <vt:lpstr>Profilaktyka zagrożeń elektromagnetycznych dla użytkowników implantów medycznych </vt:lpstr>
      <vt:lpstr>Zgodnie z wymaganiami prawa pracy,  informacje o zagrożeniach elektromagnetycznych w środowisku pracy obejmują:</vt:lpstr>
      <vt:lpstr>Podsumowanie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test</dc:creator>
  <cp:lastModifiedBy>test</cp:lastModifiedBy>
  <cp:revision>191</cp:revision>
  <cp:lastPrinted>2014-03-04T09:23:00Z</cp:lastPrinted>
  <dcterms:modified xsi:type="dcterms:W3CDTF">2014-04-01T07:03:14Z</dcterms:modified>
</cp:coreProperties>
</file>