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9" r:id="rId2"/>
    <p:sldId id="282" r:id="rId3"/>
    <p:sldId id="291" r:id="rId4"/>
    <p:sldId id="290" r:id="rId5"/>
    <p:sldId id="287" r:id="rId6"/>
    <p:sldId id="296" r:id="rId7"/>
    <p:sldId id="295" r:id="rId8"/>
    <p:sldId id="288" r:id="rId9"/>
    <p:sldId id="292" r:id="rId10"/>
    <p:sldId id="279" r:id="rId11"/>
    <p:sldId id="294" r:id="rId12"/>
    <p:sldId id="289" r:id="rId13"/>
    <p:sldId id="286" r:id="rId14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82151" autoAdjust="0"/>
  </p:normalViewPr>
  <p:slideViewPr>
    <p:cSldViewPr>
      <p:cViewPr>
        <p:scale>
          <a:sx n="90" d="100"/>
          <a:sy n="90" d="100"/>
        </p:scale>
        <p:origin x="-834" y="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8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9" d="100"/>
          <a:sy n="129" d="100"/>
        </p:scale>
        <p:origin x="-4182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037B185B-B429-4193-A924-1CFB20A1BB38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2" y="943009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520EE8ED-091D-4E7A-8C9C-B1D7994752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850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6FFA660E-B60E-4DC1-BE99-3B8DE563DB14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5561" tIns="47781" rIns="95561" bIns="47781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2" y="943009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4583B9E5-103B-4228-9AF6-5B4D372B737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7804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</a:t>
            </a:fld>
            <a:endParaRPr lang="pl-P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/>
              <a:t>Kryteria dostępności obiektów i urządzeń dla osób niepełnosprawnych oraz znaki informacji publicznej i zasady ich zestawiania z użyciem podstawowego znaku międzynarodowego oznaczającego pełną dostępność dla wszystkich osób niepełnosprawnych zamieszczono w normie </a:t>
            </a:r>
            <a:r>
              <a:rPr lang="pl-PL" b="0" dirty="0" smtClean="0"/>
              <a:t>PN-Z-80101: 2007 </a:t>
            </a:r>
            <a:r>
              <a:rPr lang="pl-PL" i="1" dirty="0" smtClean="0"/>
              <a:t>Dostępność obiektów i urządzeń dla osób niepełnosprawnych. Znaki informacji publicznej</a:t>
            </a:r>
            <a:r>
              <a:rPr lang="pl-PL" dirty="0" smtClean="0"/>
              <a:t>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Ściany powinny być pomalowane farbą o kolorze</a:t>
            </a:r>
            <a:r>
              <a:rPr lang="pl-PL" baseline="0" dirty="0" smtClean="0"/>
              <a:t> pastelowym, kontrastowym względem podłogi.</a:t>
            </a:r>
          </a:p>
          <a:p>
            <a:r>
              <a:rPr lang="pl-PL" baseline="0" dirty="0" smtClean="0"/>
              <a:t>Stałe oświetlenie korytarzy ułatwia poruszanie się osobom z niepełnosprawnością wzroku szczególnie po zmroku. Ewentualnie możliwe jest stosowanie stałe włączonych opraw na korytarzach w pobliżu drzwi –</a:t>
            </a:r>
          </a:p>
          <a:p>
            <a:r>
              <a:rPr lang="pl-PL" dirty="0" smtClean="0"/>
              <a:t>co wskazuje kierunek wyjścia.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 smtClean="0"/>
              <a:t>Stosowanie wyłączników o kolorach</a:t>
            </a:r>
            <a:r>
              <a:rPr lang="pl-PL" baseline="0" dirty="0" smtClean="0"/>
              <a:t> kontrastowych względem ścian umożliwi łatwiejszą ich lokalizacje osobom z niepełnosprawnością wzroku.</a:t>
            </a:r>
            <a:r>
              <a:rPr lang="pl-PL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 smtClean="0"/>
              <a:t>Podświetlane znaki ewakuacyjne (a) są znacznie lepiej widoczne niż pokryte materiałem </a:t>
            </a:r>
            <a:r>
              <a:rPr lang="pl-PL" dirty="0" err="1" smtClean="0"/>
              <a:t>fosforescencyjnym</a:t>
            </a:r>
            <a:r>
              <a:rPr lang="pl-PL" dirty="0" smtClean="0"/>
              <a:t>.</a:t>
            </a:r>
          </a:p>
          <a:p>
            <a:endParaRPr lang="pl-PL" baseline="0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 smtClean="0"/>
              <a:t>Wymagania minimalne dotyczące parametrów oświetlenia elektrycznego (średnie natężenie oświetlenia, równomierność oświetlenia, wskaźnik oddawania barwa zastosowanych źródeł światła)</a:t>
            </a:r>
            <a:r>
              <a:rPr lang="pl-PL" baseline="0" dirty="0" smtClean="0"/>
              <a:t> dla określonego stanowiska pracy są określone w</a:t>
            </a:r>
            <a:r>
              <a:rPr lang="pl-PL" dirty="0" smtClean="0"/>
              <a:t> normie </a:t>
            </a:r>
            <a:r>
              <a:rPr lang="pl-PL" i="1" dirty="0" smtClean="0"/>
              <a:t>PN-EN 12464-1:2012 Światło i oświetlenie. Oświetlenie miejsc pracy. Część 1: Miejsca pracy we wnętrzach. </a:t>
            </a:r>
            <a:r>
              <a:rPr lang="pl-PL" i="0" dirty="0" smtClean="0"/>
              <a:t>Wartości</a:t>
            </a:r>
            <a:r>
              <a:rPr lang="pl-PL" i="1" dirty="0" smtClean="0"/>
              <a:t> ś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redniego natężenia</a:t>
            </a: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oświetlenia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równomierności oświetlenia otrzymuje się na podstawie pomiarów i obliczeń wykonywanych przez laboratoria pomiarowe. Mogą być one zamieszczone np. w dokumentach odbioru technicznego obiektu. W</a:t>
            </a:r>
            <a:r>
              <a:rPr lang="pl-PL" dirty="0" smtClean="0"/>
              <a:t>skaźnik oddawania barwa zastosowanych źródeł światła można odczytać bezpośrednio z zainstalowanych źródeł światła. Dotyczy on w szczególności świetlówek.</a:t>
            </a:r>
            <a:endParaRPr lang="pl-PL" sz="1200" dirty="0" smtClean="0">
              <a:effectLst/>
            </a:endParaRPr>
          </a:p>
          <a:p>
            <a:endParaRPr lang="pl-PL" i="1" dirty="0" smtClean="0"/>
          </a:p>
          <a:p>
            <a:r>
              <a:rPr lang="pl-PL" i="0" dirty="0" smtClean="0"/>
              <a:t>Ograniczenie olśnienia bezpośredniego od</a:t>
            </a:r>
            <a:r>
              <a:rPr lang="pl-PL" i="0" baseline="0" dirty="0" smtClean="0"/>
              <a:t> opraw oświetleniowych możliwe jest poprzez zastosowanie opraw odpowiednich do rodzaju wykonywanych czynności. Niedopuszczalne jest stosowanie opraw beż żadnego klosza, rastra, odbłyśnika, itp.</a:t>
            </a:r>
          </a:p>
          <a:p>
            <a:r>
              <a:rPr lang="pl-PL" i="0" baseline="0" dirty="0" smtClean="0"/>
              <a:t>Jedynym sposobem wyeliminowania olśnienia odbiciowego od opraw i okien jest stosowanie matowych powierzchni na stanowisku pracy. Ograniczenie olśnienia bezpośredniego od okien możliwe jest poprzez zastosowanie w oknach żaluzji czy rolet. </a:t>
            </a:r>
          </a:p>
          <a:p>
            <a:endParaRPr lang="pl-PL" i="0" dirty="0" smtClean="0"/>
          </a:p>
          <a:p>
            <a:r>
              <a:rPr lang="pl-PL" i="0" dirty="0" smtClean="0"/>
              <a:t>Zamieszczona</a:t>
            </a:r>
            <a:r>
              <a:rPr lang="pl-PL" i="0" baseline="0" dirty="0" smtClean="0"/>
              <a:t> na slajdzie fotografia pokazuje przykład zastosowania niewłaściwej powierzchni stanowiska pracy (o dużym stopniu połyskliwości – wręcz lustrzanej), w której w całości odbija się cała oprawa oświetleniowa zamieszczona nad tym stanowiskiem.</a:t>
            </a:r>
          </a:p>
          <a:p>
            <a:endParaRPr lang="pl-PL" i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Odnośnie </a:t>
            </a:r>
            <a:r>
              <a:rPr lang="pl-PL" baseline="0" dirty="0" smtClean="0"/>
              <a:t>do stosowania opraw oświetlenia miejscowego: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l-PL" dirty="0" smtClean="0"/>
              <a:t>najwygodniejszym sposobem załączania tych opraw jest włącznik głosowy;</a:t>
            </a:r>
            <a:r>
              <a:rPr lang="pl-PL" baseline="0" dirty="0" smtClean="0"/>
              <a:t> w</a:t>
            </a:r>
            <a:r>
              <a:rPr lang="pl-PL" dirty="0" smtClean="0"/>
              <a:t> przypadku używania tych opraw </a:t>
            </a:r>
            <a:r>
              <a:rPr lang="pl-PL" baseline="0" dirty="0" smtClean="0"/>
              <a:t>przez osoby z niepełnosprawnością wzroku alternatywną wersją załączania może być </a:t>
            </a:r>
            <a:r>
              <a:rPr lang="pl-PL" dirty="0" smtClean="0"/>
              <a:t>wyłącznik mechaniczny lub dotykowy, ale o dużej powierzchni przycisku i </a:t>
            </a:r>
            <a:r>
              <a:rPr lang="pl-PL" baseline="0" dirty="0" smtClean="0"/>
              <a:t>o jaskrawym kolorze; natomiast w przypadku osób z niepełnosprawnością kończyn górnych, powinien to być wyłącznik nożny.</a:t>
            </a:r>
          </a:p>
          <a:p>
            <a:r>
              <a:rPr lang="pl-PL" dirty="0" smtClean="0"/>
              <a:t>- konstrukcja pozwalająca na łatwe regulowanie położenia części świecącej (tzn. regulowane przeguby, dwa długie ramiona umożliwiające odpowiednie umiejscowienie części świecącej),</a:t>
            </a:r>
          </a:p>
          <a:p>
            <a:r>
              <a:rPr lang="pl-PL" dirty="0" smtClean="0"/>
              <a:t>- część świecąca o dużej powierzchni</a:t>
            </a:r>
            <a:r>
              <a:rPr lang="pl-PL" baseline="0" dirty="0" smtClean="0"/>
              <a:t> (zapewnienie równomiernego oświetlenia na w miarę dużej powierzchni), </a:t>
            </a:r>
            <a:endParaRPr lang="pl-PL" dirty="0" smtClean="0"/>
          </a:p>
          <a:p>
            <a:pPr marL="0" indent="0">
              <a:buFontTx/>
              <a:buNone/>
            </a:pPr>
            <a:r>
              <a:rPr lang="pl-PL" dirty="0" smtClean="0"/>
              <a:t>- nie występują gorące, na skutek nagrzewania od źródła światła, elementy.</a:t>
            </a:r>
          </a:p>
          <a:p>
            <a:pPr marL="171450" indent="-171450">
              <a:buFontTx/>
              <a:buChar char="-"/>
            </a:pPr>
            <a:endParaRPr lang="pl-PL" dirty="0" smtClean="0"/>
          </a:p>
          <a:p>
            <a:pPr marL="0" indent="0">
              <a:buFontTx/>
              <a:buNone/>
            </a:pPr>
            <a:r>
              <a:rPr lang="pl-PL" dirty="0" smtClean="0"/>
              <a:t>Zamieszczona na slajdzie fotografia pokazuje przykładową</a:t>
            </a:r>
            <a:r>
              <a:rPr lang="pl-PL" baseline="0" dirty="0" smtClean="0"/>
              <a:t> oprawę oświetlenia miejscowego z dwoma długimi ramionami i trzema przegubami, które ułatwiają umiejscowienie części świecącej. Źródłem światła jest świetlówka kompaktowa o mocy 11 W, która zapewnia oświetlenie znacznej części biurka.</a:t>
            </a: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i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pl-PL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dirty="0" smtClean="0"/>
              <a:t>Miejsce postojowe dla pracowników z niepełnosprawnością (a) oznakowane zgodnie z normą </a:t>
            </a:r>
            <a:r>
              <a:rPr lang="pl-PL" dirty="0"/>
              <a:t>PN-Z-80101: 2007, </a:t>
            </a:r>
            <a:r>
              <a:rPr lang="pl-PL" i="1" dirty="0" smtClean="0"/>
              <a:t>Dostępność obiektów i urządzeń dla osób niepełnosprawnych. Znaki informacji publicznej</a:t>
            </a:r>
            <a:r>
              <a:rPr lang="pl-PL" dirty="0" smtClean="0"/>
              <a:t>, pkt</a:t>
            </a:r>
            <a:r>
              <a:rPr lang="pl-PL" dirty="0"/>
              <a:t>. 9.1.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dirty="0"/>
              <a:t>Oznakowanie </a:t>
            </a:r>
            <a:r>
              <a:rPr lang="pl-PL" dirty="0" smtClean="0"/>
              <a:t>pochylnia / podjazd (b) zgodnie z normą </a:t>
            </a:r>
            <a:r>
              <a:rPr lang="pl-PL" dirty="0"/>
              <a:t>PN-N-01256-5: 1998. </a:t>
            </a:r>
            <a:r>
              <a:rPr lang="pl-PL" i="1" dirty="0" smtClean="0"/>
              <a:t>Znaki bezpieczeństwa. Zasady umieszczania znaków bezpieczeństwa na drogach ewakuacyjnych i drogach pożarowych </a:t>
            </a:r>
            <a:r>
              <a:rPr lang="pl-PL" dirty="0" smtClean="0"/>
              <a:t>pkt</a:t>
            </a:r>
            <a:r>
              <a:rPr lang="pl-PL" dirty="0"/>
              <a:t>. 4.2.4</a:t>
            </a:r>
            <a:endParaRPr lang="pl-PL" dirty="0" smtClean="0"/>
          </a:p>
          <a:p>
            <a:pPr marL="171450" indent="-171450" defTabSz="906993">
              <a:buFont typeface="Arial" panose="020B0604020202020204" pitchFamily="34" charset="0"/>
              <a:buChar char="•"/>
              <a:defRPr/>
            </a:pPr>
            <a:r>
              <a:rPr lang="pl-PL" dirty="0" smtClean="0"/>
              <a:t>Średnie natężenie</a:t>
            </a:r>
            <a:r>
              <a:rPr lang="pl-PL" baseline="0" dirty="0" smtClean="0"/>
              <a:t> oświetlenia (</a:t>
            </a:r>
            <a:r>
              <a:rPr lang="pl-PL" dirty="0" err="1" smtClean="0"/>
              <a:t>Eśr</a:t>
            </a:r>
            <a:r>
              <a:rPr lang="pl-PL" dirty="0" smtClean="0"/>
              <a:t>) </a:t>
            </a:r>
            <a:r>
              <a:rPr lang="pl-PL" baseline="0" dirty="0" smtClean="0"/>
              <a:t>i równomierność oświetlenia</a:t>
            </a:r>
            <a:r>
              <a:rPr lang="pl-PL" dirty="0" smtClean="0"/>
              <a:t>  (</a:t>
            </a:r>
            <a:r>
              <a:rPr lang="pl-PL" dirty="0" err="1" smtClean="0"/>
              <a:t>Uo</a:t>
            </a:r>
            <a:r>
              <a:rPr lang="pl-PL" dirty="0" smtClean="0"/>
              <a:t>) chodników, schodów po zmroku powinna wynosić </a:t>
            </a:r>
            <a:r>
              <a:rPr lang="pl-PL" i="1" dirty="0" err="1" smtClean="0"/>
              <a:t>E</a:t>
            </a:r>
            <a:r>
              <a:rPr lang="pl-PL" i="1" baseline="-25000" dirty="0" err="1" smtClean="0"/>
              <a:t>śr</a:t>
            </a:r>
            <a:r>
              <a:rPr lang="pl-PL" i="1" baseline="-25000" dirty="0" smtClean="0"/>
              <a:t> </a:t>
            </a:r>
            <a:r>
              <a:rPr lang="pl-PL" dirty="0" smtClean="0"/>
              <a:t>= 100 lx,  </a:t>
            </a:r>
            <a:r>
              <a:rPr lang="pl-PL" i="1" dirty="0" err="1" smtClean="0">
                <a:solidFill>
                  <a:prstClr val="black"/>
                </a:solidFill>
              </a:rPr>
              <a:t>U</a:t>
            </a:r>
            <a:r>
              <a:rPr lang="pl-PL" i="1" baseline="-25000" dirty="0" err="1" smtClean="0">
                <a:solidFill>
                  <a:prstClr val="black"/>
                </a:solidFill>
              </a:rPr>
              <a:t>o</a:t>
            </a:r>
            <a:r>
              <a:rPr lang="pl-PL" baseline="-25000" dirty="0" smtClean="0">
                <a:solidFill>
                  <a:prstClr val="black"/>
                </a:solidFill>
              </a:rPr>
              <a:t> </a:t>
            </a:r>
            <a:r>
              <a:rPr lang="pl-PL" dirty="0" smtClean="0"/>
              <a:t>= 0,25 zgodne z wymaganiami normy oświetleniowej </a:t>
            </a:r>
            <a:r>
              <a:rPr lang="pl-PL" b="0" dirty="0" smtClean="0"/>
              <a:t>PN-EN 12464-2:2008  </a:t>
            </a:r>
            <a:r>
              <a:rPr lang="pl-PL" i="1" dirty="0" smtClean="0"/>
              <a:t>Światło i oświetlenie. Oświetlenie miejsc pracy. </a:t>
            </a:r>
            <a:r>
              <a:rPr lang="pl-PL" i="1" dirty="0"/>
              <a:t>Część 2: Miejsca pracy na zewnątrz</a:t>
            </a:r>
            <a:r>
              <a:rPr lang="pl-PL" dirty="0"/>
              <a:t>. Poprawki do normy : PN-EN 12464-2:2008/Ap1:2009 oraz PN-EN 12464-2:2008/Ap2:2010 </a:t>
            </a:r>
            <a:r>
              <a:rPr lang="pl-PL" dirty="0" smtClean="0"/>
              <a:t>. Wartości</a:t>
            </a:r>
            <a:r>
              <a:rPr lang="pl-PL" baseline="0" dirty="0" smtClean="0"/>
              <a:t> te otrzymuje się na podstawie pomiarów i obliczeń wykonywanych przez laboratoria pomiarowe. Mogą być one zamieszczone np. w dokumentach odbioru technicznego obiektu.</a:t>
            </a:r>
            <a:endParaRPr lang="pl-PL" dirty="0"/>
          </a:p>
          <a:p>
            <a:pPr defTabSz="906993">
              <a:defRPr/>
            </a:pPr>
            <a:endParaRPr lang="pl-PL" dirty="0"/>
          </a:p>
          <a:p>
            <a:pPr defTabSz="906993">
              <a:defRPr/>
            </a:pPr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dirty="0" smtClean="0"/>
              <a:t>Oznakowanie jednoznacznie wyróżniające furtkę wejściową od otoczenia / tła polega na zmianie</a:t>
            </a:r>
            <a:r>
              <a:rPr lang="pl-PL" baseline="0" dirty="0" smtClean="0"/>
              <a:t> faktury furtki względem ogrodzenia oraz na pomalowaniu furtki na kontrastowy kolor względem ogrodzenia / tła, lub oklejeniu furtki kontrastową taśmą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baseline="0" dirty="0" smtClean="0"/>
              <a:t>Kolorystyka domofonu powinna być kontrastowa względem tła, na którym jest zamontowany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dirty="0" smtClean="0"/>
              <a:t>Oznakowanie przycisków domofonu (nazwa obiektu</a:t>
            </a:r>
            <a:r>
              <a:rPr lang="pl-PL" baseline="0" dirty="0" smtClean="0"/>
              <a:t>, numer, itp. przypisane poszczególnym przyciskom) powinno być czytelne i w </a:t>
            </a:r>
            <a:r>
              <a:rPr lang="pl-PL" dirty="0" smtClean="0"/>
              <a:t>kontrastowym</a:t>
            </a:r>
            <a:r>
              <a:rPr lang="pl-PL" baseline="0" dirty="0" smtClean="0"/>
              <a:t> kolorze względem powierzchni domofonu, natomiast same przyciski domofonu powinny być również wyróżnione z tła domofonu.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pl-PL" baseline="0" dirty="0" smtClean="0"/>
              <a:t>Uwaga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Dla osób niedowidzących największy</a:t>
            </a: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kontrast mają czarne znaki na żółtym tle.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l-PL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przypadku osób niewidomych niezbędne jest zastosowanie sygnalizacji akustycznej naprowadzającej na wejście do obiektu.</a:t>
            </a:r>
            <a:endParaRPr lang="pl-PL" dirty="0" smtClean="0">
              <a:effectLst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l-PL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/>
              <a:t>Szczegółowe</a:t>
            </a:r>
            <a:r>
              <a:rPr lang="pl-PL" baseline="0" dirty="0" smtClean="0"/>
              <a:t> wymagania dotyczące oznakowania szklanych drzwi, schodów, pochylni, poręczy podane są w normie </a:t>
            </a:r>
            <a:r>
              <a:rPr lang="pl-PL" dirty="0" smtClean="0"/>
              <a:t>PN-N-01256-5:1998 </a:t>
            </a:r>
            <a:r>
              <a:rPr lang="pl-PL" i="1" dirty="0" smtClean="0"/>
              <a:t>Znaki bezpieczeństwa. Zasady umieszczania znaków bezpieczeństwa na drogach ewakuacyjnych i drogach przeciwpożarowych.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l-PL" i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pl-PL" i="0" dirty="0" smtClean="0"/>
              <a:t>W przypadku osób niewidomych nie jest wskazane stosowanie elementów architektonicznych,</a:t>
            </a:r>
            <a:r>
              <a:rPr lang="pl-PL" i="0" baseline="0" dirty="0" smtClean="0"/>
              <a:t> które nie łączą się bezpośrednio z podłogą, a są zamontowane znacznie powyżej powierzchni podłogi – szczególnie na wysokości głowy.</a:t>
            </a:r>
            <a:endParaRPr lang="pl-PL" i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Ponadto </a:t>
            </a: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przystosowanie 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dźwigów</a:t>
            </a: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osobowych do potrzeb osób z upośledzeniem wzroku polega  na:</a:t>
            </a:r>
            <a:endParaRPr lang="pl-PL" dirty="0" smtClean="0">
              <a:effectLst/>
            </a:endParaRPr>
          </a:p>
          <a:p>
            <a:pPr rtl="0" eaLnBrk="1" latinLnBrk="0" hangingPunct="1"/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zastosowaniu takiego oświetlenia kabiny, aby na podłodze był zapewniony poziom 100 lx o dobrej równomierności,  </a:t>
            </a:r>
            <a:endParaRPr lang="pl-PL" dirty="0" smtClean="0">
              <a:effectLst/>
            </a:endParaRPr>
          </a:p>
          <a:p>
            <a:pPr rtl="0" eaLnBrk="1" fontAlgn="auto" latinLnBrk="0" hangingPunct="1"/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zastosowaniu przed drzwiami do windy wyróżnionego fragmentu podłogi (ok. 1,5 x 1,5 m) poprzez zmianę barwy lub inne wykończenie podłogi (ale przy zachowaniu podłogi matowej),</a:t>
            </a:r>
            <a:endParaRPr lang="pl-PL" dirty="0" smtClean="0">
              <a:effectLst/>
            </a:endParaRPr>
          </a:p>
          <a:p>
            <a:pPr marL="0" indent="0" rtl="0" eaLnBrk="1" fontAlgn="auto" latinLnBrk="0" hangingPunct="1">
              <a:buFontTx/>
              <a:buNone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wykonaniu powierzchni podłogi kabiny windy w podobny sposób jak podłoga przed wejściem do windy,</a:t>
            </a:r>
          </a:p>
          <a:p>
            <a:pPr marL="0" indent="0" rtl="0" eaLnBrk="1" fontAlgn="auto" latinLnBrk="0" hangingPunct="1">
              <a:buFontTx/>
              <a:buNone/>
            </a:pPr>
            <a:r>
              <a:rPr lang="pl-PL" dirty="0" smtClean="0">
                <a:effectLst/>
              </a:rPr>
              <a:t>- w pobliżu windy numeracja pięter z użyciem dużych, wyraźnie kontrastujących z tłem cyfr.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 smtClean="0">
                <a:effectLst/>
              </a:rPr>
              <a:t>Drzwi windy powinny być pomalowane/wykonane z materiału o kontrastowej barwie względem otaczających ścian. Możliwe jest</a:t>
            </a:r>
            <a:r>
              <a:rPr lang="pl-PL" baseline="0" dirty="0" smtClean="0">
                <a:effectLst/>
              </a:rPr>
              <a:t> </a:t>
            </a: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oklejeniu futryny drzwi kontrastową taśmą.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 smtClean="0">
                <a:effectLst/>
              </a:rPr>
              <a:t>Ściany i drzwi kabiny windy powinny być o barwie kontrastowej względem podłogi.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u="sng" dirty="0" smtClean="0">
                <a:effectLst/>
              </a:rPr>
              <a:t>Uwaga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 smtClean="0">
                <a:effectLst/>
              </a:rPr>
              <a:t>Dla osób niedowidzących największy kontrast ma barwa żółta względem czarnej.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 smtClean="0"/>
              <a:t>Szczegółowe przepisy dotyczące dostępności dźwigów osobowych dla osób z niepełnosprawnością</a:t>
            </a:r>
            <a:r>
              <a:rPr lang="pl-PL" baseline="0" dirty="0" smtClean="0"/>
              <a:t> wzroku</a:t>
            </a:r>
            <a:r>
              <a:rPr lang="pl-PL" dirty="0" smtClean="0"/>
              <a:t> reguluje </a:t>
            </a:r>
            <a:r>
              <a:rPr lang="pl-PL" b="0" dirty="0" smtClean="0"/>
              <a:t>norma PN-EN 81-70: 2005 </a:t>
            </a:r>
            <a:r>
              <a:rPr lang="pl-PL" b="0" i="1" dirty="0" smtClean="0"/>
              <a:t>Przepisy bezpieczeństwa dotyczące budowy i instalowania dźwigów. Szczególne zastosowania dźwigów osobowych i towarowych. Część 70: Dostępność dźwigów dla osób, w tym osób niepełnosprawnych</a:t>
            </a:r>
            <a:r>
              <a:rPr lang="pl-PL" b="0" dirty="0" smtClean="0"/>
              <a:t> </a:t>
            </a:r>
            <a:r>
              <a:rPr lang="pl-PL" dirty="0" smtClean="0"/>
              <a:t>wraz z załącznikiem A1 ze stycznia 2006 r.</a:t>
            </a:r>
          </a:p>
          <a:p>
            <a:pPr marL="0" indent="0" rtl="0" eaLnBrk="1" fontAlgn="auto" latinLnBrk="0" hangingPunct="1">
              <a:buFontTx/>
              <a:buNone/>
            </a:pPr>
            <a:endParaRPr lang="pl-PL" dirty="0" smtClean="0">
              <a:effectLst/>
            </a:endParaRPr>
          </a:p>
          <a:p>
            <a:pPr marL="0" indent="0" rtl="0" eaLnBrk="1" fontAlgn="auto" latinLnBrk="0" hangingPunct="1">
              <a:buFontTx/>
              <a:buNone/>
            </a:pPr>
            <a:endParaRPr lang="pl-PL" dirty="0" smtClean="0">
              <a:effectLst/>
            </a:endParaRPr>
          </a:p>
          <a:p>
            <a:pPr marL="171450" indent="-171450" rtl="0" eaLnBrk="1" fontAlgn="auto" latinLnBrk="0" hangingPunct="1">
              <a:buFontTx/>
              <a:buChar char="-"/>
            </a:pPr>
            <a:endParaRPr lang="pl-PL" dirty="0" smtClean="0">
              <a:effectLst/>
            </a:endParaRPr>
          </a:p>
          <a:p>
            <a:pPr marL="0" indent="0" defTabSz="906993">
              <a:buFont typeface="Arial" panose="020B0604020202020204" pitchFamily="34" charset="0"/>
              <a:buNone/>
              <a:defRPr/>
            </a:pPr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pl-PL" dirty="0" smtClean="0"/>
              <a:t>Zamontowane przyciski dotykowe nie są dostosowane do</a:t>
            </a:r>
            <a:r>
              <a:rPr lang="pl-PL" baseline="0" dirty="0" smtClean="0"/>
              <a:t> osób niedowidzących i niewidomych ze względu na fakt, że po ich dotknięciu - a w ten sposób te osoby „odczytują zapisane treści” - winda zostanie już, w sposób przypadkowy, uruchomiona.</a:t>
            </a:r>
            <a:endParaRPr lang="pl-PL" dirty="0" smtClean="0"/>
          </a:p>
          <a:p>
            <a:pPr algn="l"/>
            <a:r>
              <a:rPr lang="pl-PL" dirty="0" smtClean="0"/>
              <a:t>Zamieszczona</a:t>
            </a:r>
            <a:r>
              <a:rPr lang="pl-PL" baseline="0" dirty="0" smtClean="0"/>
              <a:t> na slajdzie fotografia pokazuje przykładowe przyciski zamontowane na panelu sterującym w windzie oznaczone czytelną i kontrastową cyfrą oraz dodatkowo </a:t>
            </a:r>
            <a:r>
              <a:rPr lang="pl-PL" dirty="0" smtClean="0"/>
              <a:t>oznakowane alfabetem Braille’a.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4472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069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 smtClean="0"/>
          </a:p>
          <a:p>
            <a:pPr marL="171450" marR="0" indent="-171450" algn="l" defTabSz="9069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Średnie natężenie</a:t>
            </a: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oświetlenia (</a:t>
            </a:r>
            <a:r>
              <a:rPr lang="pl-P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Eśr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równomierność oświetlenia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(</a:t>
            </a:r>
            <a:r>
              <a:rPr lang="pl-P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Uo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pl-PL" dirty="0" smtClean="0"/>
              <a:t>schodów, korytarzy powinna wynosić </a:t>
            </a:r>
            <a:r>
              <a:rPr lang="pl-PL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</a:t>
            </a:r>
            <a:r>
              <a:rPr lang="pl-PL" sz="1200" i="1" kern="1200" baseline="-25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śr</a:t>
            </a:r>
            <a:r>
              <a:rPr lang="pl-PL" sz="1200" i="1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 100 lx,  </a:t>
            </a:r>
            <a:r>
              <a:rPr lang="pl-PL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</a:t>
            </a:r>
            <a:r>
              <a:rPr lang="pl-PL" sz="1200" i="1" kern="1200" baseline="-25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pl-PL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 0,40 </a:t>
            </a:r>
            <a:r>
              <a:rPr lang="pl-PL" dirty="0" smtClean="0"/>
              <a:t>zgodne z wymaganiami normy oświetleniowej PN-EN 12464-1:2012 </a:t>
            </a:r>
            <a:r>
              <a:rPr lang="pl-PL" i="1" dirty="0" smtClean="0"/>
              <a:t>Światło i oświetlenie. Oświetlenie miejsc pracy. Część 1: Miejsca pracy we wnętrzach </a:t>
            </a:r>
            <a:r>
              <a:rPr lang="pl-PL" dirty="0" smtClean="0"/>
              <a:t>pkt. 5.1.2. 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Wartości</a:t>
            </a:r>
            <a:r>
              <a:rPr lang="pl-P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 otrzymuje się na podstawie pomiarów i obliczeń wykonywanych przez laboratoria pomiarowe. Mogą być one zamieszczone np. w dokumentach odbioru technicznego obiektu.</a:t>
            </a:r>
            <a:endParaRPr lang="pl-PL" sz="1200" dirty="0" smtClean="0">
              <a:effectLst/>
            </a:endParaRPr>
          </a:p>
          <a:p>
            <a:pPr marL="171450" indent="-171450" defTabSz="906993">
              <a:buFont typeface="Arial" panose="020B0604020202020204" pitchFamily="34" charset="0"/>
              <a:buChar char="•"/>
              <a:defRPr/>
            </a:pPr>
            <a:r>
              <a:rPr lang="pl-PL" dirty="0" smtClean="0"/>
              <a:t>Wykaz</a:t>
            </a:r>
            <a:r>
              <a:rPr lang="pl-PL" baseline="0" dirty="0" smtClean="0"/>
              <a:t> znaków bezpieczeństwa przewidzianych do stosowania w ochronie przeciwpożarowej do oznaczania dróg ewakuacyjnych i pożarowych oraz obszary, na których jest niezbędne lub celowe podanie informacji publicznej o rozmieszczeniu i/lub rodzaju: urządzeń sygnalizacji pożarowej i sterowania ręcznego, drogi pożarowej, sprzętu pożarniczego, głównych wyłączników energetycznych, miejsc podłączeń urządzeń gaśniczych, technicznych środków zabezpieczeń pożarowych, obszarów i materiałów o szczególnym zagrożeniu pożarowym,  podane są w normie </a:t>
            </a:r>
            <a:r>
              <a:rPr lang="pl-PL" dirty="0" smtClean="0"/>
              <a:t>PN-97 </a:t>
            </a:r>
            <a:r>
              <a:rPr lang="pl-PL" dirty="0"/>
              <a:t>N-01256-04 </a:t>
            </a:r>
            <a:r>
              <a:rPr lang="pl-PL" i="1" dirty="0"/>
              <a:t>Znaki bezpieczeństwa. Techniczne środki </a:t>
            </a:r>
            <a:r>
              <a:rPr lang="pl-PL" i="1" dirty="0" smtClean="0"/>
              <a:t>przeciwpożarowe</a:t>
            </a:r>
            <a:r>
              <a:rPr lang="pl-PL" i="0" baseline="0" dirty="0" smtClean="0"/>
              <a:t> oraz PN-EN ISO 7010:2012E </a:t>
            </a:r>
            <a:r>
              <a:rPr lang="pl-PL" i="1" baseline="0" dirty="0" smtClean="0"/>
              <a:t>Symbole graficzne. Barwy bezpieczeństwa i znaki bezpieczeństwa. Zarejestrowane znaki bezpieczeństwa + </a:t>
            </a:r>
            <a:r>
              <a:rPr lang="pl-PL" i="0" baseline="0" dirty="0" smtClean="0"/>
              <a:t>dodatek 1997/Az1:2003 P</a:t>
            </a:r>
          </a:p>
          <a:p>
            <a:pPr marL="171450" indent="-171450" defTabSz="906993">
              <a:buFont typeface="Arial" panose="020B0604020202020204" pitchFamily="34" charset="0"/>
              <a:buChar char="•"/>
              <a:defRPr/>
            </a:pPr>
            <a:endParaRPr lang="pl-PL" i="1" baseline="0" dirty="0" smtClean="0"/>
          </a:p>
          <a:p>
            <a:pPr marL="0" indent="0" defTabSz="906993">
              <a:buFont typeface="Arial" panose="020B0604020202020204" pitchFamily="34" charset="0"/>
              <a:buNone/>
              <a:defRPr/>
            </a:pPr>
            <a:r>
              <a:rPr lang="pl-PL" i="0" baseline="0" dirty="0" smtClean="0"/>
              <a:t>Na powyższym foliogramie przytoczono przykładowe znaki bezpieczeństwa dotyczące ochrony przeciwpożarowej</a:t>
            </a:r>
          </a:p>
          <a:p>
            <a:pPr marL="0" indent="0" defTabSz="906993">
              <a:buFont typeface="Arial" panose="020B0604020202020204" pitchFamily="34" charset="0"/>
              <a:buNone/>
              <a:defRPr/>
            </a:pPr>
            <a:endParaRPr lang="pl-PL" i="0" dirty="0"/>
          </a:p>
          <a:p>
            <a:pPr defTabSz="906993">
              <a:defRPr/>
            </a:pPr>
            <a:endParaRPr lang="pl-PL" dirty="0"/>
          </a:p>
          <a:p>
            <a:pPr defTabSz="906993">
              <a:defRPr/>
            </a:pPr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defTabSz="906993">
              <a:buFont typeface="Arial" panose="020B0604020202020204" pitchFamily="34" charset="0"/>
              <a:buNone/>
              <a:defRPr/>
            </a:pPr>
            <a:r>
              <a:rPr lang="pl-PL" dirty="0" smtClean="0"/>
              <a:t>Znaki bezpieczeństwa</a:t>
            </a:r>
            <a:r>
              <a:rPr lang="pl-PL" baseline="0" dirty="0" smtClean="0"/>
              <a:t> dotyczące ewakuacji stosuje się w obiektach użyteczności publicznej, zakładach przemysłowych, biurach, miejscach pracy oraz tam, gdzie mogą pojawić się problemy związane z bezpieczeństwem, w celu oznaczenia drogi ewakuacyjnej oraz czynności związanych z ewakuacją. Szczegółowe informacje dotyczące między innymi, kształtu, wielkości, rodzaju pisma, itp. zawarte są w normie </a:t>
            </a:r>
            <a:r>
              <a:rPr lang="pl-PL" b="0" baseline="0" dirty="0" smtClean="0"/>
              <a:t>PN-92 N-01256/02 </a:t>
            </a:r>
            <a:r>
              <a:rPr lang="pl-PL" i="1" baseline="0" dirty="0" smtClean="0"/>
              <a:t>Znaki bezpieczeństwa. Ewakuacja</a:t>
            </a:r>
            <a:r>
              <a:rPr lang="pl-PL" baseline="0" dirty="0" smtClean="0"/>
              <a:t>. </a:t>
            </a:r>
          </a:p>
          <a:p>
            <a:pPr defTabSz="906993">
              <a:defRPr/>
            </a:pP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7" y="6013184"/>
            <a:ext cx="7488237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Łącznik prostoliniowy 7"/>
          <p:cNvCxnSpPr/>
          <p:nvPr userDrawn="1"/>
        </p:nvCxnSpPr>
        <p:spPr>
          <a:xfrm>
            <a:off x="107504" y="476672"/>
            <a:ext cx="8928992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101600" dist="25400" dir="16200000" rotWithShape="0">
              <a:schemeClr val="accent5">
                <a:lumMod val="50000"/>
                <a:alpha val="49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048375"/>
            <a:ext cx="7488237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331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3318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9" name="Łącznik prostoliniowy 8"/>
          <p:cNvCxnSpPr/>
          <p:nvPr userDrawn="1"/>
        </p:nvCxnSpPr>
        <p:spPr>
          <a:xfrm>
            <a:off x="107504" y="404664"/>
            <a:ext cx="8928992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101600" dist="25400" dir="16200000" rotWithShape="0">
              <a:schemeClr val="accent5">
                <a:lumMod val="50000"/>
                <a:alpha val="49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/>
          <p:cNvSpPr txBox="1"/>
          <p:nvPr userDrawn="1"/>
        </p:nvSpPr>
        <p:spPr>
          <a:xfrm>
            <a:off x="107504" y="-7378"/>
            <a:ext cx="892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i="1" dirty="0" smtClean="0">
                <a:solidFill>
                  <a:schemeClr val="bg1">
                    <a:lumMod val="50000"/>
                  </a:schemeClr>
                </a:solidFill>
              </a:rPr>
              <a:t>Możliwości dostosowania w zakresie oświetlenia i sygnalizacji wzrokowej</a:t>
            </a:r>
            <a:endParaRPr lang="pl-PL" sz="1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emf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3508" y="3717032"/>
            <a:ext cx="8856984" cy="1584176"/>
          </a:xfrm>
        </p:spPr>
        <p:txBody>
          <a:bodyPr>
            <a:noAutofit/>
          </a:bodyPr>
          <a:lstStyle/>
          <a:p>
            <a:r>
              <a:rPr lang="pl-PL" sz="2400" b="1" i="1" dirty="0">
                <a:solidFill>
                  <a:schemeClr val="tx1"/>
                </a:solidFill>
              </a:rPr>
              <a:t>m</a:t>
            </a:r>
            <a:r>
              <a:rPr lang="pl-PL" sz="2400" b="1" i="1" dirty="0" smtClean="0">
                <a:solidFill>
                  <a:schemeClr val="tx1"/>
                </a:solidFill>
              </a:rPr>
              <a:t>gr inż. Andrzej Pawlak  </a:t>
            </a:r>
          </a:p>
          <a:p>
            <a:pPr>
              <a:spcBef>
                <a:spcPts val="0"/>
              </a:spcBef>
            </a:pPr>
            <a:r>
              <a:rPr lang="pl-PL" sz="2400" b="1" i="1" dirty="0" smtClean="0"/>
              <a:t>Zakład Techniki Bezpieczeństwa</a:t>
            </a:r>
          </a:p>
          <a:p>
            <a:pPr>
              <a:spcBef>
                <a:spcPts val="0"/>
              </a:spcBef>
            </a:pPr>
            <a:r>
              <a:rPr lang="pl-PL" sz="2400" b="1" i="1" dirty="0" smtClean="0"/>
              <a:t>Centralny </a:t>
            </a:r>
            <a:r>
              <a:rPr lang="pl-PL" sz="2400" b="1" i="1" dirty="0"/>
              <a:t>Instytut Ochrony Pracy-Państwowy Instytut Badawczy</a:t>
            </a:r>
          </a:p>
          <a:p>
            <a:pPr>
              <a:spcBef>
                <a:spcPts val="0"/>
              </a:spcBef>
            </a:pPr>
            <a:r>
              <a:rPr lang="pl-PL" sz="2400" b="1" i="1" dirty="0"/>
              <a:t>00-701 Warszawa ul. </a:t>
            </a:r>
            <a:r>
              <a:rPr lang="pl-PL" sz="2400" b="1" i="1"/>
              <a:t>Czerniakowska </a:t>
            </a:r>
            <a:r>
              <a:rPr lang="pl-PL" sz="2400" b="1" i="1" smtClean="0"/>
              <a:t>16</a:t>
            </a:r>
            <a:endParaRPr lang="pl-PL" sz="2400" b="1" i="1" dirty="0"/>
          </a:p>
        </p:txBody>
      </p:sp>
      <p:sp>
        <p:nvSpPr>
          <p:cNvPr id="2" name="Prostokąt 1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791580" y="566678"/>
            <a:ext cx="7560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b="1" dirty="0" smtClean="0">
                <a:solidFill>
                  <a:srgbClr val="31859C"/>
                </a:solidFill>
              </a:rPr>
              <a:t>Ogólne informacje dotyczące możliwości dostosowania środowiska pracy dla osób niepełnosprawnych  </a:t>
            </a:r>
          </a:p>
          <a:p>
            <a:pPr algn="ctr"/>
            <a:r>
              <a:rPr lang="pl-PL" sz="3600" b="1" dirty="0" smtClean="0">
                <a:solidFill>
                  <a:srgbClr val="31859C"/>
                </a:solidFill>
              </a:rPr>
              <a:t>w zakresie oświetlenia</a:t>
            </a:r>
          </a:p>
          <a:p>
            <a:pPr algn="ctr"/>
            <a:r>
              <a:rPr lang="pl-PL" sz="3600" b="1" dirty="0" smtClean="0">
                <a:solidFill>
                  <a:srgbClr val="31859C"/>
                </a:solidFill>
              </a:rPr>
              <a:t> i sygnalizacji wzrokowej</a:t>
            </a:r>
            <a:endParaRPr lang="pl-PL" sz="3600" b="1" dirty="0">
              <a:solidFill>
                <a:srgbClr val="31859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22114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Wymagania dotyczące budynku (</a:t>
            </a:r>
            <a:r>
              <a:rPr lang="pl-PL" sz="3200" b="1" dirty="0" err="1" smtClean="0"/>
              <a:t>cd</a:t>
            </a:r>
            <a:r>
              <a:rPr lang="pl-PL" sz="3200" b="1" dirty="0" smtClean="0"/>
              <a:t>.) </a:t>
            </a:r>
            <a:endParaRPr lang="pl-PL" sz="3200" b="1" dirty="0"/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05102"/>
            <a:ext cx="5760640" cy="4824536"/>
          </a:xfrm>
        </p:spPr>
        <p:txBody>
          <a:bodyPr>
            <a:normAutofit lnSpcReduction="10000"/>
          </a:bodyPr>
          <a:lstStyle/>
          <a:p>
            <a:endParaRPr lang="pl-PL" dirty="0" smtClean="0"/>
          </a:p>
          <a:p>
            <a:pPr marL="273050" indent="-27305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sz="2600" dirty="0" smtClean="0"/>
              <a:t>oznakowanie pełnej dostępności obiektów i urządzeń dla  osób niepełnosprawnych podstawowym znakiem informacji publicznej (a) z odpowiednią informacją, np. toalety (b), windy, pochylnie, kierunek drogi (c), itp.</a:t>
            </a:r>
          </a:p>
          <a:p>
            <a:pPr marL="273050" indent="-273050">
              <a:spcBef>
                <a:spcPts val="180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sz="2600" dirty="0" smtClean="0"/>
              <a:t>oznakowanie  znakiem informacyjno-ostrzegawczym (d) miejsc o utrudnionej dostępności lub jej braku</a:t>
            </a:r>
          </a:p>
        </p:txBody>
      </p:sp>
      <p:pic>
        <p:nvPicPr>
          <p:cNvPr id="7172" name="Picture 4" descr="http://www.znaki-bhp.pl/moduly/produkty/gdata/98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7474" y="1412775"/>
            <a:ext cx="1216853" cy="1216853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9342" y="4653136"/>
            <a:ext cx="1285199" cy="126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Piktogram RA022 - ''Toaleta dla inwalidów 1''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2780928"/>
            <a:ext cx="1296144" cy="1296144"/>
          </a:xfrm>
          <a:prstGeom prst="rect">
            <a:avLst/>
          </a:prstGeom>
          <a:noFill/>
        </p:spPr>
      </p:pic>
      <p:pic>
        <p:nvPicPr>
          <p:cNvPr id="21506" name="Picture 2" descr="http://nokautimg1.pl/p-21-a6-21a650e903320482d05ab498d67013a6180x180/znaki-bhp/piktogram-kierunek-drogi-dla-niepelnosprawnych-e10bac20a0e8b7686e56308639097c11.jpg"/>
          <p:cNvPicPr>
            <a:picLocks noChangeAspect="1" noChangeArrowheads="1"/>
          </p:cNvPicPr>
          <p:nvPr/>
        </p:nvPicPr>
        <p:blipFill>
          <a:blip r:embed="rId6" cstate="print"/>
          <a:srcRect l="18131" t="8400" r="18870" b="7601"/>
          <a:stretch>
            <a:fillRect/>
          </a:stretch>
        </p:blipFill>
        <p:spPr bwMode="auto">
          <a:xfrm>
            <a:off x="7740352" y="1772816"/>
            <a:ext cx="1403648" cy="1871531"/>
          </a:xfrm>
          <a:prstGeom prst="rect">
            <a:avLst/>
          </a:prstGeom>
          <a:noFill/>
        </p:spPr>
      </p:pic>
      <p:sp>
        <p:nvSpPr>
          <p:cNvPr id="3" name="pole tekstowe 2"/>
          <p:cNvSpPr txBox="1"/>
          <p:nvPr/>
        </p:nvSpPr>
        <p:spPr>
          <a:xfrm>
            <a:off x="8316416" y="347252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solidFill>
                  <a:srgbClr val="0000CC"/>
                </a:solidFill>
              </a:rPr>
              <a:t>c</a:t>
            </a:r>
            <a:endParaRPr lang="pl-PL" sz="2400" dirty="0">
              <a:solidFill>
                <a:srgbClr val="0000CC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732240" y="3942963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solidFill>
                  <a:srgbClr val="0000CC"/>
                </a:solidFill>
              </a:rPr>
              <a:t>b</a:t>
            </a:r>
            <a:endParaRPr lang="pl-PL" sz="2400" dirty="0">
              <a:solidFill>
                <a:srgbClr val="0000CC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6012321" y="1581431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solidFill>
                  <a:srgbClr val="0000CC"/>
                </a:solidFill>
              </a:rPr>
              <a:t>a</a:t>
            </a:r>
            <a:endParaRPr lang="pl-PL" sz="2400" dirty="0">
              <a:solidFill>
                <a:srgbClr val="0000CC"/>
              </a:solidFill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7671168" y="521439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solidFill>
                  <a:srgbClr val="0000CC"/>
                </a:solidFill>
              </a:rPr>
              <a:t>d</a:t>
            </a:r>
            <a:endParaRPr lang="pl-PL" sz="2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52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96144"/>
          </a:xfrm>
        </p:spPr>
        <p:txBody>
          <a:bodyPr>
            <a:noAutofit/>
          </a:bodyPr>
          <a:lstStyle/>
          <a:p>
            <a:r>
              <a:rPr lang="pl-PL" sz="3000" b="1" dirty="0" smtClean="0"/>
              <a:t>Zalecenia wspomagające funkcjonowanie osób z niepełnosprawnością wzroku w zakładzie pracy dotyczące budynku</a:t>
            </a:r>
            <a:endParaRPr lang="pl-PL" sz="3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374441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sz="2300" dirty="0" smtClean="0"/>
              <a:t>podłoga i ściany w kontrastowych kolorach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sz="2300" dirty="0" smtClean="0"/>
              <a:t>oświetlenie korytarzy na stałe włączone po zmierzchu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sz="2300" dirty="0" smtClean="0"/>
              <a:t>barwa włączników oświetlenia kontrastowa względem ściany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sz="2300" dirty="0" smtClean="0"/>
              <a:t>stosowanie czujników ruchu włączających oświetlenie po wykryciu obecności osoby w miejscach nie oświetlonych na stałe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</a:pPr>
            <a:r>
              <a:rPr lang="pl-PL" sz="2300" dirty="0" smtClean="0"/>
              <a:t>stosowanie podświetlanych</a:t>
            </a:r>
          </a:p>
          <a:p>
            <a:pPr indent="1270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300" dirty="0" smtClean="0"/>
              <a:t>znaków ewakuacyjnych (a)</a:t>
            </a:r>
            <a:endParaRPr lang="pl-PL" sz="23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4665" t="9166" r="6699" b="3761"/>
          <a:stretch>
            <a:fillRect/>
          </a:stretch>
        </p:blipFill>
        <p:spPr bwMode="auto">
          <a:xfrm>
            <a:off x="4932040" y="4495831"/>
            <a:ext cx="244827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ole tekstowe 4"/>
          <p:cNvSpPr txBox="1"/>
          <p:nvPr/>
        </p:nvSpPr>
        <p:spPr>
          <a:xfrm>
            <a:off x="7380312" y="487706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solidFill>
                  <a:srgbClr val="0000CC"/>
                </a:solidFill>
              </a:rPr>
              <a:t>a</a:t>
            </a:r>
            <a:endParaRPr lang="pl-PL" sz="24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Wymagania dotyczące pomieszczenia</a:t>
            </a:r>
            <a:br>
              <a:rPr lang="pl-PL" b="1" dirty="0" smtClean="0"/>
            </a:br>
            <a:r>
              <a:rPr lang="pl-PL" b="1" dirty="0" smtClean="0"/>
              <a:t> i stanowiska pracy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</a:pPr>
            <a:r>
              <a:rPr lang="pl-PL" sz="2600" dirty="0" smtClean="0"/>
              <a:t>drzwi wewnętrzne oznaczone odpowiednio dużymi </a:t>
            </a:r>
          </a:p>
          <a:p>
            <a:pPr marL="324000" indent="12700"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600" dirty="0" smtClean="0"/>
              <a:t>i kontrastowymi znakami/napisami lub znakami informacyjnymi</a:t>
            </a:r>
          </a:p>
          <a:p>
            <a:pPr marL="324000" indent="12700"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endParaRPr lang="pl-PL" sz="1000" dirty="0" smtClean="0"/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</a:pPr>
            <a:r>
              <a:rPr lang="pl-PL" sz="2600" dirty="0" smtClean="0"/>
              <a:t>oświetlenie elektryczne zgodne </a:t>
            </a:r>
          </a:p>
          <a:p>
            <a:pPr indent="12700"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600" dirty="0" smtClean="0"/>
              <a:t>z wymaganiami normy oświetleniowej</a:t>
            </a:r>
            <a:endParaRPr lang="pl-PL" sz="1000" dirty="0" smtClean="0"/>
          </a:p>
          <a:p>
            <a:pPr indent="12700"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endParaRPr lang="pl-PL" sz="1100" dirty="0" smtClean="0"/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</a:pPr>
            <a:r>
              <a:rPr lang="pl-PL" sz="2600" dirty="0" smtClean="0"/>
              <a:t>ograniczenie olśnienia bezpośredniego</a:t>
            </a:r>
          </a:p>
          <a:p>
            <a:pPr indent="12700"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600" dirty="0" smtClean="0"/>
              <a:t>i odbiciowego od i okien i opraw oświetleniowych </a:t>
            </a:r>
          </a:p>
          <a:p>
            <a:pPr indent="12700"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endParaRPr lang="pl-PL" sz="1100" dirty="0" smtClean="0"/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30000"/>
            </a:pPr>
            <a:r>
              <a:rPr lang="pl-PL" sz="2600" dirty="0" smtClean="0"/>
              <a:t>stosowanie matowych materiałów wykończeniowych nawierzchni podłóg, ścian, drzwi, mebli, blatów itp.  (unikanie obić kierunkowych światła).</a:t>
            </a:r>
          </a:p>
          <a:p>
            <a:pPr indent="12700">
              <a:buNone/>
            </a:pPr>
            <a:endParaRPr lang="pl-PL" sz="2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1"/>
          <a:stretch>
            <a:fillRect/>
          </a:stretch>
        </p:blipFill>
        <p:spPr bwMode="auto">
          <a:xfrm>
            <a:off x="6372199" y="2428150"/>
            <a:ext cx="2411095" cy="1560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Zalecenia wspomagające funkcjonowanie osób z niepełnosprawnością wzroku dotyczące pomieszczenia i stanowiska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204864"/>
            <a:ext cx="8496944" cy="3600400"/>
          </a:xfrm>
        </p:spPr>
        <p:txBody>
          <a:bodyPr>
            <a:normAutofit fontScale="85000" lnSpcReduction="20000"/>
          </a:bodyPr>
          <a:lstStyle/>
          <a:p>
            <a:pPr marL="355600" indent="-35560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</a:pPr>
            <a:r>
              <a:rPr lang="pl-PL" sz="2600" dirty="0" smtClean="0"/>
              <a:t>stosowanie opraw oświetlenia miejscowego, </a:t>
            </a:r>
          </a:p>
          <a:p>
            <a:pPr marL="0" indent="358775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600" dirty="0" smtClean="0"/>
              <a:t>których sposób załączania jest odpowiednio</a:t>
            </a:r>
          </a:p>
          <a:p>
            <a:pPr marL="0" indent="358775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600" dirty="0"/>
              <a:t>p</a:t>
            </a:r>
            <a:r>
              <a:rPr lang="pl-PL" sz="2600" dirty="0" smtClean="0"/>
              <a:t>rzystosowany dla osób z niepełnosprawnościami</a:t>
            </a:r>
          </a:p>
          <a:p>
            <a:pPr marL="0" indent="358775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600" dirty="0" smtClean="0"/>
              <a:t>wzroku oraz narządu ruchu</a:t>
            </a:r>
          </a:p>
          <a:p>
            <a:pPr marL="0" indent="358775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endParaRPr lang="pl-PL" sz="1200" dirty="0" smtClean="0"/>
          </a:p>
          <a:p>
            <a:pPr marL="355600" indent="-35560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</a:pPr>
            <a:r>
              <a:rPr lang="pl-PL" sz="2600" dirty="0" smtClean="0"/>
              <a:t>stosowanie opraw (oświetlenia ogólnego oraz miejscowego) </a:t>
            </a:r>
          </a:p>
          <a:p>
            <a:pPr marL="361950" indent="-3619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600" dirty="0"/>
              <a:t>	</a:t>
            </a:r>
            <a:r>
              <a:rPr lang="pl-PL" sz="2600" dirty="0" smtClean="0"/>
              <a:t>z regulacją ilości światła oraz barwy</a:t>
            </a:r>
          </a:p>
          <a:p>
            <a:pPr marL="355600" indent="-35560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</a:pPr>
            <a:endParaRPr lang="pl-PL" sz="1200" dirty="0" smtClean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SzPct val="130000"/>
            </a:pPr>
            <a:r>
              <a:rPr lang="pl-PL" sz="2600" dirty="0" smtClean="0"/>
              <a:t>wyposażenie stanowiska w urządzenia wspomagające widzenie - lupy, szkła powiększające, rzutniki, odpowiednie oprogramowanie, </a:t>
            </a:r>
            <a:r>
              <a:rPr lang="pl-PL" sz="2600" dirty="0" err="1" smtClean="0"/>
              <a:t>autolektor</a:t>
            </a:r>
            <a:r>
              <a:rPr lang="pl-PL" sz="2600" dirty="0" smtClean="0"/>
              <a:t>, syntezatory mowy, itp.</a:t>
            </a:r>
            <a:endParaRPr lang="pl-PL" sz="2600" dirty="0"/>
          </a:p>
        </p:txBody>
      </p:sp>
      <p:pic>
        <p:nvPicPr>
          <p:cNvPr id="5" name="Picture 3" descr="LIVA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89" t="13874" r="6777" b="39211"/>
          <a:stretch/>
        </p:blipFill>
        <p:spPr bwMode="auto">
          <a:xfrm>
            <a:off x="6849522" y="2204864"/>
            <a:ext cx="1863400" cy="1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22114"/>
          </a:xfrm>
        </p:spPr>
        <p:txBody>
          <a:bodyPr/>
          <a:lstStyle/>
          <a:p>
            <a:r>
              <a:rPr lang="pl-PL" b="1" dirty="0" smtClean="0"/>
              <a:t>Plan prezentacji: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02432" y="1664804"/>
            <a:ext cx="7139136" cy="4140460"/>
          </a:xfrm>
        </p:spPr>
        <p:txBody>
          <a:bodyPr>
            <a:normAutofit fontScale="70000" lnSpcReduction="20000"/>
          </a:bodyPr>
          <a:lstStyle/>
          <a:p>
            <a:pPr marL="450850" indent="-45085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3200" dirty="0" smtClean="0"/>
              <a:t>Wymagania i </a:t>
            </a:r>
            <a:r>
              <a:rPr lang="pl-PL" sz="3200" dirty="0"/>
              <a:t>zalecenia wspomagające funkcjonowanie osób z niepełnosprawnością wzroku dotyczące </a:t>
            </a:r>
            <a:r>
              <a:rPr lang="pl-PL" sz="3200" dirty="0" smtClean="0"/>
              <a:t>przestrzeni zewnętrznej i wejścia do budynku</a:t>
            </a:r>
          </a:p>
          <a:p>
            <a:pPr marL="450850" indent="-45085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3200" dirty="0" smtClean="0"/>
              <a:t>Wymagania i zalecenia </a:t>
            </a:r>
            <a:r>
              <a:rPr lang="pl-PL" sz="3200" dirty="0"/>
              <a:t>wspomagające funkcjonowanie osób z niepełnosprawnością wzroku </a:t>
            </a:r>
            <a:r>
              <a:rPr lang="pl-PL" sz="3200" dirty="0" smtClean="0"/>
              <a:t>dotyczące budynku</a:t>
            </a:r>
          </a:p>
          <a:p>
            <a:pPr marL="450850" indent="-45085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3200" dirty="0"/>
              <a:t>Zasady stosowania znaków bezpieczeństwa</a:t>
            </a:r>
          </a:p>
          <a:p>
            <a:pPr marL="450850" indent="-45085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3200" dirty="0" smtClean="0"/>
              <a:t>Wymagania i </a:t>
            </a:r>
            <a:r>
              <a:rPr lang="pl-PL" sz="3200" dirty="0"/>
              <a:t>zalecenia wspomagające funkcjonowanie osób z niepełnosprawnością wzroku dotyczące  </a:t>
            </a:r>
            <a:r>
              <a:rPr lang="pl-PL" sz="3200" dirty="0" smtClean="0"/>
              <a:t>pomieszczenia i stanowiska pracy</a:t>
            </a:r>
          </a:p>
          <a:p>
            <a:pPr marL="450850" indent="-45085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3200" dirty="0" smtClean="0"/>
              <a:t>Zasady stosowania oświetlenia dla osób z niepełnosprawnością wzroku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pl-PL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pl-PL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pl-PL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507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Wymagania dotyczące przestrzeni zewnętrznej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24847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C00000"/>
              </a:buClr>
            </a:pPr>
            <a:r>
              <a:rPr lang="pl-PL" sz="2400" dirty="0" smtClean="0"/>
              <a:t>wyraźnie oznakowane</a:t>
            </a:r>
          </a:p>
          <a:p>
            <a:pPr marL="0" indent="357188">
              <a:spcBef>
                <a:spcPts val="0"/>
              </a:spcBef>
              <a:buClr>
                <a:srgbClr val="C00000"/>
              </a:buClr>
              <a:buNone/>
            </a:pPr>
            <a:r>
              <a:rPr lang="pl-PL" sz="2400" dirty="0" smtClean="0"/>
              <a:t>miejsce  </a:t>
            </a:r>
          </a:p>
          <a:p>
            <a:pPr marL="0" indent="357188">
              <a:spcBef>
                <a:spcPts val="0"/>
              </a:spcBef>
              <a:buClr>
                <a:srgbClr val="C00000"/>
              </a:buClr>
              <a:buNone/>
            </a:pPr>
            <a:r>
              <a:rPr lang="pl-PL" sz="2400" dirty="0" smtClean="0"/>
              <a:t>postojowe (a)</a:t>
            </a:r>
          </a:p>
          <a:p>
            <a:pPr marL="0" indent="357188">
              <a:spcBef>
                <a:spcPts val="0"/>
              </a:spcBef>
              <a:buClr>
                <a:srgbClr val="C00000"/>
              </a:buClr>
              <a:buNone/>
            </a:pPr>
            <a:r>
              <a:rPr lang="pl-PL" sz="2400" dirty="0" smtClean="0"/>
              <a:t>dla pracowników</a:t>
            </a:r>
          </a:p>
          <a:p>
            <a:pPr marL="0" indent="357188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pl-PL" sz="2400" dirty="0" smtClean="0"/>
              <a:t>z niepełnosprawnością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C00000"/>
              </a:buClr>
            </a:pPr>
            <a:endParaRPr lang="pl-PL" sz="800" dirty="0" smtClean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sz="2400" dirty="0" smtClean="0"/>
              <a:t>nawierzchnie schodów, pochylni, chodników itp. wykończone materiałami matowymi 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400" dirty="0" smtClean="0"/>
              <a:t>oświetlenie chodników, schodów po zmroku zgodne  z wymaganiami normy oświetleniowej </a:t>
            </a:r>
            <a:endParaRPr lang="pl-PL" sz="2400" dirty="0"/>
          </a:p>
        </p:txBody>
      </p:sp>
      <p:pic>
        <p:nvPicPr>
          <p:cNvPr id="4" name="Picture 2" descr="http://www.znaki-bhp.pl/moduly/produkty/gdata/9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5114" y="1942047"/>
            <a:ext cx="1176411" cy="1176411"/>
          </a:xfrm>
          <a:prstGeom prst="rect">
            <a:avLst/>
          </a:prstGeom>
          <a:noFill/>
        </p:spPr>
      </p:pic>
      <p:pic>
        <p:nvPicPr>
          <p:cNvPr id="5" name="Picture 6" descr="http://www.niepelnosprawni.pl/files/www.niepelnosprawni.pl/public/parkowanie/miejsca_parkingowe1.jpg"/>
          <p:cNvPicPr>
            <a:picLocks noChangeAspect="1" noChangeArrowheads="1"/>
          </p:cNvPicPr>
          <p:nvPr/>
        </p:nvPicPr>
        <p:blipFill>
          <a:blip r:embed="rId4" cstate="print"/>
          <a:srcRect l="12096" r="39521"/>
          <a:stretch>
            <a:fillRect/>
          </a:stretch>
        </p:blipFill>
        <p:spPr bwMode="auto">
          <a:xfrm>
            <a:off x="3779912" y="1589619"/>
            <a:ext cx="961120" cy="1811661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4860032" y="1510357"/>
            <a:ext cx="413149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pl-PL" sz="2400" dirty="0" smtClean="0"/>
              <a:t>pochylnia/podjazd (b)</a:t>
            </a:r>
          </a:p>
          <a:p>
            <a:pPr indent="269875"/>
            <a:r>
              <a:rPr lang="pl-PL" sz="2400" dirty="0"/>
              <a:t>o</a:t>
            </a:r>
            <a:r>
              <a:rPr lang="pl-PL" sz="2400" dirty="0" smtClean="0"/>
              <a:t>znakowane</a:t>
            </a:r>
          </a:p>
          <a:p>
            <a:pPr indent="269875"/>
            <a:r>
              <a:rPr lang="pl-PL" sz="2400" dirty="0" smtClean="0"/>
              <a:t>odpowiednim </a:t>
            </a:r>
          </a:p>
          <a:p>
            <a:pPr indent="269875"/>
            <a:r>
              <a:rPr lang="pl-PL" sz="2400" dirty="0" smtClean="0"/>
              <a:t>znakiem</a:t>
            </a:r>
          </a:p>
          <a:p>
            <a:pPr indent="269875"/>
            <a:r>
              <a:rPr lang="pl-PL" sz="2400" dirty="0"/>
              <a:t>i</a:t>
            </a:r>
            <a:r>
              <a:rPr lang="pl-PL" sz="2400" dirty="0" smtClean="0"/>
              <a:t>nformacji publicznej</a:t>
            </a:r>
            <a:endParaRPr lang="pl-PL" sz="2400" dirty="0"/>
          </a:p>
          <a:p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080452" y="3295461"/>
            <a:ext cx="360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dirty="0" smtClean="0">
                <a:solidFill>
                  <a:srgbClr val="0000CC"/>
                </a:solidFill>
              </a:rPr>
              <a:t>a</a:t>
            </a:r>
            <a:endParaRPr lang="pl-PL" sz="2200" dirty="0">
              <a:solidFill>
                <a:srgbClr val="0000CC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8244408" y="3070121"/>
            <a:ext cx="360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dirty="0" smtClean="0">
                <a:solidFill>
                  <a:srgbClr val="0000CC"/>
                </a:solidFill>
              </a:rPr>
              <a:t>b</a:t>
            </a:r>
            <a:endParaRPr lang="pl-PL" sz="22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Zalecenia wspomagające funkcjonowanie osób z niepełnosprawnością wzroku w środowisku pracy dotyczące przestrzeni zewnętrznej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2952328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pl-PL" sz="2400" dirty="0" smtClean="0"/>
              <a:t>oznakowanie jednoznacznie wyróżniające furtkę wejściową i domofon od otoczenia / tła</a:t>
            </a:r>
          </a:p>
          <a:p>
            <a:pPr>
              <a:buClr>
                <a:srgbClr val="C00000"/>
              </a:buClr>
            </a:pPr>
            <a:r>
              <a:rPr lang="pl-PL" sz="2400" dirty="0" smtClean="0"/>
              <a:t>oświetlenie furtki wejściowej i domofonu zapewniające ich wyraźną widoczność</a:t>
            </a:r>
          </a:p>
          <a:p>
            <a:pPr>
              <a:buClr>
                <a:srgbClr val="C00000"/>
              </a:buClr>
            </a:pPr>
            <a:r>
              <a:rPr lang="pl-PL" sz="2400" dirty="0" smtClean="0"/>
              <a:t>oznakowanie przycisków domofonu czytelne i kontrastowe</a:t>
            </a:r>
          </a:p>
          <a:p>
            <a:pPr>
              <a:buClr>
                <a:srgbClr val="C00000"/>
              </a:buClr>
            </a:pPr>
            <a:r>
              <a:rPr lang="pl-PL" sz="2400" dirty="0" smtClean="0"/>
              <a:t>tablica informacyjna z </a:t>
            </a:r>
            <a:r>
              <a:rPr lang="pl-PL" sz="2400" dirty="0"/>
              <a:t>dużymi i </a:t>
            </a:r>
            <a:r>
              <a:rPr lang="pl-PL" sz="2400" dirty="0" smtClean="0"/>
              <a:t>kontrastowymi </a:t>
            </a:r>
            <a:r>
              <a:rPr lang="pl-PL" sz="2400" dirty="0"/>
              <a:t>znakami </a:t>
            </a:r>
            <a:r>
              <a:rPr lang="pl-PL" sz="2400" dirty="0" smtClean="0"/>
              <a:t>oraz numerem administracyjnym</a:t>
            </a:r>
            <a:endParaRPr lang="pl-PL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96144"/>
          </a:xfrm>
        </p:spPr>
        <p:txBody>
          <a:bodyPr>
            <a:noAutofit/>
          </a:bodyPr>
          <a:lstStyle/>
          <a:p>
            <a:r>
              <a:rPr lang="pl-PL" sz="3200" b="1" dirty="0" smtClean="0"/>
              <a:t>Zalecenia wspomagające funkcjonowanie osób z niepełnosprawnością wzroku w środowisku pracy dotyczące wejścia do budynku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6986" y="2276872"/>
            <a:ext cx="7710028" cy="3456384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400" dirty="0" smtClean="0"/>
              <a:t>oświetlenie drzwi wejściowych (od strony zewnętrznej) włączone na stałe po zmroku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400" dirty="0" smtClean="0"/>
              <a:t>powierzchnia szklanych drzwi (wszystkich) oznakowana kontrastowymi, </a:t>
            </a:r>
            <a:r>
              <a:rPr lang="pl-PL" sz="2400" dirty="0" err="1" smtClean="0"/>
              <a:t>fosforescencyjnymi</a:t>
            </a:r>
            <a:r>
              <a:rPr lang="pl-PL" sz="2400" dirty="0" smtClean="0"/>
              <a:t> taśmami na całej szerokości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400" dirty="0" smtClean="0"/>
              <a:t>podłoga i ściany przedsionka/wiatrołapu, holu wejściowego w kontrastowych kolorach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400" dirty="0" smtClean="0"/>
              <a:t>oświetlenie przedsionka/wiatrołapu, holu wejściowego włączone na stałe po zmroku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1008112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Wymagania dotyczące dostępności dźwigów osobowych </a:t>
            </a:r>
            <a:br>
              <a:rPr lang="pl-PL" sz="2800" b="1" dirty="0" smtClean="0"/>
            </a:br>
            <a:r>
              <a:rPr lang="pl-PL" sz="2800" b="1" dirty="0" smtClean="0"/>
              <a:t>dla osób z niepełnosprawnością wzroku 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528392"/>
          </a:xfrm>
        </p:spPr>
        <p:txBody>
          <a:bodyPr>
            <a:normAutofit fontScale="85000" lnSpcReduction="10000"/>
          </a:bodyPr>
          <a:lstStyle/>
          <a:p>
            <a:pPr indent="-252413">
              <a:buClr>
                <a:srgbClr val="C00000"/>
              </a:buClr>
              <a:buSzPct val="130000"/>
            </a:pPr>
            <a:r>
              <a:rPr lang="pl-PL" sz="2500" dirty="0" smtClean="0"/>
              <a:t>kabina windy oznakowana </a:t>
            </a:r>
          </a:p>
          <a:p>
            <a:pPr indent="19050"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500" dirty="0"/>
              <a:t>o</a:t>
            </a:r>
            <a:r>
              <a:rPr lang="pl-PL" sz="2500" dirty="0" smtClean="0"/>
              <a:t>dpowiednim znakiem </a:t>
            </a:r>
          </a:p>
          <a:p>
            <a:pPr indent="19050"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r>
              <a:rPr lang="pl-PL" sz="2500" dirty="0" smtClean="0"/>
              <a:t>informacji publicznej (a)</a:t>
            </a:r>
          </a:p>
          <a:p>
            <a:pPr indent="-252413">
              <a:spcBef>
                <a:spcPts val="0"/>
              </a:spcBef>
              <a:buClr>
                <a:srgbClr val="C00000"/>
              </a:buClr>
              <a:buSzPct val="130000"/>
              <a:buNone/>
            </a:pPr>
            <a:endParaRPr lang="pl-PL" sz="900" dirty="0" smtClean="0"/>
          </a:p>
          <a:p>
            <a:pPr indent="-252413">
              <a:buClr>
                <a:srgbClr val="C00000"/>
              </a:buClr>
              <a:buSzPct val="130000"/>
            </a:pPr>
            <a:r>
              <a:rPr lang="pl-PL" sz="2500" dirty="0" smtClean="0"/>
              <a:t>drzwi windy kontrastujące z wykończeniem otaczających ścian</a:t>
            </a:r>
          </a:p>
          <a:p>
            <a:pPr indent="-252413">
              <a:buClr>
                <a:srgbClr val="C00000"/>
              </a:buClr>
              <a:buSzPct val="130000"/>
            </a:pPr>
            <a:r>
              <a:rPr lang="pl-PL" sz="2500" dirty="0" smtClean="0"/>
              <a:t>podłoga, ściany i drzwi kabiny windy matowe i o kontrastowej barwie</a:t>
            </a:r>
          </a:p>
          <a:p>
            <a:pPr indent="-252413">
              <a:buClr>
                <a:srgbClr val="C00000"/>
              </a:buClr>
              <a:buSzPct val="130000"/>
            </a:pPr>
            <a:r>
              <a:rPr lang="pl-PL" sz="2500" dirty="0" smtClean="0"/>
              <a:t>wyróżnienie </a:t>
            </a:r>
            <a:r>
              <a:rPr lang="pl-PL" sz="2500" dirty="0"/>
              <a:t>płyty z przyciskami od otoczenia poprzez barwę </a:t>
            </a:r>
            <a:r>
              <a:rPr lang="pl-PL" sz="2500" dirty="0" smtClean="0"/>
              <a:t>kontrastującą</a:t>
            </a:r>
            <a:endParaRPr lang="pl-PL" sz="2500" dirty="0"/>
          </a:p>
          <a:p>
            <a:pPr indent="-252413">
              <a:buClr>
                <a:srgbClr val="C00000"/>
              </a:buClr>
              <a:buSzPct val="130000"/>
            </a:pPr>
            <a:r>
              <a:rPr lang="pl-PL" sz="2500" dirty="0"/>
              <a:t>oznakowanie przycisków windy czytelne i </a:t>
            </a:r>
            <a:r>
              <a:rPr lang="pl-PL" sz="2500" dirty="0" smtClean="0"/>
              <a:t>o dużym kontraście</a:t>
            </a:r>
          </a:p>
          <a:p>
            <a:pPr indent="-252413">
              <a:buClr>
                <a:srgbClr val="C00000"/>
              </a:buClr>
              <a:buSzPct val="130000"/>
            </a:pPr>
            <a:r>
              <a:rPr lang="pl-PL" sz="2500" dirty="0" smtClean="0"/>
              <a:t>wyraźna i dobrze widoczna informacja o aktualnym numerze piętra</a:t>
            </a:r>
            <a:endParaRPr lang="pl-PL" sz="2500" dirty="0"/>
          </a:p>
          <a:p>
            <a:pPr indent="-252413">
              <a:buClr>
                <a:srgbClr val="C00000"/>
              </a:buClr>
              <a:buSzPct val="130000"/>
            </a:pPr>
            <a:r>
              <a:rPr lang="pl-PL" sz="2500" dirty="0" smtClean="0"/>
              <a:t>oświetlenie windy rozproszone</a:t>
            </a:r>
            <a:endParaRPr lang="pl-PL" sz="2500" dirty="0"/>
          </a:p>
        </p:txBody>
      </p:sp>
      <p:pic>
        <p:nvPicPr>
          <p:cNvPr id="4" name="Picture 8" descr="Piktogram RA044 - ''D&amp;zacute;wig dla niepe&amp;lstrok;nosprawnych''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060848"/>
            <a:ext cx="1080120" cy="1080120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>
            <a:off x="5220072" y="241624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solidFill>
                  <a:srgbClr val="0000CC"/>
                </a:solidFill>
              </a:rPr>
              <a:t>a</a:t>
            </a:r>
            <a:endParaRPr lang="pl-PL" sz="2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46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Wymagania dotyczące dostępności </a:t>
            </a:r>
            <a:br>
              <a:rPr lang="pl-PL" b="1" dirty="0"/>
            </a:br>
            <a:r>
              <a:rPr lang="pl-PL" b="1" dirty="0"/>
              <a:t>dźwigów osobowych dla osób </a:t>
            </a:r>
            <a:r>
              <a:rPr lang="pl-PL" b="1" dirty="0" smtClean="0"/>
              <a:t>niewidomych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9532" y="1988840"/>
            <a:ext cx="8424936" cy="3849291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dirty="0"/>
              <a:t>na panelu </a:t>
            </a:r>
            <a:r>
              <a:rPr lang="pl-PL" dirty="0" smtClean="0"/>
              <a:t>sterującym </a:t>
            </a:r>
            <a:r>
              <a:rPr lang="pl-PL" dirty="0"/>
              <a:t>oraz </a:t>
            </a:r>
            <a:r>
              <a:rPr lang="pl-PL" dirty="0" smtClean="0"/>
              <a:t>wezwań zamontowane przyciski, a </a:t>
            </a:r>
            <a:r>
              <a:rPr lang="pl-PL" dirty="0"/>
              <a:t>nie </a:t>
            </a:r>
            <a:r>
              <a:rPr lang="pl-PL" dirty="0" smtClean="0"/>
              <a:t>włączniki dotykowe</a:t>
            </a:r>
            <a:endParaRPr lang="pl-PL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dirty="0"/>
              <a:t>przyciski </a:t>
            </a:r>
            <a:r>
              <a:rPr lang="pl-PL" dirty="0" smtClean="0"/>
              <a:t>odróżnialne dotykowo</a:t>
            </a:r>
          </a:p>
          <a:p>
            <a:pPr marL="0" indent="357188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  <a:buNone/>
            </a:pPr>
            <a:r>
              <a:rPr lang="pl-PL" dirty="0" smtClean="0"/>
              <a:t>(</a:t>
            </a:r>
            <a:r>
              <a:rPr lang="pl-PL" dirty="0"/>
              <a:t>wypukły kształt) od </a:t>
            </a:r>
            <a:r>
              <a:rPr lang="pl-PL" dirty="0" smtClean="0"/>
              <a:t>otoczenia</a:t>
            </a:r>
            <a:endParaRPr lang="pl-PL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dirty="0"/>
              <a:t>przyciski </a:t>
            </a:r>
            <a:r>
              <a:rPr lang="pl-PL" dirty="0" smtClean="0"/>
              <a:t>oznakowane alfabetem </a:t>
            </a:r>
          </a:p>
          <a:p>
            <a:pPr marL="0" indent="357188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  <a:buNone/>
            </a:pPr>
            <a:r>
              <a:rPr lang="pl-PL" dirty="0" smtClean="0"/>
              <a:t>Braille’a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dirty="0"/>
              <a:t>i</a:t>
            </a:r>
            <a:r>
              <a:rPr lang="pl-PL" dirty="0" smtClean="0"/>
              <a:t>nformacja / sygnalizacja dźwiękowa o numerze piętra</a:t>
            </a:r>
            <a:endParaRPr lang="pl-PL" dirty="0"/>
          </a:p>
          <a:p>
            <a:endParaRPr lang="pl-PL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8599" y="2996952"/>
            <a:ext cx="2305861" cy="178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7218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Autofit/>
          </a:bodyPr>
          <a:lstStyle/>
          <a:p>
            <a:r>
              <a:rPr lang="pl-PL" sz="3200" b="1" dirty="0" smtClean="0"/>
              <a:t>Wymagania dotyczące budynku 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0364" y="1268760"/>
            <a:ext cx="8363272" cy="466997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600" dirty="0" smtClean="0"/>
              <a:t>matowa podłoga przedsionka, korytarzy, schodów, itp. 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600" dirty="0" smtClean="0"/>
              <a:t>oświetlenie schodów, korytarzy zgodne </a:t>
            </a:r>
          </a:p>
          <a:p>
            <a:pPr indent="127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None/>
            </a:pPr>
            <a:r>
              <a:rPr lang="pl-PL" sz="2600" dirty="0" smtClean="0"/>
              <a:t>z wymaganiami normy oświetleniowej 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600" dirty="0"/>
              <a:t>s</a:t>
            </a:r>
            <a:r>
              <a:rPr lang="pl-PL" sz="2600" dirty="0" smtClean="0"/>
              <a:t>tosowanie odpowiednich znaków bezpieczeństwa dotyczących ochrony przeciwpożarowej</a:t>
            </a:r>
          </a:p>
        </p:txBody>
      </p:sp>
      <p:pic>
        <p:nvPicPr>
          <p:cNvPr id="4" name="Picture 12" descr="https://encrypted-tbn3.gstatic.com/images?q=tbn:ANd9GcQS7_T2J958yPZSLPjDTTvqC_4HSeEBZqmqVRuSUwaRJjSjamQjH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3877281"/>
            <a:ext cx="1404608" cy="1410879"/>
          </a:xfrm>
          <a:prstGeom prst="rect">
            <a:avLst/>
          </a:prstGeom>
          <a:noFill/>
        </p:spPr>
      </p:pic>
      <p:pic>
        <p:nvPicPr>
          <p:cNvPr id="5" name="Picture 8" descr="https://encrypted-tbn3.gstatic.com/images?q=tbn:ANd9GcRS8JNeGsWHH90WADP4H5LtazWyml_3c8zZKoU39ftylFiY4TEYi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910901"/>
            <a:ext cx="1352550" cy="135255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605535"/>
            <a:ext cx="1162050" cy="172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 descr="https://encrypted-tbn3.gstatic.com/images?q=tbn:ANd9GcTJXI1wGu7GJmij_BpzedgaEOqR2hOXQRYD9YLep7nhpzY8ggY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3896939"/>
            <a:ext cx="1358012" cy="1292604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179512" y="5189711"/>
            <a:ext cx="87849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      </a:t>
            </a:r>
            <a:r>
              <a:rPr lang="pl-PL" sz="1600" dirty="0" smtClean="0"/>
              <a:t>Zestaw sprzętu                    Gaśnica                      Hydrant                      </a:t>
            </a:r>
            <a:r>
              <a:rPr lang="pl-PL" sz="1600" dirty="0" err="1" smtClean="0"/>
              <a:t>Hydrant</a:t>
            </a:r>
            <a:r>
              <a:rPr lang="pl-PL" sz="1600" dirty="0" smtClean="0"/>
              <a:t>                        Drzwi</a:t>
            </a:r>
          </a:p>
          <a:p>
            <a:r>
              <a:rPr lang="pl-PL" sz="1600" dirty="0" smtClean="0"/>
              <a:t>        pożarniczego                                                      wewnętrzny                zewnętrzny          przeciwpożarowe</a:t>
            </a:r>
            <a:endParaRPr lang="pl-PL" sz="1600" dirty="0"/>
          </a:p>
        </p:txBody>
      </p:sp>
      <p:pic>
        <p:nvPicPr>
          <p:cNvPr id="9" name="Picture 10" descr="https://encrypted-tbn2.gstatic.com/images?q=tbn:ANd9GcQbpgiXwDB1sj_5Kv6fbkNP7ej19RfXjrgM1kzS299C_V4qItgEL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52120" y="3826460"/>
            <a:ext cx="1488408" cy="14950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26976"/>
          </a:xfrm>
        </p:spPr>
        <p:txBody>
          <a:bodyPr>
            <a:noAutofit/>
          </a:bodyPr>
          <a:lstStyle/>
          <a:p>
            <a:r>
              <a:rPr lang="pl-PL" sz="3200" b="1" dirty="0" smtClean="0"/>
              <a:t>Wymagania dotyczące budynku (</a:t>
            </a:r>
            <a:r>
              <a:rPr lang="pl-PL" sz="3200" b="1" dirty="0" err="1" smtClean="0"/>
              <a:t>cd</a:t>
            </a:r>
            <a:r>
              <a:rPr lang="pl-PL" sz="3200" b="1" dirty="0" smtClean="0"/>
              <a:t>.)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340768"/>
            <a:ext cx="8507288" cy="4713387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pl-PL" dirty="0" smtClean="0"/>
              <a:t>Stosowanie odpowiednich znaków ewakuacyjnych wskazujących kierunek ewakuacji w holu, korytarzach, klatach schodowych oraz znaków wskazujących kierunek otwierania/przesuwania drzwi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</p:txBody>
      </p:sp>
      <p:pic>
        <p:nvPicPr>
          <p:cNvPr id="4" name="Picture 2" descr="http://www.szkolenia-bhp.info.pl/images/znaki_ewakuacyjne.jpg"/>
          <p:cNvPicPr>
            <a:picLocks noChangeAspect="1" noChangeArrowheads="1"/>
          </p:cNvPicPr>
          <p:nvPr/>
        </p:nvPicPr>
        <p:blipFill>
          <a:blip r:embed="rId3" cstate="print"/>
          <a:srcRect r="50321"/>
          <a:stretch>
            <a:fillRect/>
          </a:stretch>
        </p:blipFill>
        <p:spPr bwMode="auto">
          <a:xfrm>
            <a:off x="1259632" y="3284984"/>
            <a:ext cx="2887276" cy="2441121"/>
          </a:xfrm>
          <a:prstGeom prst="rect">
            <a:avLst/>
          </a:prstGeom>
          <a:noFill/>
        </p:spPr>
      </p:pic>
      <p:pic>
        <p:nvPicPr>
          <p:cNvPr id="5" name="Picture 4" descr="http://www.szkolenia-bhp.info.pl/images/znaki_ewakuacyjne.jpg"/>
          <p:cNvPicPr>
            <a:picLocks noChangeAspect="1" noChangeArrowheads="1"/>
          </p:cNvPicPr>
          <p:nvPr/>
        </p:nvPicPr>
        <p:blipFill>
          <a:blip r:embed="rId3" cstate="print"/>
          <a:srcRect l="49505"/>
          <a:stretch>
            <a:fillRect/>
          </a:stretch>
        </p:blipFill>
        <p:spPr bwMode="auto">
          <a:xfrm>
            <a:off x="5004048" y="3212976"/>
            <a:ext cx="3363335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2363</TotalTime>
  <Words>1939</Words>
  <Application>Microsoft Office PowerPoint</Application>
  <PresentationFormat>Pokaz na ekranie (4:3)</PresentationFormat>
  <Paragraphs>184</Paragraphs>
  <Slides>13</Slides>
  <Notes>13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Motyw pakietu Office</vt:lpstr>
      <vt:lpstr>Prezentacja programu PowerPoint</vt:lpstr>
      <vt:lpstr>Plan prezentacji:</vt:lpstr>
      <vt:lpstr>Wymagania dotyczące przestrzeni zewnętrznej</vt:lpstr>
      <vt:lpstr>Zalecenia wspomagające funkcjonowanie osób z niepełnosprawnością wzroku w środowisku pracy dotyczące przestrzeni zewnętrznej</vt:lpstr>
      <vt:lpstr>Zalecenia wspomagające funkcjonowanie osób z niepełnosprawnością wzroku w środowisku pracy dotyczące wejścia do budynku</vt:lpstr>
      <vt:lpstr>Wymagania dotyczące dostępności dźwigów osobowych  dla osób z niepełnosprawnością wzroku </vt:lpstr>
      <vt:lpstr>Wymagania dotyczące dostępności  dźwigów osobowych dla osób niewidomych</vt:lpstr>
      <vt:lpstr>Wymagania dotyczące budynku </vt:lpstr>
      <vt:lpstr>Wymagania dotyczące budynku (cd.)</vt:lpstr>
      <vt:lpstr>Wymagania dotyczące budynku (cd.) </vt:lpstr>
      <vt:lpstr>Zalecenia wspomagające funkcjonowanie osób z niepełnosprawnością wzroku w zakładzie pracy dotyczące budynku</vt:lpstr>
      <vt:lpstr>Wymagania dotyczące pomieszczenia  i stanowiska pracy</vt:lpstr>
      <vt:lpstr>Zalecenia wspomagające funkcjonowanie osób z niepełnosprawnością wzroku dotyczące pomieszczenia i stanowiska pracy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anpaw</dc:creator>
  <cp:lastModifiedBy>test</cp:lastModifiedBy>
  <cp:revision>213</cp:revision>
  <cp:lastPrinted>2014-03-05T12:31:08Z</cp:lastPrinted>
  <dcterms:modified xsi:type="dcterms:W3CDTF">2014-04-01T07:02:22Z</dcterms:modified>
</cp:coreProperties>
</file>