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63" r:id="rId2"/>
    <p:sldId id="288" r:id="rId3"/>
    <p:sldId id="270" r:id="rId4"/>
    <p:sldId id="281" r:id="rId5"/>
    <p:sldId id="272" r:id="rId6"/>
    <p:sldId id="280" r:id="rId7"/>
    <p:sldId id="264" r:id="rId8"/>
    <p:sldId id="266" r:id="rId9"/>
    <p:sldId id="282" r:id="rId10"/>
    <p:sldId id="295" r:id="rId11"/>
    <p:sldId id="267" r:id="rId12"/>
    <p:sldId id="287" r:id="rId13"/>
    <p:sldId id="268" r:id="rId14"/>
    <p:sldId id="269" r:id="rId15"/>
    <p:sldId id="289" r:id="rId16"/>
    <p:sldId id="297" r:id="rId17"/>
    <p:sldId id="299" r:id="rId18"/>
    <p:sldId id="298" r:id="rId19"/>
    <p:sldId id="300" r:id="rId20"/>
  </p:sldIdLst>
  <p:sldSz cx="9144000" cy="6858000" type="screen4x3"/>
  <p:notesSz cx="6797675" cy="9928225"/>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Styl jasny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047" autoAdjust="0"/>
    <p:restoredTop sz="87200" autoAdjust="0"/>
  </p:normalViewPr>
  <p:slideViewPr>
    <p:cSldViewPr>
      <p:cViewPr>
        <p:scale>
          <a:sx n="89" d="100"/>
          <a:sy n="89" d="100"/>
        </p:scale>
        <p:origin x="-612" y="3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60" cy="496412"/>
          </a:xfrm>
          <a:prstGeom prst="rect">
            <a:avLst/>
          </a:prstGeom>
        </p:spPr>
        <p:txBody>
          <a:bodyPr vert="horz" lIns="95561" tIns="47781" rIns="95561" bIns="47781" rtlCol="0"/>
          <a:lstStyle>
            <a:lvl1pPr algn="l">
              <a:defRPr sz="1300"/>
            </a:lvl1pPr>
          </a:lstStyle>
          <a:p>
            <a:endParaRPr lang="pl-PL"/>
          </a:p>
        </p:txBody>
      </p:sp>
      <p:sp>
        <p:nvSpPr>
          <p:cNvPr id="3" name="Symbol zastępczy daty 2"/>
          <p:cNvSpPr>
            <a:spLocks noGrp="1"/>
          </p:cNvSpPr>
          <p:nvPr>
            <p:ph type="dt" sz="quarter" idx="1"/>
          </p:nvPr>
        </p:nvSpPr>
        <p:spPr>
          <a:xfrm>
            <a:off x="3850442" y="0"/>
            <a:ext cx="2945660" cy="496412"/>
          </a:xfrm>
          <a:prstGeom prst="rect">
            <a:avLst/>
          </a:prstGeom>
        </p:spPr>
        <p:txBody>
          <a:bodyPr vert="horz" lIns="95561" tIns="47781" rIns="95561" bIns="47781" rtlCol="0"/>
          <a:lstStyle>
            <a:lvl1pPr algn="r">
              <a:defRPr sz="1300"/>
            </a:lvl1pPr>
          </a:lstStyle>
          <a:p>
            <a:fld id="{037B185B-B429-4193-A924-1CFB20A1BB38}" type="datetimeFigureOut">
              <a:rPr lang="pl-PL" smtClean="0"/>
              <a:pPr/>
              <a:t>2014-04-01</a:t>
            </a:fld>
            <a:endParaRPr lang="pl-PL"/>
          </a:p>
        </p:txBody>
      </p:sp>
      <p:sp>
        <p:nvSpPr>
          <p:cNvPr id="4" name="Symbol zastępczy stopki 3"/>
          <p:cNvSpPr>
            <a:spLocks noGrp="1"/>
          </p:cNvSpPr>
          <p:nvPr>
            <p:ph type="ftr" sz="quarter" idx="2"/>
          </p:nvPr>
        </p:nvSpPr>
        <p:spPr>
          <a:xfrm>
            <a:off x="0" y="9430090"/>
            <a:ext cx="2945660" cy="496412"/>
          </a:xfrm>
          <a:prstGeom prst="rect">
            <a:avLst/>
          </a:prstGeom>
        </p:spPr>
        <p:txBody>
          <a:bodyPr vert="horz" lIns="95561" tIns="47781" rIns="95561" bIns="47781" rtlCol="0" anchor="b"/>
          <a:lstStyle>
            <a:lvl1pPr algn="l">
              <a:defRPr sz="1300"/>
            </a:lvl1pPr>
          </a:lstStyle>
          <a:p>
            <a:endParaRPr lang="pl-PL"/>
          </a:p>
        </p:txBody>
      </p:sp>
      <p:sp>
        <p:nvSpPr>
          <p:cNvPr id="5" name="Symbol zastępczy numeru slajdu 4"/>
          <p:cNvSpPr>
            <a:spLocks noGrp="1"/>
          </p:cNvSpPr>
          <p:nvPr>
            <p:ph type="sldNum" sz="quarter" idx="3"/>
          </p:nvPr>
        </p:nvSpPr>
        <p:spPr>
          <a:xfrm>
            <a:off x="3850442" y="9430090"/>
            <a:ext cx="2945660" cy="496412"/>
          </a:xfrm>
          <a:prstGeom prst="rect">
            <a:avLst/>
          </a:prstGeom>
        </p:spPr>
        <p:txBody>
          <a:bodyPr vert="horz" lIns="95561" tIns="47781" rIns="95561" bIns="47781" rtlCol="0" anchor="b"/>
          <a:lstStyle>
            <a:lvl1pPr algn="r">
              <a:defRPr sz="1300"/>
            </a:lvl1pPr>
          </a:lstStyle>
          <a:p>
            <a:fld id="{520EE8ED-091D-4E7A-8C9C-B1D799475279}" type="slidenum">
              <a:rPr lang="pl-PL" smtClean="0"/>
              <a:pPr/>
              <a:t>‹#›</a:t>
            </a:fld>
            <a:endParaRPr lang="pl-PL"/>
          </a:p>
        </p:txBody>
      </p:sp>
    </p:spTree>
    <p:extLst>
      <p:ext uri="{BB962C8B-B14F-4D97-AF65-F5344CB8AC3E}">
        <p14:creationId xmlns:p14="http://schemas.microsoft.com/office/powerpoint/2010/main" val="415707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60" cy="496412"/>
          </a:xfrm>
          <a:prstGeom prst="rect">
            <a:avLst/>
          </a:prstGeom>
        </p:spPr>
        <p:txBody>
          <a:bodyPr vert="horz" lIns="95561" tIns="47781" rIns="95561" bIns="47781" rtlCol="0"/>
          <a:lstStyle>
            <a:lvl1pPr algn="l">
              <a:defRPr sz="1300"/>
            </a:lvl1pPr>
          </a:lstStyle>
          <a:p>
            <a:endParaRPr lang="pl-PL"/>
          </a:p>
        </p:txBody>
      </p:sp>
      <p:sp>
        <p:nvSpPr>
          <p:cNvPr id="3" name="Symbol zastępczy daty 2"/>
          <p:cNvSpPr>
            <a:spLocks noGrp="1"/>
          </p:cNvSpPr>
          <p:nvPr>
            <p:ph type="dt" idx="1"/>
          </p:nvPr>
        </p:nvSpPr>
        <p:spPr>
          <a:xfrm>
            <a:off x="3850442" y="0"/>
            <a:ext cx="2945660" cy="496412"/>
          </a:xfrm>
          <a:prstGeom prst="rect">
            <a:avLst/>
          </a:prstGeom>
        </p:spPr>
        <p:txBody>
          <a:bodyPr vert="horz" lIns="95561" tIns="47781" rIns="95561" bIns="47781" rtlCol="0"/>
          <a:lstStyle>
            <a:lvl1pPr algn="r">
              <a:defRPr sz="1300"/>
            </a:lvl1pPr>
          </a:lstStyle>
          <a:p>
            <a:fld id="{6FFA660E-B60E-4DC1-BE99-3B8DE563DB14}" type="datetimeFigureOut">
              <a:rPr lang="pl-PL" smtClean="0"/>
              <a:pPr/>
              <a:t>2014-04-01</a:t>
            </a:fld>
            <a:endParaRPr lang="pl-PL"/>
          </a:p>
        </p:txBody>
      </p:sp>
      <p:sp>
        <p:nvSpPr>
          <p:cNvPr id="4" name="Symbol zastępczy obrazu slajdu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5561" tIns="47781" rIns="95561" bIns="47781" rtlCol="0" anchor="ctr"/>
          <a:lstStyle/>
          <a:p>
            <a:endParaRPr lang="pl-PL"/>
          </a:p>
        </p:txBody>
      </p:sp>
      <p:sp>
        <p:nvSpPr>
          <p:cNvPr id="5" name="Symbol zastępczy notatek 4"/>
          <p:cNvSpPr>
            <a:spLocks noGrp="1"/>
          </p:cNvSpPr>
          <p:nvPr>
            <p:ph type="body" sz="quarter" idx="3"/>
          </p:nvPr>
        </p:nvSpPr>
        <p:spPr>
          <a:xfrm>
            <a:off x="679768" y="4715908"/>
            <a:ext cx="5438140" cy="4467701"/>
          </a:xfrm>
          <a:prstGeom prst="rect">
            <a:avLst/>
          </a:prstGeom>
        </p:spPr>
        <p:txBody>
          <a:bodyPr vert="horz" lIns="95561" tIns="47781" rIns="95561" bIns="47781"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30090"/>
            <a:ext cx="2945660" cy="496412"/>
          </a:xfrm>
          <a:prstGeom prst="rect">
            <a:avLst/>
          </a:prstGeom>
        </p:spPr>
        <p:txBody>
          <a:bodyPr vert="horz" lIns="95561" tIns="47781" rIns="95561" bIns="47781" rtlCol="0" anchor="b"/>
          <a:lstStyle>
            <a:lvl1pPr algn="l">
              <a:defRPr sz="1300"/>
            </a:lvl1pPr>
          </a:lstStyle>
          <a:p>
            <a:endParaRPr lang="pl-PL"/>
          </a:p>
        </p:txBody>
      </p:sp>
      <p:sp>
        <p:nvSpPr>
          <p:cNvPr id="7" name="Symbol zastępczy numeru slajdu 6"/>
          <p:cNvSpPr>
            <a:spLocks noGrp="1"/>
          </p:cNvSpPr>
          <p:nvPr>
            <p:ph type="sldNum" sz="quarter" idx="5"/>
          </p:nvPr>
        </p:nvSpPr>
        <p:spPr>
          <a:xfrm>
            <a:off x="3850442" y="9430090"/>
            <a:ext cx="2945660" cy="496412"/>
          </a:xfrm>
          <a:prstGeom prst="rect">
            <a:avLst/>
          </a:prstGeom>
        </p:spPr>
        <p:txBody>
          <a:bodyPr vert="horz" lIns="95561" tIns="47781" rIns="95561" bIns="47781" rtlCol="0" anchor="b"/>
          <a:lstStyle>
            <a:lvl1pPr algn="r">
              <a:defRPr sz="1300"/>
            </a:lvl1pPr>
          </a:lstStyle>
          <a:p>
            <a:fld id="{4583B9E5-103B-4228-9AF6-5B4D372B7370}" type="slidenum">
              <a:rPr lang="pl-PL" smtClean="0"/>
              <a:pPr/>
              <a:t>‹#›</a:t>
            </a:fld>
            <a:endParaRPr lang="pl-PL"/>
          </a:p>
        </p:txBody>
      </p:sp>
    </p:spTree>
    <p:extLst>
      <p:ext uri="{BB962C8B-B14F-4D97-AF65-F5344CB8AC3E}">
        <p14:creationId xmlns:p14="http://schemas.microsoft.com/office/powerpoint/2010/main" val="1399805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917575" y="755650"/>
            <a:ext cx="4960938" cy="3722688"/>
          </a:xfrm>
          <a:solidFill>
            <a:srgbClr val="CFE7F5"/>
          </a:solidFill>
          <a:ln w="25400">
            <a:solidFill>
              <a:srgbClr val="808080"/>
            </a:solidFill>
            <a:prstDash val="solid"/>
          </a:ln>
        </p:spPr>
      </p:sp>
      <p:sp>
        <p:nvSpPr>
          <p:cNvPr id="3" name="Symbol zastępczy notatek 2"/>
          <p:cNvSpPr txBox="1">
            <a:spLocks noGrp="1"/>
          </p:cNvSpPr>
          <p:nvPr>
            <p:ph type="body" sz="quarter" idx="1"/>
          </p:nvPr>
        </p:nvSpPr>
        <p:spPr>
          <a:xfrm>
            <a:off x="679768" y="4715908"/>
            <a:ext cx="5438140" cy="280113"/>
          </a:xfrm>
        </p:spPr>
        <p:txBody>
          <a:bodyPr>
            <a:spAutoFit/>
          </a:bodyPr>
          <a:lstStyle/>
          <a:p>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W instrukcjach</a:t>
            </a:r>
            <a:r>
              <a:rPr lang="pl-PL" baseline="0" dirty="0" smtClean="0"/>
              <a:t> stanowiskowych, rozmowach z osobami z niepełnosprawnością intelektualną </a:t>
            </a:r>
            <a:r>
              <a:rPr lang="pl-PL" dirty="0" smtClean="0"/>
              <a:t> powinniśmy wspomagać się piktogramami (przykłady takich piktogramów przedstawiono na slajdzie).</a:t>
            </a:r>
          </a:p>
          <a:p>
            <a:r>
              <a:rPr lang="pl-PL" dirty="0" smtClean="0"/>
              <a:t>Źródło piktogramów:</a:t>
            </a:r>
            <a:r>
              <a:rPr lang="pl-PL" baseline="0" dirty="0" smtClean="0"/>
              <a:t> http://www.oldgrav.com/page9.php, http://www.opusplus.pl/oferta/tabliczki-i-piktogramy-na-drzwi/piktogramy </a:t>
            </a:r>
            <a:endParaRPr lang="pl-PL" dirty="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10</a:t>
            </a:fld>
            <a:endParaRPr lang="pl-PL"/>
          </a:p>
        </p:txBody>
      </p:sp>
    </p:spTree>
    <p:extLst>
      <p:ext uri="{BB962C8B-B14F-4D97-AF65-F5344CB8AC3E}">
        <p14:creationId xmlns:p14="http://schemas.microsoft.com/office/powerpoint/2010/main" val="3688726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917575" y="755650"/>
            <a:ext cx="4960938" cy="3722688"/>
          </a:xfrm>
          <a:solidFill>
            <a:srgbClr val="CFE7F5"/>
          </a:solidFill>
          <a:ln w="25400">
            <a:solidFill>
              <a:srgbClr val="808080"/>
            </a:solidFill>
            <a:prstDash val="solid"/>
          </a:ln>
        </p:spPr>
      </p:sp>
      <p:sp>
        <p:nvSpPr>
          <p:cNvPr id="3" name="Symbol zastępczy notatek 2"/>
          <p:cNvSpPr txBox="1">
            <a:spLocks noGrp="1"/>
          </p:cNvSpPr>
          <p:nvPr>
            <p:ph type="body" sz="quarter" idx="1"/>
          </p:nvPr>
        </p:nvSpPr>
        <p:spPr/>
        <p:txBody>
          <a:bodyPr/>
          <a:lstStyle/>
          <a:p>
            <a:r>
              <a:rPr lang="pl-PL" dirty="0" smtClean="0"/>
              <a:t>Ad 1. Niezbędne jest wyeliminowanie zatrudnienia na</a:t>
            </a:r>
            <a:r>
              <a:rPr lang="pl-PL" baseline="0" dirty="0" smtClean="0"/>
              <a:t> zmianie nocnej</a:t>
            </a:r>
          </a:p>
          <a:p>
            <a:endParaRPr lang="pl-PL" baseline="0" dirty="0" smtClean="0"/>
          </a:p>
          <a:p>
            <a:r>
              <a:rPr lang="pl-PL" baseline="0" dirty="0" smtClean="0"/>
              <a:t>Ad 2. Np. w takich zawodach jak chirurg, ratownik medyczny, opiekunka dziecięca, opiekunka osoby starszej itp.</a:t>
            </a:r>
          </a:p>
          <a:p>
            <a:endParaRPr lang="pl-PL" baseline="0" dirty="0" smtClean="0"/>
          </a:p>
          <a:p>
            <a:r>
              <a:rPr lang="pl-PL" baseline="0" dirty="0" smtClean="0"/>
              <a:t>Ad 3.  Osoba z niepełnosprawnością psychiczną powinna wybrać z zespołu pracowniczego kogoś, do kogo będzie miała zaufanie i o kim wie, że zachowa dyskrecję w odniesieniu do jej problemu. Stwarza to możliwość rozwiązywania na bieżąco pojawiających się w czasie pracy problemów oraz daje poczucie bezpieczeństwa.</a:t>
            </a:r>
          </a:p>
          <a:p>
            <a:endParaRPr lang="pl-PL" baseline="0" dirty="0" smtClean="0"/>
          </a:p>
          <a:p>
            <a:r>
              <a:rPr lang="pl-PL" baseline="0" dirty="0" smtClean="0"/>
              <a:t>Ad 4 Stosowanie takich samych reguł postępowania, jak wobec wszystkich pracowników, nie bycie nadmiernie tolerancyjnym. Takie postępowanie daje osobie z niepełnosprawnością psychiczna poczucie, że jest traktowana normalnie.</a:t>
            </a:r>
            <a:endParaRPr lang="pl-PL"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917575" y="755650"/>
            <a:ext cx="4960938" cy="3722688"/>
          </a:xfrm>
          <a:solidFill>
            <a:srgbClr val="CFE7F5"/>
          </a:solidFill>
          <a:ln w="25400">
            <a:solidFill>
              <a:srgbClr val="808080"/>
            </a:solidFill>
            <a:prstDash val="solid"/>
          </a:ln>
        </p:spPr>
      </p:sp>
      <p:sp>
        <p:nvSpPr>
          <p:cNvPr id="3" name="Symbol zastępczy notatek 2"/>
          <p:cNvSpPr txBox="1">
            <a:spLocks noGrp="1"/>
          </p:cNvSpPr>
          <p:nvPr>
            <p:ph type="body" sz="quarter" idx="1"/>
          </p:nvPr>
        </p:nvSpPr>
        <p:spPr/>
        <p:txBody>
          <a:bodyPr/>
          <a:lstStyle/>
          <a:p>
            <a:r>
              <a:rPr lang="pl-PL" dirty="0" smtClean="0"/>
              <a:t>Ad 1 Oznacza to w praktyce możliwość nieobecności osoby niepełnosprawnej</a:t>
            </a:r>
            <a:r>
              <a:rPr lang="pl-PL" baseline="0" dirty="0" smtClean="0"/>
              <a:t> psychicznie w pracy w okresie nasilenia choroby, możliwość zastąpienia osoby niepełnosprawnej inną osobą, która  wykonuje te same obowiązki i jest zatrudniona na takim samym stanowisku. Job </a:t>
            </a:r>
            <a:r>
              <a:rPr lang="pl-PL" baseline="0" dirty="0" err="1" smtClean="0"/>
              <a:t>sharing</a:t>
            </a:r>
            <a:r>
              <a:rPr lang="pl-PL" baseline="0" dirty="0" smtClean="0"/>
              <a:t> – podział tego samego etatu na dwie osoby w zależności od ich procentowego udziału w pracy.</a:t>
            </a:r>
          </a:p>
          <a:p>
            <a:endParaRPr lang="pl-PL" baseline="0" dirty="0" smtClean="0"/>
          </a:p>
          <a:p>
            <a:r>
              <a:rPr lang="pl-PL" baseline="0" dirty="0" smtClean="0"/>
              <a:t>Ad 2 Osoby z niepełnosprawnością psychiczną mogą też wymagać wsparcia od przełożonych lub współpracowników w rozwiązywaniu lub unikaniu sytuacji napiętych czy konfliktowych. </a:t>
            </a:r>
          </a:p>
          <a:p>
            <a:endParaRPr lang="pl-PL" baseline="0" dirty="0" smtClean="0"/>
          </a:p>
          <a:p>
            <a:r>
              <a:rPr lang="pl-PL" baseline="0" dirty="0" smtClean="0"/>
              <a:t>Ad 3. Na przykład osoby z zespołem  </a:t>
            </a:r>
            <a:r>
              <a:rPr lang="pl-PL" baseline="0" dirty="0" err="1" smtClean="0"/>
              <a:t>Aspargera</a:t>
            </a:r>
            <a:r>
              <a:rPr lang="pl-PL" baseline="0" dirty="0" smtClean="0"/>
              <a:t> wymagają jasnych algorytmów działania, w pracy powinno się unikać niejednoznacznych informacji oraz konieczności podejmowania decyzji </a:t>
            </a:r>
          </a:p>
          <a:p>
            <a:endParaRPr lang="pl-PL" baseline="0"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Ad 1. Osoby z niepełnosprawnością narządu wzroku potrzebują na ogół więcej czasu na wykonanie zadań niż osoby dobrze widzące.</a:t>
            </a:r>
          </a:p>
          <a:p>
            <a:r>
              <a:rPr lang="pl-PL" dirty="0" smtClean="0"/>
              <a:t>Ad. 2 Osoby z niepełnosprawnością narządu wzroku szybciej odczuwają zmęczenie, szczególnie podczas prac obciążających narząd wzroku.</a:t>
            </a:r>
            <a:endParaRPr lang="pl-PL" dirty="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13</a:t>
            </a:fld>
            <a:endParaRPr lang="pl-PL"/>
          </a:p>
        </p:txBody>
      </p:sp>
    </p:spTree>
    <p:extLst>
      <p:ext uri="{BB962C8B-B14F-4D97-AF65-F5344CB8AC3E}">
        <p14:creationId xmlns:p14="http://schemas.microsoft.com/office/powerpoint/2010/main" val="2837083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Ad. 1. Jedna</a:t>
            </a:r>
            <a:r>
              <a:rPr lang="pl-PL" baseline="0" dirty="0" smtClean="0"/>
              <a:t> z osób współpracujących z osobą z niepełnosprawnością słuchu powinna znać język migowy. Osoby pełnosprawne powinny mówić wolno i wyraźnie, patrząc bezpośrednio na osobę z niepełnosprawnością słuchu. </a:t>
            </a:r>
          </a:p>
          <a:p>
            <a:endParaRPr lang="pl-PL" baseline="0" dirty="0" smtClean="0"/>
          </a:p>
          <a:p>
            <a:r>
              <a:rPr lang="pl-PL" baseline="0" dirty="0" smtClean="0"/>
              <a:t>Ad. 2. Informacje mogą być dodatkowo przedstawione za pomocą słowa pisanego, piktogramów, wykresów itp.</a:t>
            </a:r>
          </a:p>
          <a:p>
            <a:endParaRPr lang="pl-PL" baseline="0" dirty="0" smtClean="0"/>
          </a:p>
          <a:p>
            <a:r>
              <a:rPr lang="pl-PL" baseline="0" dirty="0" smtClean="0"/>
              <a:t>Ad. 3 w praktyce oznacza to wyeliminowanie z zakresu obowiązków osoby z niepełnosprawnością słuchu intensywnych kontaktów z klientami. </a:t>
            </a:r>
            <a:endParaRPr lang="pl-PL" dirty="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14</a:t>
            </a:fld>
            <a:endParaRPr lang="pl-PL"/>
          </a:p>
        </p:txBody>
      </p:sp>
    </p:spTree>
    <p:extLst>
      <p:ext uri="{BB962C8B-B14F-4D97-AF65-F5344CB8AC3E}">
        <p14:creationId xmlns:p14="http://schemas.microsoft.com/office/powerpoint/2010/main" val="727584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lnSpcReduction="10000"/>
          </a:bodyPr>
          <a:lstStyle/>
          <a:p>
            <a:endParaRPr lang="pl-PL" dirty="0" smtClean="0"/>
          </a:p>
          <a:p>
            <a:r>
              <a:rPr lang="pl-PL" baseline="0" dirty="0" smtClean="0"/>
              <a:t>W ramach realizacji projektu opracowane zostanie 200 charakterystyk zawodów rekomendowanych osobom z różnymi niepełnosprawnościami. Na slajdzie przedstawiono kryteria jakim posłużono się przy wyborze zawodów rekomendowanych.  Do kryteriów tych należą: </a:t>
            </a:r>
          </a:p>
          <a:p>
            <a:endParaRPr lang="pl-PL" baseline="0" dirty="0" smtClean="0"/>
          </a:p>
          <a:p>
            <a:pPr marL="457200" indent="-457200">
              <a:buClr>
                <a:srgbClr val="FF0000"/>
              </a:buClr>
              <a:buFont typeface="+mj-lt"/>
              <a:buAutoNum type="arabicPeriod"/>
            </a:pPr>
            <a:r>
              <a:rPr lang="pl-PL" sz="1200" dirty="0" smtClean="0"/>
              <a:t>możliwość wykonywania danego zawodu przez osoby z różnymi rodzajami niepełnosprawności (</a:t>
            </a:r>
            <a:r>
              <a:rPr lang="pl-PL" dirty="0" smtClean="0"/>
              <a:t>np. zawód:  inżynier systemów</a:t>
            </a:r>
            <a:r>
              <a:rPr lang="pl-PL" baseline="0" dirty="0" smtClean="0"/>
              <a:t> komputerowych, doradca inwestycyjny),</a:t>
            </a:r>
            <a:endParaRPr lang="pl-PL" sz="1200" dirty="0" smtClean="0"/>
          </a:p>
          <a:p>
            <a:pPr marL="268288" indent="-268288">
              <a:buClr>
                <a:srgbClr val="FF0000"/>
              </a:buClr>
              <a:buFont typeface="+mj-lt"/>
              <a:buAutoNum type="arabicPeriod"/>
            </a:pPr>
            <a:endParaRPr lang="pl-PL" sz="400" dirty="0" smtClean="0"/>
          </a:p>
          <a:p>
            <a:pPr marL="457200" indent="-457200">
              <a:buClr>
                <a:srgbClr val="FF0000"/>
              </a:buClr>
              <a:buFont typeface="+mj-lt"/>
              <a:buAutoNum type="arabicPeriod"/>
            </a:pPr>
            <a:r>
              <a:rPr lang="pl-PL" sz="1200" dirty="0" smtClean="0"/>
              <a:t>możliwość awansu społecznego dla osób z niepełnosprawnościami, dzięki wykonywaniu przez nie zawodu wymagającego wyższych kwalifikacji</a:t>
            </a:r>
            <a:r>
              <a:rPr lang="pl-PL" sz="1200" baseline="0" dirty="0" smtClean="0"/>
              <a:t> (</a:t>
            </a:r>
            <a:r>
              <a:rPr lang="pl-PL" baseline="0" dirty="0" smtClean="0"/>
              <a:t>np. </a:t>
            </a:r>
            <a:r>
              <a:rPr lang="pl-PL" dirty="0" smtClean="0"/>
              <a:t>zawód: </a:t>
            </a:r>
            <a:r>
              <a:rPr lang="pl-PL" baseline="0" dirty="0" smtClean="0"/>
              <a:t>politolog, socjolog),</a:t>
            </a:r>
            <a:endParaRPr lang="pl-PL" sz="1200" dirty="0" smtClean="0"/>
          </a:p>
          <a:p>
            <a:pPr marL="268288" indent="-268288">
              <a:buClr>
                <a:srgbClr val="FF0000"/>
              </a:buClr>
              <a:buFont typeface="+mj-lt"/>
              <a:buAutoNum type="arabicPeriod"/>
            </a:pPr>
            <a:endParaRPr lang="pl-PL" sz="400" dirty="0" smtClean="0"/>
          </a:p>
          <a:p>
            <a:pPr marL="457200" marR="0" indent="-457200" algn="l" defTabSz="914400" rtl="0" eaLnBrk="1" fontAlgn="auto" latinLnBrk="0" hangingPunct="1">
              <a:lnSpc>
                <a:spcPct val="100000"/>
              </a:lnSpc>
              <a:spcBef>
                <a:spcPts val="0"/>
              </a:spcBef>
              <a:spcAft>
                <a:spcPts val="0"/>
              </a:spcAft>
              <a:buClr>
                <a:srgbClr val="FF0000"/>
              </a:buClr>
              <a:buSzTx/>
              <a:buFont typeface="+mj-lt"/>
              <a:buAutoNum type="arabicPeriod"/>
              <a:tabLst/>
              <a:defRPr/>
            </a:pPr>
            <a:r>
              <a:rPr lang="pl-PL" sz="1200" dirty="0" smtClean="0"/>
              <a:t>nierekomendowanie zawodów, które  nie cieszą się uznaniem społecznym i są odbierane jako dyskryminujące</a:t>
            </a:r>
            <a:r>
              <a:rPr lang="pl-PL" sz="1200" baseline="0" dirty="0" smtClean="0"/>
              <a:t> (</a:t>
            </a:r>
            <a:r>
              <a:rPr lang="pl-PL" baseline="0" dirty="0" smtClean="0"/>
              <a:t>np. </a:t>
            </a:r>
            <a:r>
              <a:rPr lang="pl-PL" dirty="0" smtClean="0"/>
              <a:t>zawód: </a:t>
            </a:r>
            <a:r>
              <a:rPr lang="pl-PL" baseline="0" dirty="0" smtClean="0"/>
              <a:t>ładowacz nieczystości, </a:t>
            </a:r>
            <a:r>
              <a:rPr lang="pl-PL" baseline="0" dirty="0" err="1" smtClean="0"/>
              <a:t>szaleciarz</a:t>
            </a:r>
            <a:r>
              <a:rPr lang="pl-PL" baseline="0" dirty="0" smtClean="0"/>
              <a:t>),</a:t>
            </a:r>
          </a:p>
          <a:p>
            <a:pPr marL="457200" indent="-457200">
              <a:buClr>
                <a:srgbClr val="FF0000"/>
              </a:buClr>
              <a:buFont typeface="+mj-lt"/>
              <a:buAutoNum type="arabicPeriod"/>
            </a:pPr>
            <a:endParaRPr lang="pl-PL" sz="1200" dirty="0" smtClean="0"/>
          </a:p>
          <a:p>
            <a:pPr marL="457200" marR="0" indent="-457200" algn="l" defTabSz="914400" rtl="0" eaLnBrk="1" fontAlgn="auto" latinLnBrk="0" hangingPunct="1">
              <a:lnSpc>
                <a:spcPct val="100000"/>
              </a:lnSpc>
              <a:spcBef>
                <a:spcPts val="0"/>
              </a:spcBef>
              <a:spcAft>
                <a:spcPts val="0"/>
              </a:spcAft>
              <a:buClr>
                <a:srgbClr val="FF0000"/>
              </a:buClr>
              <a:buSzTx/>
              <a:buFont typeface="+mj-lt"/>
              <a:buAutoNum type="arabicPeriod"/>
              <a:tabLst/>
              <a:defRPr/>
            </a:pPr>
            <a:r>
              <a:rPr lang="pl-PL" sz="1200" dirty="0" smtClean="0"/>
              <a:t>rekomendowanie zawodów, które nie wymagają wysokich kwalifikacji i mogłyby być wykonywane przez osoby z niepełnosprawnością intelektualną (</a:t>
            </a:r>
            <a:r>
              <a:rPr lang="pl-PL" baseline="0" dirty="0" smtClean="0"/>
              <a:t>np. </a:t>
            </a:r>
            <a:r>
              <a:rPr lang="pl-PL" dirty="0" smtClean="0"/>
              <a:t>zawód: </a:t>
            </a:r>
            <a:r>
              <a:rPr lang="pl-PL" baseline="0" dirty="0" smtClean="0"/>
              <a:t>zdobnik ceramiki, magazynier, szwaczka),</a:t>
            </a:r>
          </a:p>
          <a:p>
            <a:pPr marL="457200" marR="0" indent="-457200" algn="l" defTabSz="914400" rtl="0" eaLnBrk="1" fontAlgn="auto" latinLnBrk="0" hangingPunct="1">
              <a:lnSpc>
                <a:spcPct val="100000"/>
              </a:lnSpc>
              <a:spcBef>
                <a:spcPts val="0"/>
              </a:spcBef>
              <a:spcAft>
                <a:spcPts val="0"/>
              </a:spcAft>
              <a:buClr>
                <a:srgbClr val="FF0000"/>
              </a:buClr>
              <a:buSzTx/>
              <a:buFont typeface="+mj-lt"/>
              <a:buAutoNum type="arabicPeriod"/>
              <a:tabLst/>
              <a:defRPr/>
            </a:pPr>
            <a:r>
              <a:rPr lang="pl-PL" sz="1200" baseline="0" dirty="0" smtClean="0"/>
              <a:t>atrakcyjność zawodu na rynku określona wskaźnikiem deficytowości zawodu na rynku pracy. </a:t>
            </a:r>
            <a:endParaRPr lang="pl-PL" sz="1200" dirty="0" smtClean="0"/>
          </a:p>
          <a:p>
            <a:endParaRPr lang="pl-PL" dirty="0" smtClean="0"/>
          </a:p>
          <a:p>
            <a:endParaRPr lang="pl-PL" baseline="0" dirty="0" smtClean="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15</a:t>
            </a:fld>
            <a:endParaRPr lang="pl-PL"/>
          </a:p>
        </p:txBody>
      </p:sp>
    </p:spTree>
    <p:extLst>
      <p:ext uri="{BB962C8B-B14F-4D97-AF65-F5344CB8AC3E}">
        <p14:creationId xmlns:p14="http://schemas.microsoft.com/office/powerpoint/2010/main" val="32293002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16</a:t>
            </a:fld>
            <a:endParaRPr lang="pl-PL"/>
          </a:p>
        </p:txBody>
      </p:sp>
    </p:spTree>
    <p:extLst>
      <p:ext uri="{BB962C8B-B14F-4D97-AF65-F5344CB8AC3E}">
        <p14:creationId xmlns:p14="http://schemas.microsoft.com/office/powerpoint/2010/main" val="549403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Na kolejnych 4 slajdach przestawiono listę 200 zawodów rekomendowanych dla osób z różnymi niepełnosprawnościami dla których opracowano charakterystyki. </a:t>
            </a:r>
            <a:endParaRPr lang="pl-PL" dirty="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17</a:t>
            </a:fld>
            <a:endParaRPr lang="pl-PL"/>
          </a:p>
        </p:txBody>
      </p:sp>
    </p:spTree>
    <p:extLst>
      <p:ext uri="{BB962C8B-B14F-4D97-AF65-F5344CB8AC3E}">
        <p14:creationId xmlns:p14="http://schemas.microsoft.com/office/powerpoint/2010/main" val="5243748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18</a:t>
            </a:fld>
            <a:endParaRPr lang="pl-PL"/>
          </a:p>
        </p:txBody>
      </p:sp>
    </p:spTree>
    <p:extLst>
      <p:ext uri="{BB962C8B-B14F-4D97-AF65-F5344CB8AC3E}">
        <p14:creationId xmlns:p14="http://schemas.microsoft.com/office/powerpoint/2010/main" val="22106975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19</a:t>
            </a:fld>
            <a:endParaRPr lang="pl-PL"/>
          </a:p>
        </p:txBody>
      </p:sp>
    </p:spTree>
    <p:extLst>
      <p:ext uri="{BB962C8B-B14F-4D97-AF65-F5344CB8AC3E}">
        <p14:creationId xmlns:p14="http://schemas.microsoft.com/office/powerpoint/2010/main" val="3230974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2</a:t>
            </a:fld>
            <a:endParaRPr lang="pl-PL"/>
          </a:p>
        </p:txBody>
      </p:sp>
    </p:spTree>
    <p:extLst>
      <p:ext uri="{BB962C8B-B14F-4D97-AF65-F5344CB8AC3E}">
        <p14:creationId xmlns:p14="http://schemas.microsoft.com/office/powerpoint/2010/main" val="3943536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Ad 1 N</a:t>
            </a:r>
            <a:r>
              <a:rPr lang="pl-PL" baseline="0" dirty="0" smtClean="0"/>
              <a:t>ależy zadbać aby pracownik miał odpowiednią ilość czasu przeznaczoną na wykonanie zadań roboczych, nie odczuwał przeciążania nadmierną ilością zadań mu powierzonych, aby nie było dużej presji czasu oraz nieustannej presji terminów, aby zadania i czynności robocze nie były zbyt trudne. </a:t>
            </a:r>
          </a:p>
          <a:p>
            <a:endParaRPr lang="pl-PL" baseline="0" dirty="0" smtClean="0"/>
          </a:p>
          <a:p>
            <a:r>
              <a:rPr lang="pl-PL" baseline="0" dirty="0" smtClean="0"/>
              <a:t>Ad 2 Wymagania stawiane pracownikowi powinny być sformułowane w taki sposób, aby nie wykluczały się wzajemnie np. należy wykonać zadanie bardzo szybko i bardzo dokładnie.</a:t>
            </a:r>
          </a:p>
          <a:p>
            <a:endParaRPr lang="pl-PL" baseline="0" dirty="0" smtClean="0"/>
          </a:p>
          <a:p>
            <a:pPr defTabSz="906993">
              <a:defRPr/>
            </a:pPr>
            <a:r>
              <a:rPr lang="pl-PL" dirty="0" smtClean="0"/>
              <a:t>Ad 3 Więcej informacji na ten temat</a:t>
            </a:r>
            <a:r>
              <a:rPr lang="pl-PL" baseline="0" dirty="0" smtClean="0"/>
              <a:t> można znaleźć</a:t>
            </a:r>
            <a:r>
              <a:rPr lang="pl-PL" dirty="0" smtClean="0"/>
              <a:t> w publikacji </a:t>
            </a:r>
            <a:r>
              <a:rPr lang="pl-PL" dirty="0" err="1" smtClean="0"/>
              <a:t>pn</a:t>
            </a:r>
            <a:r>
              <a:rPr lang="pl-PL" dirty="0" smtClean="0"/>
              <a:t> „Zarzadzanie ryzykiem psychospołecznym – ramowe podejście europejskie. Wskazania dla pracodawców i reprezentantów</a:t>
            </a:r>
            <a:r>
              <a:rPr lang="pl-PL" baseline="0" dirty="0" smtClean="0"/>
              <a:t> pracowników” dostępne na stronie http://whqlibdoc.who.int/publications/2008/9788373730489_pol.pdf lub  http://aleph.ciop.pl/F/-?func=find-b&amp;request=000045804&amp;find_code=SYS&amp;local_base=CIO01</a:t>
            </a:r>
          </a:p>
          <a:p>
            <a:endParaRPr lang="pl-PL" baseline="0" dirty="0" smtClean="0"/>
          </a:p>
          <a:p>
            <a:endParaRPr lang="pl-PL" dirty="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3</a:t>
            </a:fld>
            <a:endParaRPr lang="pl-PL"/>
          </a:p>
        </p:txBody>
      </p:sp>
    </p:spTree>
    <p:extLst>
      <p:ext uri="{BB962C8B-B14F-4D97-AF65-F5344CB8AC3E}">
        <p14:creationId xmlns:p14="http://schemas.microsoft.com/office/powerpoint/2010/main" val="1784453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defTabSz="906993">
              <a:defRPr/>
            </a:pPr>
            <a:r>
              <a:rPr lang="pl-PL" dirty="0" smtClean="0"/>
              <a:t>Ad 1 Pracownik powinien mieć możliwość wpływania na zakres pracy, tempo pracy </a:t>
            </a:r>
            <a:r>
              <a:rPr lang="pl-PL" baseline="0" dirty="0" smtClean="0"/>
              <a:t>i sposób, w jaki wykonuje pracę</a:t>
            </a:r>
            <a:r>
              <a:rPr lang="pl-PL" dirty="0" smtClean="0"/>
              <a:t>, powinien </a:t>
            </a:r>
            <a:r>
              <a:rPr lang="pl-PL" baseline="0" dirty="0" smtClean="0"/>
              <a:t> mieć możliwość decydowania (przynajmniej w pewnym zakresie) o wyborze zmiany roboczej, na której pracuje</a:t>
            </a:r>
          </a:p>
          <a:p>
            <a:pPr defTabSz="906993">
              <a:defRPr/>
            </a:pPr>
            <a:endParaRPr lang="pl-PL" baseline="0" dirty="0" smtClean="0"/>
          </a:p>
          <a:p>
            <a:pPr defTabSz="906993">
              <a:defRPr/>
            </a:pPr>
            <a:r>
              <a:rPr lang="pl-PL" baseline="0" dirty="0" smtClean="0"/>
              <a:t>Ad 2 Informacje zwrotne dotyczące efektów pracy pracownika powinny być sformułowane jasno oraz obiektywnie, nie zawierać ocen emocjonalnych i służyć doskonaleniu pracy oraz poprawianiu ewentualnych błędów</a:t>
            </a:r>
          </a:p>
          <a:p>
            <a:pPr defTabSz="906993">
              <a:defRPr/>
            </a:pPr>
            <a:endParaRPr lang="pl-PL" dirty="0" smtClean="0"/>
          </a:p>
          <a:p>
            <a:r>
              <a:rPr lang="pl-PL" dirty="0" smtClean="0"/>
              <a:t>Ad 3 Więcej informacji na ten temat</a:t>
            </a:r>
            <a:r>
              <a:rPr lang="pl-PL" baseline="0" dirty="0" smtClean="0"/>
              <a:t> można znaleźć</a:t>
            </a:r>
            <a:r>
              <a:rPr lang="pl-PL" dirty="0" smtClean="0"/>
              <a:t> w publikacji </a:t>
            </a:r>
            <a:r>
              <a:rPr lang="pl-PL" dirty="0" err="1" smtClean="0"/>
              <a:t>pn</a:t>
            </a:r>
            <a:r>
              <a:rPr lang="pl-PL" dirty="0" smtClean="0"/>
              <a:t> „Zarzadzanie ryzykiem psychospołecznym – ramowe podejście europejskie. Wskazania dla pracodawców i reprezentantów pracowników” dostępne na stronie http://whqlibdoc.who.int/publications/2008/9788373730489_pol.pdf lub  http://aleph.ciop.pl/F/-?func=find-b&amp;request=000045804&amp;find_code=SYS&amp;local_base=CIO01</a:t>
            </a:r>
          </a:p>
          <a:p>
            <a:endParaRPr lang="pl-PL" dirty="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4</a:t>
            </a:fld>
            <a:endParaRPr lang="pl-PL"/>
          </a:p>
        </p:txBody>
      </p:sp>
    </p:spTree>
    <p:extLst>
      <p:ext uri="{BB962C8B-B14F-4D97-AF65-F5344CB8AC3E}">
        <p14:creationId xmlns:p14="http://schemas.microsoft.com/office/powerpoint/2010/main" val="2214722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W przypadku każdej niepełnosprawności istotne jest przygotowanie osób współpracujących z osobą z niepełnosprawnością (przełożonych i współpracowników),  poprzez dostarczenie odpowiednich informacji w postaci np. szkoleń.</a:t>
            </a:r>
          </a:p>
          <a:p>
            <a:r>
              <a:rPr lang="pl-PL" dirty="0" smtClean="0"/>
              <a:t>Szkolenia takie powinny zawierać informacje dotyczące</a:t>
            </a:r>
            <a:r>
              <a:rPr lang="pl-PL" baseline="0" dirty="0" smtClean="0"/>
              <a:t>: rodzaju niepełnosprawności (specyfiki, stopnia, możliwych ograniczeń z niej wynikających itp.), informacje o tym, jak efektywnie komunikować się z osobami niepełnosprawnymi, oraz</a:t>
            </a:r>
          </a:p>
          <a:p>
            <a:r>
              <a:rPr lang="pl-PL" baseline="0" dirty="0" smtClean="0"/>
              <a:t>zasad postępowania w przypadku pojawienia się sytuacji trudnych.</a:t>
            </a:r>
          </a:p>
          <a:p>
            <a:endParaRPr lang="pl-PL" dirty="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5</a:t>
            </a:fld>
            <a:endParaRPr lang="pl-PL"/>
          </a:p>
        </p:txBody>
      </p:sp>
    </p:spTree>
    <p:extLst>
      <p:ext uri="{BB962C8B-B14F-4D97-AF65-F5344CB8AC3E}">
        <p14:creationId xmlns:p14="http://schemas.microsoft.com/office/powerpoint/2010/main" val="1323290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Ad 1 Uprawnienia te polegają na przeprowadzeniu koniecznych w konkretnej sytuacji zmian lub dostosowań do szczególnych, zgłoszonych pracodawcy potrzeb wynikających z niepełnosprawności danej osoby</a:t>
            </a:r>
          </a:p>
          <a:p>
            <a:endParaRPr lang="pl-PL" dirty="0" smtClean="0"/>
          </a:p>
          <a:p>
            <a:r>
              <a:rPr lang="pl-PL" dirty="0" smtClean="0"/>
              <a:t>Ad 2 Uprawnienia te w przypadku osób ze znacznym lub umiarkowanym stopniu niepełnosprawności po przedstawieniu pracodawcy zaświadczenia o celowości stosowania skróconej normy czasu pracy, wydanego przez lekarza przeprowadzającego badania profilaktyczne pracowników lub też w razie jego braku lekarza sprawującego opiekę nad osobą niepełnosprawną</a:t>
            </a:r>
          </a:p>
          <a:p>
            <a:endParaRPr lang="pl-PL" dirty="0"/>
          </a:p>
        </p:txBody>
      </p:sp>
      <p:sp>
        <p:nvSpPr>
          <p:cNvPr id="4" name="Symbol zastępczy numeru slajdu 3"/>
          <p:cNvSpPr>
            <a:spLocks noGrp="1"/>
          </p:cNvSpPr>
          <p:nvPr>
            <p:ph type="sldNum" sz="quarter" idx="10"/>
          </p:nvPr>
        </p:nvSpPr>
        <p:spPr/>
        <p:txBody>
          <a:bodyPr/>
          <a:lstStyle/>
          <a:p>
            <a:fld id="{4583B9E5-103B-4228-9AF6-5B4D372B7370}" type="slidenum">
              <a:rPr lang="pl-PL" smtClean="0"/>
              <a:pPr/>
              <a:t>6</a:t>
            </a:fld>
            <a:endParaRPr lang="pl-PL"/>
          </a:p>
        </p:txBody>
      </p:sp>
    </p:spTree>
    <p:extLst>
      <p:ext uri="{BB962C8B-B14F-4D97-AF65-F5344CB8AC3E}">
        <p14:creationId xmlns:p14="http://schemas.microsoft.com/office/powerpoint/2010/main" val="18202775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917575" y="755650"/>
            <a:ext cx="4960938" cy="3722688"/>
          </a:xfrm>
          <a:solidFill>
            <a:srgbClr val="CFE7F5"/>
          </a:solidFill>
          <a:ln w="25400">
            <a:solidFill>
              <a:srgbClr val="808080"/>
            </a:solidFill>
            <a:prstDash val="solid"/>
          </a:ln>
        </p:spPr>
      </p:sp>
      <p:sp>
        <p:nvSpPr>
          <p:cNvPr id="3" name="Symbol zastępczy notatek 2"/>
          <p:cNvSpPr txBox="1">
            <a:spLocks noGrp="1"/>
          </p:cNvSpPr>
          <p:nvPr>
            <p:ph type="body" sz="quarter" idx="1"/>
          </p:nvPr>
        </p:nvSpPr>
        <p:spPr/>
        <p:txBody>
          <a:bodyPr/>
          <a:lstStyle/>
          <a:p>
            <a:r>
              <a:rPr lang="pl-PL" dirty="0" smtClean="0"/>
              <a:t>Ad 3 – 5 W przypadku posiadania znacznego lub umiarkowanego stopnia niepełnosprawności</a:t>
            </a:r>
          </a:p>
          <a:p>
            <a:endParaRPr lang="pl-PL" dirty="0" smtClean="0"/>
          </a:p>
          <a:p>
            <a:r>
              <a:rPr lang="pl-PL" dirty="0" smtClean="0"/>
              <a:t>Ad</a:t>
            </a:r>
            <a:r>
              <a:rPr lang="pl-PL" baseline="0" dirty="0" smtClean="0"/>
              <a:t> 6 Zgodnie z art. 134 Kodeksu Pracy,  jeżeli dobowy wymiar czasu pracy pracownika wynosi co najmniej 6 godzin, to pracownik ma prawo do przerwy w pracy trwającej co najmniej 15 minut, wliczanej do czasu pracy.</a:t>
            </a:r>
            <a:endParaRPr lang="pl-PL"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917575" y="755650"/>
            <a:ext cx="4960938" cy="3722688"/>
          </a:xfrm>
          <a:solidFill>
            <a:srgbClr val="CFE7F5"/>
          </a:solidFill>
          <a:ln w="25400">
            <a:solidFill>
              <a:srgbClr val="808080"/>
            </a:solidFill>
            <a:prstDash val="solid"/>
          </a:ln>
        </p:spPr>
      </p:sp>
      <p:sp>
        <p:nvSpPr>
          <p:cNvPr id="3" name="Symbol zastępczy notatek 2"/>
          <p:cNvSpPr txBox="1">
            <a:spLocks noGrp="1"/>
          </p:cNvSpPr>
          <p:nvPr>
            <p:ph type="body" sz="quarter" idx="1"/>
          </p:nvPr>
        </p:nvSpPr>
        <p:spPr/>
        <p:txBody>
          <a:bodyPr/>
          <a:lstStyle/>
          <a:p>
            <a:r>
              <a:rPr lang="pl-PL" dirty="0" smtClean="0"/>
              <a:t>Ad 1 Zadania zawodowe dla</a:t>
            </a:r>
            <a:r>
              <a:rPr lang="pl-PL" baseline="0" dirty="0" smtClean="0"/>
              <a:t> osób z niepełnosprawnością intelektualną powinny być zadaniami prostymi, bardzo często - pomocniczymi. Wynika to z faktu, iż niepełnosprawność intelektualna wiąże się z obniżeniem ilorazu inteligencji osoby, a przez to ograniczonymi możliwościami przetwarzania informacji </a:t>
            </a:r>
          </a:p>
          <a:p>
            <a:endParaRPr lang="pl-PL" baseline="0" dirty="0" smtClean="0"/>
          </a:p>
          <a:p>
            <a:r>
              <a:rPr lang="pl-PL" baseline="0" dirty="0" smtClean="0"/>
              <a:t>Ad 2 T</a:t>
            </a:r>
            <a:r>
              <a:rPr lang="pl-PL" dirty="0" smtClean="0"/>
              <a:t>renerem pracy może być również jedna z osób wykonujących pracę na tym samym/ podobnym stanowisku. Zadaniem trenera pracy jest pomoc w podjęciu zatrudnienia, wprowadzenie na stanowisko</a:t>
            </a:r>
            <a:r>
              <a:rPr lang="pl-PL" baseline="0" dirty="0" smtClean="0"/>
              <a:t> pracy, uczenie czynności zawodowych i innych zadań związanych z adaptacją zawodową oraz pomoc w nawiązywaniu i podtrzymywaniu relacji interpersonalnych</a:t>
            </a:r>
          </a:p>
          <a:p>
            <a:endParaRPr lang="pl-PL" baseline="0" dirty="0" smtClean="0"/>
          </a:p>
          <a:p>
            <a:r>
              <a:rPr lang="pl-PL" baseline="0" dirty="0" smtClean="0"/>
              <a:t>Ad 3 Pracownicy z niepełnosprawnością intelektualną wymagają często ciągłego powtarzania poleceń, przypominania sposobu wykonania zadania oraz uczenia reguł społecznych (np. dyscyplina pracy, reżim czasowy)</a:t>
            </a:r>
          </a:p>
          <a:p>
            <a:endParaRPr lang="pl-PL" baseline="0" dirty="0" smtClean="0"/>
          </a:p>
          <a:p>
            <a:r>
              <a:rPr lang="pl-PL" baseline="0" dirty="0" smtClean="0"/>
              <a:t>Ad 4 Np. w sytuacji awarii maszyny, w sytuacji konfliktu z klientem itp.</a:t>
            </a:r>
            <a:endParaRPr lang="pl-PL" dirty="0" smtClean="0"/>
          </a:p>
          <a:p>
            <a:endParaRPr lang="pl-PL"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917575" y="755650"/>
            <a:ext cx="4960938" cy="3722688"/>
          </a:xfrm>
          <a:solidFill>
            <a:srgbClr val="CFE7F5"/>
          </a:solidFill>
          <a:ln w="25400">
            <a:solidFill>
              <a:srgbClr val="808080"/>
            </a:solidFill>
            <a:prstDash val="solid"/>
          </a:ln>
        </p:spPr>
      </p:sp>
      <p:sp>
        <p:nvSpPr>
          <p:cNvPr id="3" name="Symbol zastępczy notatek 2"/>
          <p:cNvSpPr txBox="1">
            <a:spLocks noGrp="1"/>
          </p:cNvSpPr>
          <p:nvPr>
            <p:ph type="body" sz="quarter" idx="1"/>
          </p:nvPr>
        </p:nvSpPr>
        <p:spPr/>
        <p:txBody>
          <a:bodyPr/>
          <a:lstStyle/>
          <a:p>
            <a:r>
              <a:rPr lang="pl-PL" dirty="0" smtClean="0"/>
              <a:t>Przekazując informacje powinno się raczej używać strony </a:t>
            </a:r>
            <a:r>
              <a:rPr lang="pl-PL" dirty="0"/>
              <a:t>czynnej niż biernej. Na przykład powiedz: „Szef powie ci, co masz robisz”, zamiast „Polecenia dla ciebie zostaną wydane przez szefa”. Procenty (63%) i duże liczby (1 758 625) są </a:t>
            </a:r>
            <a:r>
              <a:rPr lang="pl-PL" dirty="0" smtClean="0"/>
              <a:t>trudne do zrozumienia,</a:t>
            </a:r>
            <a:r>
              <a:rPr lang="pl-PL" baseline="0" dirty="0" smtClean="0"/>
              <a:t> dlatego s</a:t>
            </a:r>
            <a:r>
              <a:rPr lang="pl-PL" dirty="0" smtClean="0"/>
              <a:t>taraj </a:t>
            </a:r>
            <a:r>
              <a:rPr lang="pl-PL" dirty="0"/>
              <a:t>się </a:t>
            </a:r>
            <a:r>
              <a:rPr lang="pl-PL" dirty="0" smtClean="0"/>
              <a:t>ich nie używać. Zamiast </a:t>
            </a:r>
            <a:r>
              <a:rPr lang="pl-PL" dirty="0"/>
              <a:t>tego, aby wyjaśnić, co masz na myśli użyj słów „mało” lub „wiele”. </a:t>
            </a:r>
          </a:p>
          <a:p>
            <a:r>
              <a:rPr lang="pl-PL" dirty="0" smtClean="0"/>
              <a:t>Więcej informacji na ten temat można znaleźć w publikacji </a:t>
            </a:r>
            <a:r>
              <a:rPr lang="pl-PL" dirty="0" err="1" smtClean="0"/>
              <a:t>pn</a:t>
            </a:r>
            <a:r>
              <a:rPr lang="pl-PL" dirty="0" smtClean="0"/>
              <a:t> „Informacja dla wszystkich.</a:t>
            </a:r>
            <a:r>
              <a:rPr lang="pl-PL" baseline="0" dirty="0" smtClean="0"/>
              <a:t> Europejskie standardy przygotowania tekstu łatwego do czytania i zrozumienia” (http://www.niepelnosprawni.gov.pl/publikacje/), dostępne na stronie internetowej Biura Pełnomocnika Rządu ds. Osób Niepełnosprawnych  http://www.niepelnosprawni.gov.pl/</a:t>
            </a:r>
            <a:endParaRPr lang="pl-PL"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 wzorca tytułu</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dirty="0" smtClean="0"/>
              <a:t>Kliknij, aby edytować styl wzorca podtytułu</a:t>
            </a:r>
            <a:endParaRPr lang="pl-PL" dirty="0"/>
          </a:p>
        </p:txBody>
      </p:sp>
      <p:sp>
        <p:nvSpPr>
          <p:cNvPr id="4" name="Symbol zastępczy daty 3"/>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 wzorca tytułu</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daty 2"/>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a:p>
        </p:txBody>
      </p:sp>
      <p:cxnSp>
        <p:nvCxnSpPr>
          <p:cNvPr id="5" name="Łącznik prostoliniowy 4"/>
          <p:cNvCxnSpPr/>
          <p:nvPr userDrawn="1"/>
        </p:nvCxnSpPr>
        <p:spPr>
          <a:xfrm>
            <a:off x="107504" y="548680"/>
            <a:ext cx="8928992" cy="0"/>
          </a:xfrm>
          <a:prstGeom prst="line">
            <a:avLst/>
          </a:prstGeom>
          <a:ln w="28575">
            <a:solidFill>
              <a:schemeClr val="accent5">
                <a:lumMod val="20000"/>
                <a:lumOff val="80000"/>
              </a:schemeClr>
            </a:solidFill>
          </a:ln>
          <a:effectLst>
            <a:outerShdw blurRad="101600" dist="25400" dir="16200000" rotWithShape="0">
              <a:schemeClr val="accent5">
                <a:lumMod val="50000"/>
                <a:alpha val="49000"/>
              </a:scheme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 wzorca tytułu</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 wzorca tytułu</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2014-04-01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dirty="0" smtClean="0"/>
              <a:t>Kliknij, aby edytować styl wzorca tytułu</a:t>
            </a:r>
            <a:endParaRPr lang="pl-PL" dirty="0"/>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21E02-25CB-4963-84BC-0813985E7D90}" type="datetimeFigureOut">
              <a:rPr lang="pl-PL" smtClean="0"/>
              <a:pPr/>
              <a:t>2014-04-01</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B7C76-EFF2-4CD8-A475-4750F11B4BC6}" type="slidenum">
              <a:rPr lang="pl-PL" smtClean="0"/>
              <a:pPr/>
              <a:t>‹#›</a:t>
            </a:fld>
            <a:endParaRPr lang="pl-PL"/>
          </a:p>
        </p:txBody>
      </p:sp>
      <p:sp>
        <p:nvSpPr>
          <p:cNvPr id="133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l-PL"/>
          </a:p>
        </p:txBody>
      </p:sp>
      <p:sp>
        <p:nvSpPr>
          <p:cNvPr id="1331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l-PL"/>
          </a:p>
        </p:txBody>
      </p:sp>
      <p:pic>
        <p:nvPicPr>
          <p:cNvPr id="15" name="Picture 1" descr="C:\asia\poczta-thunderbird\odebrane pliki\pfron-logo.png"/>
          <p:cNvPicPr>
            <a:picLocks noChangeAspect="1" noChangeArrowheads="1"/>
          </p:cNvPicPr>
          <p:nvPr/>
        </p:nvPicPr>
        <p:blipFill>
          <a:blip r:embed="rId13" cstate="print"/>
          <a:srcRect/>
          <a:stretch>
            <a:fillRect/>
          </a:stretch>
        </p:blipFill>
        <p:spPr bwMode="auto">
          <a:xfrm>
            <a:off x="899592" y="6047655"/>
            <a:ext cx="7488832" cy="810345"/>
          </a:xfrm>
          <a:prstGeom prst="rect">
            <a:avLst/>
          </a:prstGeom>
          <a:noFill/>
        </p:spPr>
      </p:pic>
      <p:cxnSp>
        <p:nvCxnSpPr>
          <p:cNvPr id="10" name="Łącznik prostoliniowy 9"/>
          <p:cNvCxnSpPr/>
          <p:nvPr userDrawn="1"/>
        </p:nvCxnSpPr>
        <p:spPr>
          <a:xfrm>
            <a:off x="107504" y="404664"/>
            <a:ext cx="8928992" cy="0"/>
          </a:xfrm>
          <a:prstGeom prst="line">
            <a:avLst/>
          </a:prstGeom>
          <a:ln w="28575">
            <a:solidFill>
              <a:schemeClr val="accent5">
                <a:lumMod val="20000"/>
                <a:lumOff val="80000"/>
              </a:schemeClr>
            </a:solidFill>
          </a:ln>
          <a:effectLst>
            <a:outerShdw blurRad="101600" dist="25400" dir="16200000" rotWithShape="0">
              <a:schemeClr val="accent5">
                <a:lumMod val="50000"/>
                <a:alpha val="49000"/>
              </a:schemeClr>
            </a:outerShdw>
          </a:effectLst>
        </p:spPr>
        <p:style>
          <a:lnRef idx="1">
            <a:schemeClr val="accent1"/>
          </a:lnRef>
          <a:fillRef idx="0">
            <a:schemeClr val="accent1"/>
          </a:fillRef>
          <a:effectRef idx="0">
            <a:schemeClr val="accent1"/>
          </a:effectRef>
          <a:fontRef idx="minor">
            <a:schemeClr val="tx1"/>
          </a:fontRef>
        </p:style>
      </p:cxnSp>
      <p:sp>
        <p:nvSpPr>
          <p:cNvPr id="11" name="pole tekstowe 10"/>
          <p:cNvSpPr txBox="1"/>
          <p:nvPr userDrawn="1"/>
        </p:nvSpPr>
        <p:spPr>
          <a:xfrm>
            <a:off x="115344" y="15007"/>
            <a:ext cx="8928992" cy="276999"/>
          </a:xfrm>
          <a:prstGeom prst="rect">
            <a:avLst/>
          </a:prstGeom>
          <a:noFill/>
        </p:spPr>
        <p:txBody>
          <a:bodyPr wrap="square" rtlCol="0">
            <a:spAutoFit/>
          </a:bodyPr>
          <a:lstStyle/>
          <a:p>
            <a:pPr algn="ctr"/>
            <a:r>
              <a:rPr lang="pl-PL" sz="1200" b="1" i="1" dirty="0" smtClean="0">
                <a:solidFill>
                  <a:schemeClr val="bg1">
                    <a:lumMod val="65000"/>
                  </a:schemeClr>
                </a:solidFill>
              </a:rPr>
              <a:t>Możliwości dostosowania w zakresie psychospołecznych warunków pracy</a:t>
            </a:r>
            <a:endParaRPr lang="pl-PL" sz="1200" b="1" i="1" dirty="0">
              <a:solidFill>
                <a:schemeClr val="bg1">
                  <a:lumMod val="65000"/>
                </a:schemeClr>
              </a:solidFill>
              <a:effectLs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600" kern="1200">
          <a:solidFill>
            <a:schemeClr val="accent5">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313602" y="1412776"/>
            <a:ext cx="8516795" cy="1872208"/>
          </a:xfrm>
        </p:spPr>
        <p:txBody>
          <a:bodyPr>
            <a:normAutofit fontScale="90000"/>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spcBef>
                <a:spcPct val="20000"/>
              </a:spcBef>
            </a:pPr>
            <a:r>
              <a:rPr lang="pl-PL" sz="4900" dirty="0" smtClean="0"/>
              <a:t/>
            </a:r>
            <a:br>
              <a:rPr lang="pl-PL" sz="4900" dirty="0" smtClean="0"/>
            </a:br>
            <a:r>
              <a:rPr lang="pl-PL" sz="4900" dirty="0" smtClean="0"/>
              <a:t/>
            </a:r>
            <a:br>
              <a:rPr lang="pl-PL" sz="4900" dirty="0" smtClean="0"/>
            </a:br>
            <a:r>
              <a:rPr lang="pl-PL" sz="4900" dirty="0" smtClean="0"/>
              <a:t/>
            </a:r>
            <a:br>
              <a:rPr lang="pl-PL" sz="4900" dirty="0" smtClean="0"/>
            </a:br>
            <a:r>
              <a:rPr lang="pl-PL" b="1" dirty="0" smtClean="0"/>
              <a:t>Ogólne informacje dotyczące możliwości dostosowania środowiska pracy dla osób z różnymi rodzajami niepełnosprawności  w zakresie psychospołecznych warunków pracy</a:t>
            </a:r>
            <a:br>
              <a:rPr lang="pl-PL" b="1" dirty="0" smtClean="0"/>
            </a:br>
            <a:r>
              <a:rPr lang="pl-PL" sz="4000" b="1" dirty="0" smtClean="0"/>
              <a:t/>
            </a:r>
            <a:br>
              <a:rPr lang="pl-PL" sz="4000" b="1" dirty="0" smtClean="0"/>
            </a:br>
            <a:r>
              <a:rPr lang="pl-PL" sz="2700" b="1" dirty="0" smtClean="0">
                <a:solidFill>
                  <a:schemeClr val="tx1"/>
                </a:solidFill>
              </a:rPr>
              <a:t>dr </a:t>
            </a:r>
            <a:r>
              <a:rPr lang="pl-PL" sz="2700" b="1" i="1" dirty="0" smtClean="0">
                <a:solidFill>
                  <a:schemeClr val="tx1"/>
                </a:solidFill>
              </a:rPr>
              <a:t>Dorota Żołnierczyk-</a:t>
            </a:r>
            <a:r>
              <a:rPr lang="pl-PL" sz="2700" b="1" i="1" dirty="0" err="1" smtClean="0">
                <a:solidFill>
                  <a:schemeClr val="tx1"/>
                </a:solidFill>
              </a:rPr>
              <a:t>Zreda</a:t>
            </a:r>
            <a:r>
              <a:rPr lang="pl-PL" sz="2700" b="1" i="1" dirty="0" smtClean="0">
                <a:solidFill>
                  <a:schemeClr val="tx1"/>
                </a:solidFill>
              </a:rPr>
              <a:t/>
            </a:r>
            <a:br>
              <a:rPr lang="pl-PL" sz="2700" b="1" i="1" dirty="0" smtClean="0">
                <a:solidFill>
                  <a:schemeClr val="tx1"/>
                </a:solidFill>
              </a:rPr>
            </a:br>
            <a:r>
              <a:rPr lang="pl-PL" sz="2700" b="1" i="1" dirty="0" smtClean="0">
                <a:solidFill>
                  <a:schemeClr val="tx1"/>
                </a:solidFill>
              </a:rPr>
              <a:t>mgr Karolina Pawłowska-</a:t>
            </a:r>
            <a:r>
              <a:rPr lang="pl-PL" sz="2700" b="1" i="1" dirty="0" err="1" smtClean="0">
                <a:solidFill>
                  <a:schemeClr val="tx1"/>
                </a:solidFill>
              </a:rPr>
              <a:t>Cyprysiak</a:t>
            </a:r>
            <a:r>
              <a:rPr lang="pl-PL" sz="2700" b="1" i="1" dirty="0" smtClean="0">
                <a:solidFill>
                  <a:schemeClr val="bg1">
                    <a:lumMod val="50000"/>
                  </a:schemeClr>
                </a:solidFill>
              </a:rPr>
              <a:t/>
            </a:r>
            <a:br>
              <a:rPr lang="pl-PL" sz="2700" b="1" i="1" dirty="0" smtClean="0">
                <a:solidFill>
                  <a:schemeClr val="bg1">
                    <a:lumMod val="50000"/>
                  </a:schemeClr>
                </a:solidFill>
              </a:rPr>
            </a:br>
            <a:r>
              <a:rPr lang="pl-PL" sz="1000" b="1" i="1" dirty="0" smtClean="0">
                <a:solidFill>
                  <a:schemeClr val="bg1">
                    <a:lumMod val="50000"/>
                  </a:schemeClr>
                </a:solidFill>
              </a:rPr>
              <a:t/>
            </a:r>
            <a:br>
              <a:rPr lang="pl-PL" sz="1000" b="1" i="1" dirty="0" smtClean="0">
                <a:solidFill>
                  <a:schemeClr val="bg1">
                    <a:lumMod val="50000"/>
                  </a:schemeClr>
                </a:solidFill>
              </a:rPr>
            </a:br>
            <a:r>
              <a:rPr lang="pl-PL" sz="2700" b="1" i="1" dirty="0">
                <a:solidFill>
                  <a:prstClr val="white">
                    <a:lumMod val="50000"/>
                  </a:prstClr>
                </a:solidFill>
              </a:rPr>
              <a:t>Zakład </a:t>
            </a:r>
            <a:r>
              <a:rPr lang="pl-PL" sz="2700" b="1" i="1" dirty="0" smtClean="0">
                <a:solidFill>
                  <a:prstClr val="white">
                    <a:lumMod val="50000"/>
                  </a:prstClr>
                </a:solidFill>
              </a:rPr>
              <a:t>Ergonomii</a:t>
            </a:r>
            <a:br>
              <a:rPr lang="pl-PL" sz="2700" b="1" i="1" dirty="0" smtClean="0">
                <a:solidFill>
                  <a:prstClr val="white">
                    <a:lumMod val="50000"/>
                  </a:prstClr>
                </a:solidFill>
              </a:rPr>
            </a:br>
            <a:r>
              <a:rPr lang="pl-PL" sz="2200" b="1" i="1" dirty="0" smtClean="0">
                <a:solidFill>
                  <a:prstClr val="white">
                    <a:lumMod val="50000"/>
                  </a:prstClr>
                </a:solidFill>
              </a:rPr>
              <a:t>Centralny </a:t>
            </a:r>
            <a:r>
              <a:rPr lang="pl-PL" sz="2200" b="1" i="1" dirty="0">
                <a:solidFill>
                  <a:prstClr val="white">
                    <a:lumMod val="50000"/>
                  </a:prstClr>
                </a:solidFill>
              </a:rPr>
              <a:t>Instytut  Ochrony Pracy </a:t>
            </a:r>
            <a:r>
              <a:rPr lang="pl-PL" sz="2200" b="1" i="1" dirty="0" smtClean="0">
                <a:solidFill>
                  <a:prstClr val="white">
                    <a:lumMod val="50000"/>
                  </a:prstClr>
                </a:solidFill>
              </a:rPr>
              <a:t>– Państwowy </a:t>
            </a:r>
            <a:r>
              <a:rPr lang="pl-PL" sz="2200" b="1" i="1" dirty="0">
                <a:solidFill>
                  <a:prstClr val="white">
                    <a:lumMod val="50000"/>
                  </a:prstClr>
                </a:solidFill>
              </a:rPr>
              <a:t>Instytut </a:t>
            </a:r>
            <a:r>
              <a:rPr lang="pl-PL" sz="2200" b="1" i="1" dirty="0" smtClean="0">
                <a:solidFill>
                  <a:prstClr val="white">
                    <a:lumMod val="50000"/>
                  </a:prstClr>
                </a:solidFill>
              </a:rPr>
              <a:t>Badawczy</a:t>
            </a:r>
            <a:br>
              <a:rPr lang="pl-PL" sz="2200" b="1" i="1" dirty="0" smtClean="0">
                <a:solidFill>
                  <a:prstClr val="white">
                    <a:lumMod val="50000"/>
                  </a:prstClr>
                </a:solidFill>
              </a:rPr>
            </a:br>
            <a:r>
              <a:rPr lang="pl-PL" sz="2000" b="1" i="1" dirty="0" smtClean="0">
                <a:solidFill>
                  <a:prstClr val="white">
                    <a:lumMod val="50000"/>
                  </a:prstClr>
                </a:solidFill>
              </a:rPr>
              <a:t>00-701 Warszawa ul. Czerniakowska 16</a:t>
            </a:r>
            <a:r>
              <a:rPr lang="pl-PL" sz="2000" b="1" i="1" smtClean="0">
                <a:solidFill>
                  <a:prstClr val="white">
                    <a:lumMod val="50000"/>
                  </a:prstClr>
                </a:solidFill>
              </a:rPr>
              <a:t/>
            </a:r>
            <a:br>
              <a:rPr lang="pl-PL" sz="2000" b="1" i="1" smtClean="0">
                <a:solidFill>
                  <a:prstClr val="white">
                    <a:lumMod val="50000"/>
                  </a:prstClr>
                </a:solidFill>
              </a:rPr>
            </a:br>
            <a:r>
              <a:rPr lang="pl-PL" sz="1800" b="1" i="1" dirty="0">
                <a:solidFill>
                  <a:prstClr val="white">
                    <a:lumMod val="50000"/>
                  </a:prstClr>
                </a:solidFill>
              </a:rPr>
              <a:t/>
            </a:r>
            <a:br>
              <a:rPr lang="pl-PL" sz="1800" b="1" i="1" dirty="0">
                <a:solidFill>
                  <a:prstClr val="white">
                    <a:lumMod val="50000"/>
                  </a:prstClr>
                </a:solidFill>
              </a:rPr>
            </a:br>
            <a:endParaRPr lang="pl-PL" sz="1800" b="1" i="1" dirty="0">
              <a:solidFill>
                <a:schemeClr val="bg1">
                  <a:lumMod val="50000"/>
                </a:schemeClr>
              </a:solidFill>
            </a:endParaRPr>
          </a:p>
        </p:txBody>
      </p:sp>
      <p:sp>
        <p:nvSpPr>
          <p:cNvPr id="3" name="Prostokąt 2"/>
          <p:cNvSpPr/>
          <p:nvPr/>
        </p:nvSpPr>
        <p:spPr>
          <a:xfrm>
            <a:off x="0" y="0"/>
            <a:ext cx="9144000" cy="7647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63321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11560" y="2060848"/>
            <a:ext cx="7848872" cy="923330"/>
          </a:xfrm>
          <a:prstGeom prst="rect">
            <a:avLst/>
          </a:prstGeom>
        </p:spPr>
        <p:txBody>
          <a:bodyPr wrap="square">
            <a:spAutoFit/>
          </a:bodyPr>
          <a:lstStyle/>
          <a:p>
            <a:pPr marL="457200" indent="-457200">
              <a:spcAft>
                <a:spcPts val="1200"/>
              </a:spcAft>
              <a:buClr>
                <a:srgbClr val="C00000"/>
              </a:buClr>
              <a:buFont typeface="+mj-lt"/>
              <a:buAutoNum type="arabicPeriod"/>
            </a:pPr>
            <a:r>
              <a:rPr lang="pl-PL" dirty="0"/>
              <a:t>oznaczenia czynności roboczych i  miejsc, z których korzystają  (np. toalety, bufet, ważne działy, takie jak kadry, magazyny, itp.)  przy pomocy  prostych  piktogramów ułatwiających ich zrozumienie</a:t>
            </a:r>
          </a:p>
        </p:txBody>
      </p:sp>
      <p:sp>
        <p:nvSpPr>
          <p:cNvPr id="3" name="Tytuł 1"/>
          <p:cNvSpPr txBox="1">
            <a:spLocks/>
          </p:cNvSpPr>
          <p:nvPr/>
        </p:nvSpPr>
        <p:spPr>
          <a:xfrm>
            <a:off x="439583" y="572925"/>
            <a:ext cx="8229600" cy="1143000"/>
          </a:xfrm>
          <a:prstGeom prst="rect">
            <a:avLst/>
          </a:prstGeom>
        </p:spPr>
        <p:txBody>
          <a:bodyPr vert="horz" lIns="91440" tIns="45720" rIns="91440" bIns="45720" rtlCol="0" anchor="ctr">
            <a:noAutofit/>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r>
              <a:rPr lang="pl-PL" sz="3200" b="1" dirty="0" smtClean="0"/>
              <a:t>Zalecenia i wymagania </a:t>
            </a:r>
            <a:r>
              <a:rPr lang="pl-PL" sz="3200" b="1" dirty="0"/>
              <a:t>związane z osobami z </a:t>
            </a:r>
            <a:r>
              <a:rPr lang="pl-PL" sz="3200" b="1" dirty="0" smtClean="0"/>
              <a:t>niepełnosprawnością intelektualną </a:t>
            </a:r>
            <a:r>
              <a:rPr lang="pl-PL" sz="3200" b="1" dirty="0"/>
              <a:t>(</a:t>
            </a:r>
            <a:r>
              <a:rPr lang="pl-PL" sz="3200" b="1" dirty="0" smtClean="0"/>
              <a:t>cd.)</a:t>
            </a:r>
            <a:endParaRPr lang="pl-PL" sz="3200" dirty="0"/>
          </a:p>
        </p:txBody>
      </p:sp>
      <p:sp>
        <p:nvSpPr>
          <p:cNvPr id="6" name="AutoShape 2" descr="data:image/jpeg;base64,/9j/4AAQSkZJRgABAQAAAQABAAD/2wCEAAkGBxQREhQUEhQWFRUWGBoaGBYYGRoeHhgdHR8dHx0dHCAcHCgiHyAlHR0bIjEhKCkrLi4uGR8zODQtOSgtLisBCgoKDg0OGxAQGywkICQtLCwvLCwtLCwsLCwsNiwsLCwsLCwsLCwsLCwsLCwsLCwsLCwsLCwsLCwsLCwsLCwsLP/AABEIAPwAyAMBEQACEQEDEQH/xAAcAAABBQEBAQAAAAAAAAAAAAAGAAMEBQcIAgH/xABbEAACAQIDAwUGEQcICAUFAAABAgMEEQASIQUGMQcTIkFRFzJhcbPTFBYzNDVTVHJzdIGRkpOxstIjQlKDoaPRFTZVYmOClLQkZKLBw8XU4whDdcLwJUTh4vH/xAAbAQEAAgMBAQAAAAAAAAAAAAAAAQQCAwUGB//EADsRAAIBAgEGDQMEAwACAwAAAAABAgMRBBIUITFRoQUTMjNBUmFxgZGx0fAiNMEVQmLhBkOCcvEWI1P/2gAMAwEAAhEDEQA/ANSk2hHS0tO8iXVjTxkqF6JkKoGa5HRDML9eAGKveqljFb0SxosgkVVUli6gqE11JJy621BwB52nvVDDJIgpppRDl5+SKNWWHMA1j0gWIUhiEDEAjABGkaEAgKQRcGwwBlsPKpm2p6E9CrzJn5gP+fmzZM1rWtm6uIGt+rEE2NT5hf0V+YYkgrtkoMjnKDYrYWHtaaC+AK+j3qpZTQgLZq5XaJSq3GRczB9dCOGl9RgBt97IMiNHTySvLLLHFEipmk5liruLsFCAi+ZiOK9ZtgC22LXR1UXOLGyG5Vo5ECujKbFWGouO0Eg6EHAATyl8oJ2XPFBFTJIzIJGZ7gZSzKAthx6J16tNDfEE2DfYNYlVTQ1Cx5RNGrhSBcZgDY4kg+NGOfAsLXGlv6r4AgbS3kp6f0ZzkbD0HGkj9FemrhiuTXW5Vl1tqPlwB9qt5aWNmDDoJS+inkygqsZNlGmpZrMQAD3p8FwPuxdupUSc29LNTuU5xBMijOlwLgqzAEXF1NmFxpgCz2hVU9Omed4okvbNIVUXPAXawvgB+JY2AZQjKRcEWIIPAgjiMAUu+UYFLLYAfk5uA/sJcAce5j24AI9wt132pVrTrJzYyl3c65VW17C+puQPlwAa8pXJMNnUpqoKh5EQqJEkAv0iFDKV/rEC1uu98AZRnPacALOe04AlbKY8/Dr/AOYn3hgDrXa2zjU7LaJO/anGTwOFBQ/I4U4AEYd2almoHePWpcyV+neFZvRUanwK+aO3hxBJec/U0VRWhKOWo9EyrLC6FAl+ajjKysTeOxS97G4OmumJICfae0UpoJJ5zlSJC7ka8Bc27ewduAMPTlJpxX+iTslA9yc4b8ta3f2y5c2XXxfnW1xBNjdNm1yVEUc0RzJIqup7QwuMSQR9id63jXyaYAz5926uMVzxoS1NKrUK/pDnWqHA99znNeJLYElsNky0I2ZKsMlQKaCSGZYrGS8gjJkAZhmGdDcA36d9bYEBXsatllh5yeE05JYiNmDMEB6Je2gYjUqCbXtc4Aw/e7lNhrJBm2dDNEhJhectmZb2zaAWUkd7cjTXUYi5KRpPJnvyNpK8bQiCWFUORe8ZGvlKXAIGnDwixN9AYUN6uPk+6+JIBverYcs20KRkTNBIAKpuoCncTQ37byXHy4Ap9l7qVJotowsgWQgU1NmOjw04PMm/VmzEXxBIX7E2zNUSENRy08ap0nmKgl7jooqlsygXu9wOFr9UkAly2btNVwwSieGEQMwYTvkQ58oBBsekMtgLahj8sMlBNydbL9C7Op4udWaylucQ5kOZi1kPWovYHsHAcMSQPb6+tZfg5vIS4A46wBoPITVZNsQr7Ykqf7Bb/wBuALfl63mqmq5KFnC0yc26qosXuoN3PXZs1hoOGlwDgDJ8ALAEvZPq8PwifeGAOzdkeoQ/Bp90YAl4AWABblRpWl2VWKgJbmibDiQpDH9gOAMBkro/5ReTOvNmNxnvpc0pTj7/AKPjxBkdCcnNM0WzKJHBVhAlwdCLi9iOo68MSYllsTvW8a+TTAFjgBYAYrvU5PeN9hwByTtD1Gh+Kn/M1OIMka3yN+vX/wDT6P7i4kxNSb1cfJ918AWGAFgCFtfa0NJHztRKsSXAzMbC54Adp8AwBjvLVvVSVtPTpSzpKVmzMq30GRhc3HabfLiCUGnImf8A6RB7+byr4khl7vr61l+Dm8hLgDjxFJIAFyeAHXgDYNxeT+bZ01HXVciwu06JHTmxdud6HSN9CA18oBNuNsAG3KLsjYj1QfaUvNztGthncXQFgDZQRxBHyYAzTf3ZmwY6Rm2fOz1GZcq5nYEX6V8y24XPjtgDMsAS9k+rw/CJ94YA7N2R6hD8Gn3RgCXgBYAzrlu3majolijbJJUsUzXsVjAu5HhN1X++T1YglHO3OL2j5xgSdH8i+8zVtDkkbNJTtzZYm5ZbXRies2ut+vJfrxJiwu2J3reNfJpgCxwAsAfGFxY4AwLf3deipqpacNUKIaN5lC82QE52eTJ0he4LMB4AL3xBKNL5NNhwR08VVFnLT08C3ci4SNAFGmg7T4T4BiSAjb1cfJ918AWGAFgDKuUjfaMVXoFdnJXtGAzK4LZWK36KhGOikXP9bAkzzedpatEWLYhpCrZi8NPJdhYjKbQrprf5MQDS9z1rtm7Jpn9D51TnXqKc3E2RnLK0fVmVSSY2sTe1wRbAgKN5axJ6AyxMGSSGVlYdYMEpBxIMP5AthpUV7zygFaVM4B/TJsp+QBj4wMADm8G+81VtJa1iSIpVeGMnRFRgyr4L2Fz1kk4AOarlxjlIMuy4nIFgXkDEDs1hwAqPljpWkQSbKgRCwDuCpKqTqwHM62Gtuu2AIPLxuklNPHV06KsFQLMEACiQC9xbTprrp1qx68AZpsn1eH4RPvDAHZuyPUIfg0+6MAS8ALADM9Kj2zorW4ZlBt8+AMUh2jKdpLGW6H8rSRZbC3NhQQlrd74MQSbZBTIl8iKt+OUAX+bEkEPYnet418mmALHACwAsAYjyueykv/pUn2zYgk0rk29iqH4vH9mJILRvVx8n3XwBYYAWAMQ3QSSrqtu1sV+cEc0cDC98zZstrdYWOP6WIJNb3Xqllo6aRWLq0MZDEkk9EcSdSe2+t74kgsybccAZxsW38isV0jJrjEP7MipKW8GW1vBbAGXcg+8CUte0UpCpVJzYJ4ZwboCfD0l8bDAA1v8AbpS7MqnidTzZJMMnU6X01/SFwCOo+AgkAawAdck25TbSq0Z0vSwtmmY961tRGO0k2uOpbnsuBrGxIINr7Mq9mrMJTSuYYpT2KSaeTTiLDISOORraHAGa7x8n8WzBTlq6KWq56MNTra4UniNS2hHEgA38GoHSGyPUIfg0+6MAS8ALACwBl8W4FUK4VF4sg2k9T3xvzbKLfm99cWtgSahgQV2xO9bxr5NMAWOAFgBYAzffvceora154jGEaheAZmIPOEyW0CnonONfAcQSGO6GzXpaKmgksXiiRGy8Lga28GJIH29XHyfdfAFhgCNtIPzMvNAGTI2QE2Baxy3PUL21wAM8mG6TbLo+alZWldzJIVva5AUAE8bBRrbiTgBJsKroXc7OaJ4HYuaSYsojZjdjDIoOVWJvkKkAk2te2APNVs/aNcOaqTDSU7aSLA7SSyr1pnKqI1PWQCbaaYAnb1U6xULRxqFRIpVVRoFAglAA8AGAOP8AAGm7v8rTCEU206dK6AWAL2zi3C+YEORpY6HwnAExd5d2lPODZk5f9Em6/MZytvkwBWb28q81TD6Fo4Voqa2XJHbMy/o3AAVT1hR4LkYABKHac0GbmZZIs4s3Nuy5h2HKRceDAC2Ufy8V/bE+8MAbvvBykR007wrSBggXUFFHSUMAAY24BgL3GoOgxcpYNzgpX1gru6ynuL95H5jGzMP5bibC7rKe4v3kfmMMw/luFhd1lPcX7yPzGGYfy3Cwu6ynuL95H5jDMP5bhYfoeVSN5I0NJlDMq5s0bWzEC+URLfjwzDx4iWBaTdxYJ98t746AxA0yvzi8BlGXKE0uVN++sNBovza8NhXXu72saK1bi7aAc7qsXuIfSTzeLX6Y+saM8WwR5VYvcQ+knm8P0x9YZ4th87q8PuIfTTzeH6Y+tuJzvsPvdVi9xD6Sebw/TH1iM8WwXdVi9xD6Sebw/TH1twzxbAzl2/EuzfRhgW2XnMllv3l/FfXLfw3t1YoOi+N4vtsW4SylcAe6ynuL95H5jFrMP5bjOwu6ynuL95H5jDMP5bhYXdZT3F+8j8xhmH8twsLusp7i/eR+YwzD+W4WF3WU9xfvI/MYZh/LcLBRuRvlHXmUehlUoODZGBzK/WEXTolSMp0bjxGK9fDulbTrIBSt5Q6VJHVdnRMFZlBtCt7G18vMtbhwzHx43xwLaTuTYZ7pFP8A0bF+5/6fE5h/LcLC7pFP/RsX7n/p8Mw/luFhd0in/o2L9z/0+GYfy3Cwu6RT/wBGxfuf+nwzD+W4WLPdrfimqamOI7PiTNms2WFtVUt1RKRcKbG5sbaHGurg3CDlfUQAG/RtWznwR+Sjxew3NRJNXo+RuieNGM1VdlUmzxdYv7Vik8bUT1L54i493FqH26q+nF5rEZ9U2L54i4u4tQ+3VX04vNYZ9U2L54i4u4tQ+3VX04vNYZ9U2L54i5jclMIq4xLcrHVZATxIWXKL267DHRvenfs/BIe8snf0vvH+yPGrgvky8Dn4zoBvczdKXaUuVOhGtuclIuFHYO1j1D5Ti3icTGjHt2FejRdR9hrbbv0Wykj5uBHkJN5JQHcgDUgnhqRooA1xx3Xq1m7vR2F7IhTWhEPeresxvQRJDAy1LhZM6ZgBzixkKLgDidTfgNMbKFDKjOTb0L+yJ1LNK2sc3t5LaeoUvSKKeYDRRpG3gK/m+NfmOFDHzg7T0reKuGjLVoZiNbSPDI0cqlHQ2ZTxBH/zj147cJKSuuk5souLszWq3+bn6kfcGOG/u/E69DkIzzk43ci2jWGCZnVBE73jKg3VkA75SLdI9WLmIqunDKW02mn9xah9uqvpxeaxRz6psXzxFyFtjks2ZSx85NUVarcDRoybnwCHEPHzWlpfPE1Va8aUcqWopfSnsX3RXfRXzGMP1KWxeTK/6hR7fJkXezcqhg2ca2klqJOmqjnCttWym4Ean9uLOGxcqs0naxZpVY1Y5UdQuRf1Wp97H9kuJx3Jj3s2AZT0omrViYkLJUhCRxAaXKbX67HFu9qd+z8Emydxah9uqvpxeaxzs+qbF88SLi7i1D7dVfTi81hn1TYvniLi7i1D7dVfTi81hn1TYvniLjNdyOUSRu4lqrqrMLvFbQE+1YlY2o3qQuZXuAb19N+s8lJi7iuakGN79+vajxR+SjxOG5qIR0vFWJBSCWQ2SOEOxAJsqrcmw1Og4DHFlrZALd1zZXt7/UTfgxAF3XNle3v9RN+DAF1sTfKlqzHzLSESlhGzRSorlbllVmQKWAVjlvfot2HAHPG0vZOX46/ljjuR5pd34MkGvLKenS+8f7I8a+C+TLwOfjNaNV3J2GtFRxRAdKwaQ9rtq3zcB4AMc3EVXVqORapQyIpA1yyQSrTJUREBYSVkB/RkKWI8TKo/vYsYBxc3CXT+DViE8m6BTeXZ0lPNsWOYgyc4We3DM9QrkDxZrfJi1RmpRquOq34sapxacEzbcccvGR8uWwwOZq1FiTzUnh0JQnxWYfKvZjq8G1Xd033opYuGjKHq3+bn6kfcGND+78SzQ5CBXkM9kz8Xk+9Hjfjeb8fc2sPOWXfKTZ1OkcF1mnD5ZAbc2EyliLg3JzAfKT1Y5JB8k5PJ6hY2m2pUOwAIJjiOUmxOW4NtQPmwauYTpQnbKV7Hrk63iKxVcdfVq7w1k0SPKVVmRAovbTTNm7eNsQ5JayKtWnT0SaQPbyG+7ptw9EDyuLHB3LXiV+D9NHxZUci/qtT72P7JcXMfyY97LoJbJ9kofjqeWGLUua/5/BJ0rW7bjiqaemcNnqBIYzYZbxgMwJvcGxuNOo44ZiRod6qdhWkMbURIm0GmVM5K66i1xrbVTgCDV79wIsGWKollniEywRRZ5VjPBnANlHVqeOAJ1PtqGtopJoGJUpIpBBVlZQQysp1DA9WJjrQOduT719TeKTyMmOziuakSzxv369qPFH5KPE4bmohHTVHCslMiMLq0Sqw7QVsR82OLLWyDmXencupoKh4TFLIgN45FRmDp1G6jRraEdR8BBONjJELZm7dXUSpFHTy5nNgWjdVHaWYrYAdZxFhc6L3Q3NWijgWSUzPACI9MscZa+dkQcWbM13Yluk1rAkYkxMC2l7Jy/HX8scd2PNLu/Bkg55XWAloy3ABifF+SvjTwbphP5tKGK5UTbQcckugfyu+xNV+r8qmLWC5+Piaa/I8jzykxgx0JIFxXU1j1i7G+Jwr+qS/ixV1LvDPFQ3AJyzuBs1geJljC+O5P2A4u8H88u5lfE82Ulb/Nz9SPuDEv7vxNlHkIFeQz2TPxeT70eN+N5vx9zay75W6jn5qkZQY4KKRFYjhLz1I0mW46kkjFx1lh1HHJYQMxcsO0lUKPQ5sANYmvp22kwuLFfsqpaWN5XsXknldrCwzNlY2HULnFerrODwxy49wa7e/m3+vXyuL/AAdy14l/g3mF4lVyL+q1PvY/slxcx/Jj3svglsn2Sh+Op5YYtS5r/n8Em7cpz8xDT1tifQdTHI1uPNt+TkH0Xv8AJjhmJnlfRy08MC2IfbUKpLYcJpJxISf1U8i/3BiCQ+opoqbbNQsjLGHpKcRZiAGEbSBgpPG1xcfLiSC4pdqU9VS1MlKQyflVZ1UqHdRZmBsM46s4uDbjpiY60Dnnk+9fU3ik8jJjs4rmpEs8b9+vajxR+SjxOG5qIR0VW7EStpIY5HljAVGDQyNGwIW3FeIsTobj5hjiy1kFL3M4fdm0f8U38MQBdzOH3ZtH/FN/DAF5u1uxHQ58ktRKXtczytIQB1LfQcezXAHOm0vZOX46/ljjuR5pd34MkG3LJ39L7x/sjxr4L5MvA5+M6DQuTLeRa2jQE/loQEkHXpor+JgOPaGHVijjKHFVOx6jfQqZce088rvsTVfq/KphgufiTiOR5C5SPUqL49S/eOGF5cv/ABkTV1LvDHFU2mJctG8azTJSxm6wEmQjhzhFgP7q3v4WI6sdng6g4xdR9OruOfiql3kot63+bn6kfcGKj+78S5Q5CAXkurzTVNTMoBaKincA6C4MZGY9Q7T2XxvxvNePubWGnKPs0Q0wijJkK0NQzvxLs9TRs0jW63YO3yN2Y5IRiGIMjRdwd1qispC8KrlWVxdja/RThpqPD2g41zg5PQcnhDCVK8k4dCDDfzZLUmwOacgsJIy1uALOCR4bcL4vYCOTUS7y3hKLo0lBg1yL+q1PvY/slxax/Jj3ssglsn2Sh+Op5YYtS5r/AJ/BJ1DW0iTI0cqK6MLMjC4I7CDjhmJ5m2fE5jLRoxiOaO4HQNrXXsNtMAM7X2LT1ahamGOYKbqJFDWPguNMAfKymSKlkSNFRFiYKqgAKMp0AGgGJjrQOauT719TeKTyMmOziuakSz5vyL1s4+D8lHicNzUQGdPyz1CIqiliIVQL526hbsxXeBi3ytwsOd22o9yw/Tf+GIzCPW3Cwu7bUe5Yfpv/AAwzCPW3Cwu7bUe5Yfpv/DDMI9YWM9SqM1YJSADJUByBwBeTNYeK+LjWTC3Z+CTQOWTv6X3j/ZHjTwXyZeBz8Z0ATsPbM1HKs0D5XGnaGHWrDrB//IsdcdCrSjVjkyRUhNwd0aLtXlBptp0MtLUE0kj5OnlaSPosraZelrl4EaX4nHNhg6lCopx+peTLjxEZxtLQXm929ezqmOACsUc1URTaRyMWEZuVsF0J7TjRRw9aEn9OtNeZsnVptLSUG9vK00itHQq0YOhme2a39RRfL74m/gHHFihwdZ3qeRpq4q+iJlxN+OuOrqKes2Ct/m5+pH3Bjgv7vxOvQ5CMv3Q3jbZ05nSNZCY2jKsSBZipJ097+3F6rSVWOSbQmouU8Qo6RbNpI0kFnVLqHFrWay6ixIt4cVswj1twK7040v8AQ1B9H/8AXDMI9YF1s/lekp41ihoaeONb5URmCi5JNgB1kk/LhmEetuFiu3u5S5to0zU7wRxqWVsysxPRN+sY2UsKqcspME3kX9Vqfex/ZLjVj+THxAEeijDV86ACY6jOAeBKSZgD47YuJZULbV+CTQ+7bUe5Yfpv/DFTMI9bcRYXdtqPcsP03/hiMwj1twsLu21HuWH6b/wwzCPW3Cw3U8s9Q6MhpYgGUrfO2lxbsxKwMV+7cLAfuCLV9P8ArPJSY34rmpBmmbc2RsWWeR5ZVz3ytYT/AJoC/mMFNgALgdWtzcnjR4R4tZKkXocGYqSUlB6e4g+l3YXtv+Z/HjL9UfWXkZfpWL6m9e4vS7sL23/M/jw/VH1l5D9KxfU3r3F6Xdhe2/5n8eH6o+svIfpWL6m9e4vS7sL23/M/jw/VH1l5D9KxfU3r3HKXYew43RxKLowYXFQRcG40L2OvaCO0HEPhO6tlLyH6Vi+p6e4Ybxbu0NVzRnIYKvQOZ+BC9auoNwFPXxv1420K9Wmnxfpc5NaEL2qaCn9Iey/B9OXzuLGd4n4jTkYfavMXpD2X4Ppy+dwzvE/EMjD7V5i9Iey/B9OXzuGd4n4hkYfavMXpD2X4Ppy+dwzvE/EMihtXmL0h7L8H05fO4Z3ifiGRh9q8wpj3fp5KP0MusOXLbpWtly277N3ut81+BB4YqOpLLy3rLMbW0agGl3H2QrFQWcqSDza1UgBHEExuQCOy+LSrYh/EYOvBdJ59JOyv0J/qa3+OJ43EbVuIziHb5MXpJ2V+hP8AU1v8cONxG1bhnEO3yYvSTsr9Cf6mt/jhxuI2rcM4h2+TF6SdlfoT/U1v8cONxG1bhnEO3yYS7q7uUFLHNLTsCljzjKXJXKG77OzMpUMxy2HG5B0torTqzaUzNVItXTB6p3P2XI7OUmuzFjaCtAuTc6A2HiFh4BjcqmISsmtxhnEO3yY36SdlfoT/AFNb/HE8biNq3DOIdvkxeknZX6E/1Nb/ABw43Edm4ZxDt8mL0k7K/Qn+prf44cbiNq3DOIdvkxeknZX6E/1Nb/HDjcRtW4ZxDt8mS9lbubLpZRMqygoD0jDV6Aghj07qOiSLkaAnhxGM5V5rJbW4ZxDt8mAVb6pJ79vtOPLy1s+l0ubj3L0GcQbAl3I3aWveVXkZBGqnoga5ie3xftxvoUVUbuzmcJ4+WEjFxSd76+wLe5ZD7ol+ZP4Ys5nHazkf/IKvUW8Ht9dzo6CFJEkdy0mSzBbDosb6DwY018OqcbpnQ4N4TniqjhKKVlfR4AccVTtBtvb6lR/Ar5OLHs+B+bfgfG/8k+48ZeoNWx2Tzhf7mbCWsmKvfm0XM1uJ6gPBfX5jinjcQ6MPp1s6HB2EWIqWlqQbbd3bpYoMscCB3eONW1JBdgL3JvoLn5Mcqjiq0p3cnou/I7eIwdCFK0Yq7aXmAW9tDFBVSRwghVtoTexIBNidba46+DqTqUlKetnAx9OnSrOFPUinti0UzSYJiuy1Ckrn5tSQbEKQuex6jkDAHqJGPOVEniZd7PXUG1hI22Ix2trGma7cBoqDvUHUqjgAP/muOxCCirI5M5uTGRGPAL4yuQh2pomjOWRSjWvZlZTY8DYi+IjJS0rSTKLjrGubHaPmP8MSY37TyUscA2wz3P2lIyzAsSeaeNiTqyGKVgG7SjIMpPAO44WtRxVNJq3zUXsNUk0yg2uyrWzMyhlFQ5Kn84ZzcfLizTTdJJbCrN2qPvHnr6XMpFNZQLFb8TmU3v1dEMP72MVTqW5RsdWF9RIG1KKw/wBD1A1Ofie3GPFVusZcdS6pDhrKYLGDTklWu7ZrFwA2nguSp+S3VjNwqXdpGCqQstA8m0KQWvTdY6+q97Xv2WHhsToTpjxdXrE8bT2Ebd8Dn9B/5c/kZMZ1uR5epjRf1+Z7rfVJPft9px4KXKZ9npc3HuXoM4g2B1yY7Nmk594p2gAyKSqI2Y6m3TU2sCOH6WLeFg3dp2OBw3XpwcIzhla3rat5M+co0NVTyQlqqWQOrAHSOxB1Fo7A6Ea8cMSpxa0v53Dgd0K0ZJU0mrdvrcDJquRxZ5HccbM7EftOKrbetnbjShB3jFLuQycQbA23t9So/gV8nFj2fA/NvwPjf+SfceMvUGsdk84aZyW09oJX62kt8igf72OOFwpK9RR2I9LwLC1Jy2s87U3vp2qIlbOqQSsWYrcEqrKtgCTa5J4dWFLA1VTbVrtIVuEaLqxi72i3cz/alVz00kn6bs3yE6D5BYY7NGGRBR2I8/XqcZUlPayLjYajRl9jI/Gn3Medqfcy72etofaQ7jGBjtHHZP2TDI80IhUvJmBVR15WLdeltOJxrquKg8o20k3JWNA363dnrKhpOeiyKo5tcslwts2uWMgkknr7Mc7DV4UoZNn2nQxNCdWV7rsMzljZSVZSrDirAgjxg8MdRNPSjltNOzFLx+QfZgg9YS7lcJ/eHyU+KmL/AG/NhbwnSKj2QtZtWSB3KK801yLX6JZrC+l9MTKq6dBSS6EYwpqpWcW+llHtenjimkSKTnY1ayyD84dv+6/A2vixTk5QTkrM0VYqM2ou6I0SFmCjiSAPGcZN2VzFK7sWj7tVIV2MTAIQOHG99V7QLXJ8Ixpzine1zbm87XsMz7DqEBLQuAASTbgBmvfs71uPZ4RjJVqctTIdGa0tHrd71cfBz+RkxFfkeXqTQ5fme631ST37faceClymfaKXNx7l6DOINgUbv73TUUXNRJARrISxJJvYW0cagW6PGwxYp13TjZWOTi+DaWKqcZNyXRq2fjtG95d6Zq6NUlWEBCJAUJvqLW1c3PS1XiLeDCrWdRWaRlguD6eFm5QcnfRpW/drBvFc6gjgA23t9So/gV8nFj2fA/NvwPjf+SfceMvUGsdk84a3ycr/AKCnhd/vW/3Y87wjz78D1nBX2y72ZdtX1eb4R/vHHdo83HuR5jEc7LvZFxtNQsAaMvsZH40+5jztT7mXez1tD7WHcYwMdo47CDdGqRJXWRxGJqeWFZTwjZ+DMeoaWJ6r4rYmLcU0r2aZZw0kpWbtdWLmj2XtFGX0TVSwUy2zS+iejlHVHlc5iRoAB2Y0yqUWvojeWy3qbo06yf1ysu8h7wz0lUgqTUMtQY8rRc2SZHS6q7Ney5lCk8cZ0VVpvItovrMazpVFlt6bArLx+QfZi2imwl3K4T+8Pkp8VMX+35sLeE6fm0stnGOmqaqulzNzVZzaKvazMXY9v5MMAOstjXPKnCNKPSrmymowlKrLodiQ9ds6sPMJHzXOEASJSxqU1BuWEhsOom3C+MVCvS+pu9u0zy6FX6Vov2Ab6D5ip5uclBHLlkYXuADqRbXUC4+TF3Ly6d49KKORkVLS6GE+0apIy6c9NwcgSPPYE2aNWyE9AI1j+dntfo3xThFyV7Lwt4/Nhbk4xdrveObRmhVyJHlVWZu/apJ5soyXYcQRIWBTi2a11XigpNaEt2smeStd94L7u+rj4OfyMmLdbkeK9SpQ5fme631ST37faceClymfaKXNx7l6DNr6DieGINl0tLLGWaMtMRTZQVAVcznmSLAsbi5uQdG7cbG1p0f0VYxmlC9S+ns+pbP/AEfI54wYyaa45soRncc6+o5wG3G5HRGmmCa0aP77RKE2pJVOm+paFs/sgFSNDcEaEHTGssppq6PhwJDbe31Kj+BXycWPZ8D82/A+N/5J9x4y9Qax2Tzhq/JrLejt+jI4+w/78ee4SVq/gj1XBEr4e2xszbaULGomUKSecfQAk98erHbpTiqUW30I87XhJ1pJLpZBxuK4sAaMvsZH40+5jztT7mXez1tD7WHcYwMdo47PXOW7PltiLEoXOeL5hhYm7EZfe/MMBpPhOJMQn3J4T+8Pkp8U8X+35sLmE6RubbPMVNYjxrNDLK4kiYkXs7FWVhqrDqIxkqWXCLTs0tZhx2ROSaun0Dc23oUjkjpKfmTKpSSR5DI+Q8VXQBQes8TiVRk2nUle3RqDrwSapxtfxJI2vLtK8VVOqRoocdFACwypmYmxJysxOt7A2GMHTjQ+qCuzNVZVvpm7FtXAzxmJquPm7PxyAkrICB33AqpIPWdOrTRH6JZSi7m6X1KzkSa9jKHhasjaJmALDJfpyrm/OPAG/Zx4dUQ+lqSjp/oynpTWVoBLZ9OsdWyKwdVSezC2v5GTsJGnDQkaYuTk5Urvs9SpCKjUsu30Gq31ST37faceElrZ9lpc3HuXoTt3qCollzUq5nhtJ+bpY6d9odRw68Z0ozbvHoNGMrUIU8ms9EtBPpamulirKlBeOUZahrLwt1A6iynq6jjNOo1KS6dZWnDCQnSoy1rkrT80s8zT1qU1LOwtBC35BrJofCOJHRtr2YN1FCMnqWomMMJKtUpLlS5S9iJvHR1KyCWqXK093B6OvDqXhYFdPCMYVYzTvLpN+Cq0JQdOg9EdBUnGsuBtvb6lR/Ar5OLHs+B+bfgfG/8AJPuPGXqDWOyecNB5K6z1aI+Bx91v/b8+ONwrDTGfgeg4EqaJU/EKdudGSlk/RmynxSKy/eK459HTGcez00nUxGiUJ9vro9TJ946XmqqdOyRiPETmH7CMeiw08ujF9h5TGU8ivOPaVuN5WNGX2Mi8afcx52p9zLvZ62h9pDuMYGO0cdhTuDPzb1T87zGWmY87kz5PykWuWxv2fLini1dRVr6dRbwbs5PVo9i62FM0sFROQJ5KaSV6WUgLzjOGaSyW1yi0oXqJtjTVSjOMdSdrrZ81G+i3KEpa2r2+bxyn2pLFGcj2/wDpUcnBT0w4Aa5B1szfPiHCLenr28DLLaWjqXM4x0zlhRuVwn94fJT4p4v9vzYXMJ0lPvD66qPhpPvnFijza7itV5b7yvvjYYWFfACwAsAWe73q4+Dn8jJjTX5Hl6m6hy/MuK/durEsn+jTHptqEYg6nUECxGPDyozu9B9do4/DcXH61qXSfaLZm0ISxihqYywykqji47OGEYVY6kyKuIwVWynKLtp1oUOy9oJG8Sw1Kxv36BHs3jFsFCqlZJ2EsRgpTU3KN1qd0KTZe0GiWEw1JiU3VCj5Qe0C3hPznDIq2ybOwjiMEqjqKUcp9N0Ks2XtCbJzsNS+QZVzI5yjsGni+YYShVlrTFLEYKnfIlFX16UR/S5V+5Z/q2/hjHiamxm3P8N/+kfMOt4N2qiVKZVXWOJVYG/HJGOIBHFT82PT8HYmFCDU+w+X8M4WeKrZVO1rveyl9JVX+iP2/hx0v1Kh2+Rx/wBIxHZ5kvZe7ddTyCSIAMNOsgg8QRl4Y1VcbhqscmV7G2hwdi6M8uFr94QVsm0Jo8jwRXurBhnFirBgba9YGKUM1jK6lLyOjNYypDJlGPffYUG19262plaWREDNa4XMBoLDq7Bi5RxuHpQUI3OfiOD8VWqOcrXIfpKq/wBEft/Djb+pUO3yNP6RiOzzDmj2I7UIgY5JBkKtY2V0ylSQbEjMtiOsX7ccedZOs5rU2egpUGqEab1pGYbT3HnWQ5Y3TU9HJK6j3jxI4ZezNlbtHXjpwxkbaX6fk5tTCSvoXzwPWydg19K5eAsjFcpPMVBuCQbdKmI4gfNiKlejUVpafFe5NOhWpu8fR+w7/JW0s6PnYNGzuhEFQLNIbubCmscxOt76acNMY8bQs1bX2ro8SeKr3Tvq7H0+A22w6831bWLmbeh6gfk73yaU3C/y4njqO++ta/MOjWflbU9XkQfSXU/on6mq8xjbnlP417mrNJ/E/YMt29zpIoJnZGFo5SoI6cjlGRTlBOVVVmCg9IlySBYDFKviVOSS/pIvUMM4RbfaC+1N1KiWeWRVfK8jsAYaoGzMSL/kDrY4tQxUIxUfyvcpyws3Ju25+xdihnHewyWAsAY5zw73X0JwH7fB118uL6fT3LHFzXR6+wkopwdIZALhvU6i4bUk3NL2m9uq3zHOG309xxc9nr7HyjoaiO45qUjQD8nPfLZdCTSG+obX+t4MJTg+n09wqc10Pf7Hys2dPIjoYZOkLepz+C17UgvqMTGpGLvf09yJU5NWs9/sU+zN1qiKTOyOwCSiyw1NyWjdRxhA4sOJGN9TEwkrLs6V7mmnhpxd7bmRdtbXkilyJktkiOsaMbtGjEkspJuSTjKlRjKN32mNStKLsiD6Yp/7P6qL8GNmbw+M15zMXpin/s/qovwYZvD4xnMxemKf+z+qi/Bhm8PjGczF6Yp/7P6qL8GGbw+MZzMlbJ23LJPCjc2VaRFYc1HqCwB4L2YwqUIKLa9TKFeTkky23n2g8KU7JluyRgllVtBBTkd8DbVmPy40YenGbd/mlljEVJQtb5oRH2slZTQQTyGDJOAVCxxki4zC4ydnZfGdNUZycFe6MKjqwipu1mU/phn/ALP6qL8GN+bw+M0ZzMXpin/s/qovwYZvD4xnMxemKf8As/qovwYZvD4xnMxemKf+z+qi/Bhm8PjGczDZpj/J2fS/O57WFs3oDPfLbLbP0rWtfFDJXHW+cov5T4q/b+Ch2GlbVxzyRGALAuZs0cQJ0JsOh2A8bDFiqqNOSTvpK9J1akW1bQU/phn/ALP6qL8ON+bw+M0ZxMXphn7Y/qovw4ZvD4xnMxemGftj+qi/Dhm8PjGczF6YZ/7P6qL8OGbwGczC3k/r3lkZmyhlawKqqkBo5b96BfUA69mKWMpxhHQXsFUc5aQE2jvnW87LafKBI9gI4rABjYapfh2642Rw1LJX09B1bEX071vun/Yh/BjPNafV9QL071vun/Yh/Bhm1PqgXp3rfdP+xD+DDNqfVAvTvW+6f9iH8GGbU+r6gvtyd7aySthSSbMrZ7gpGOEbsCCqgjVR166g6E40YihTVNtIMZ3n9cH4OHySYvYfkeLPN1+V5FTjcaRyCIuyqOLEKL6ak2GIk7K5MY3di43r3Zk2fIiSMj51zArftsQQdePz400MQqybXQbq+HdFpM+bq7tvXyPHG6IVTMS19dbWFvCePVhXrqkk2hQoOq2kyJsRbVcA7J4xp78YyqO9NvsMKatUS7Qg3qgMgoo175+bVfG0FKB+04q4aSjlN/NLLeJjlOKXZ6IuqsbNKRRVEqySUwaAlnlTRGNrBEa44636hjTHj03KC0PT0G6XEtKM3pWgDd4tkiApJE6vBNmaJlzWFmIKHMAbrpqQL3xeo1XNNS0NFGtSUbOOlMp8byuGe4e5abQjld5WTIQoCgE3te5v1eDwHXFLFYp0ZJJF7C4VVottglVQ827pcNlZluOBsbXHgOLcXdJlSUcltGhN7F/3v+W45n+/51jp/wCj51SBupFTw0r+i5AErFJVLso/IuApLKCQSxfSx0HhxtxDnKp/9a5P5NWHUI0/rfK/BF23salljeShdLwpnkjDSsWW4BYGRFFlvqB24zpVqkZJVVr1ajGrRpyi3TeoEMXSieooyxCqCSSAABcknQAeEnENpK7CV3ZEnaWzZad8k8bRvYGzdh4Edo4/McYwqRmrxdzOdOUHaSC7ky75/fr5ObFHH6vnYXuD9YAbKUHaMQIuDWICD1/lhjbLmv8An8HaOnv5Mh9pj+gv8McTKe0xBTfzeej2UsfOUyyyS3yRoiDRbXYkiwGoHab+PDKe0FhuftSj2lTieGFFGYqyMiZkYWuDbTgQQR1EYZT2gsdq7NhEEtoo/U3/ADF/RPgxMZO60g5v5PvX1N+s8jJjsYrmpEs0Hd6JH2mwkhWf/RVyowBBcQxkcQQLgEXP6WNdVtUNDtpONRSdbSr6AX25sKogvLLBzKO5CjMpte5CizE6AHXwYt0q0JfTF3ZVq0Zx+pqxdcm9DDLJMZ4llCiJQrcBzkioTbtF8acbOUUsl217jfgoRbbkr6g7342NTCGb8ghcU0zrJrmXmsmUA8bdLt6vDihhqk8padF1vL+IpQyXo6GVu4W68AEivHHM6i0kjdJVkI9STWxCqemesuB1abMViJtprQuj39jVhcPBJrXt9gUrtlJFWU8kQCA1KJJDfWGVXGZRfUxnvlbsPVi3Co5U3GWy6e1FSdNKopLRp1bGLe6UotGymzKEZT2EQUpB+fGOFSeUn80snFO2S12eiItRtKhnczTQzrKxzPHE6CJ24k3YZ0DHUgX46HG1U60Vkxat26zB1KM3lSTv2CffSb8pljgAZ8yAxhuZ6IS0ebQdEAE21+XBYSOjS/PWQ8XLToXsUNFEHkjU8GZVPiJAxYm7RbK8FeSTN62Zu9RgyrFAEyNzbEEjN0VbUhrkWcceu+OBOtUdnJnoIUaaukgG5S9jUsVOr08IiZZ+aJXS4yFuF/AP24vYKrUlO0nfRcoY2nTjC8VbTYTexf8Ae/5biFz/AM6xl/o+dUFKLasDwJBVpIViLGKSEqHQMbspDdFlJ16iNcXJ05qbnTevWmUoVIOGRUWrpRJXeZafm1o4rRoWZjNZmmLLlIky2GXKe9GnXjDN3O7qPS9nQZ5woWVNefSUu1NoNUPncIpsAFRAqgDgAAMWKdNQVkV6lRzd2Wu5uxpJ5lkSQQrE6HniLgOWGRQPzmLW07OPh04mrGMclq9+g3YalKUspO1untCDlN2RUM3PSTJNzSqrqkZTmla+VspZiVY5hmvxFvFXwVWC+lK195ZxtKb+pu9iPyZd8/v18nNhj9XzsI4P1gDsj2Sh+Op5YY2y5r/n8HaOqMcMxMt5VhsyqZI6upkpZ4c2RuZlIZTbMNUs63A1U6EceOIZKCHksgoo6MpQSmdFkPOSMpUtIQpOhUcFygW6rcTfBBhNtb1Cb4N/unGUdaIOZeT719TeKTyMmOziuakSzRop5lSb0H66VqaRlABZ4hTqLKD3wDm5A7RjVaLa4zk6fO5x05JPi+VofhY87Or6lVMm0AkdMxEZjeCONpc5ytksgYZFJe/9W3iThTvalplrve9rEwnUtlVdC1WttKvZcQo62COCqSYSzRrIIwSMolQrdiLEnj0eFiL643TfG03KUbWRpiuKqKMZXuwh5Sqx44IwjFeclqo3t+chkBK+I2GK+ChGU3foSLOMm4w0bWQ+TPeOYE0wyCJIZXFl1LCxuT16n7MZ42hHl9LaNeCry5HQkwYj2q9XXwTS5c7SwglRa9mUAnw2sPkGLTpKnScVsZV4x1Kqkyw319SpfeL/AJelxpwmt/Olm3F6l86ECeLxRFgB2mlyOrDXKwa3iN8RJXTRlGWS0zbt2tu+iIJKiNSnOVca5TY2BEKMPtsccKtRyJKD6F7neo1cuOWul+wD8pe28zyUgTvKgyF78boAAB8p18GL2Co2SqX6LFDG1bt0+25Nb2L/AL3/AC3Gv/f86xt/0fOqZvjqHKFgQLAk0Xk82pCTH6IkhhjpgeajLAGSV73lYE6kKco8emOZi6clfJTbevsWw6eEqRdsppW9doQ8ou0o4GSWOSIzxdCWBmH5WGTirLxI4EdlycV8JTc/padnqexosYuoofUmrro2oE+TLvn9+vk5sWsfq+dhVwHKADZHslD8dTywxtlzX/P4O0dUY4ZiYb/4h/XFH8FL95MQyUEP/h89Yz/GW8nFggzRtreoTfBv904yjrRBzLyfevqbxSeRkx2cVzUiWXW8blam6kgiOGxBsR+STgRjfQV4We1nnKzanddhW1NS8hzSOztwuzFj85ONsYqOpGqUnLWxtGIIIJBGoI4jGTRime5ql3752a1z0mJ1PE6nrxiopakZOTetip6l4zeN2QkEEqSCQeI06j2YlxT1kJtaiVsH11T/AA0X3xjCryH3GdLlrvL3fX1Kl94v+XpcVcJrfzpZZxepfOhAni8URYEiwAcbp73w0tJzEiyFvRCS3UKRlDRkjVhr0T1dmKGIw06lTKVtVi/h8TGnTyXtuDu9O0lqquaZAwWRgQGtfvQNbEjq7cWaFN06aiytXqKpUckGTexf97/luKP+/wCdYv8A+j51TN8dQ5QsALADkBsyk8AR9uMZclmUNEkEHKFtCOorpJIXDoVQBhfWygHj4cV8HCUKVpaHpLGMnGdS8XcteTLvn9+vk5saMfq+dhv4P1gDsj2Sh+Op5YY2y5p/+P4O0zqjHDMTIeVHdav2pNC8NLkWJXXpyxXbMQbgBjpYftxBKLjkn2LWbOieCopjaSYvziyRkKCijUZs3FeoHjgGHe1vUJvg3+6cZR1og5l5PvX1N4pPIyY7WK5qRLDRYFFZnnhkki5hLZYi925hAtuiVvm7dL8cY3fFWi7O+3tOGkuMvJaLEtYafNHan6OefOeYluFZ2MbKDC2YhMtlY26iB3wwbqWf1bOlePSZ/Ro0bejyPmy/Q4CCalY2hVSRTNcyc41y1lP/AJYS5Bvq1jfEzy/2y6dvR/7EMj90ejYeYIKYJGGpmzBVA/0eU5HEThmlOX8oplKMAL6DgOBN1Lv6t629GzQEqdlo3dnT4kynShXv6V2Je5Ip5LarGjWGXRbmWQL1WHDhjB8d1t/iZpUuruKVaO81AY4XUq0QlCxOFBDLrmZASTqTe9jwYjhvUrRmpPbbSV3G8otLvHd7aV5IqbIjvZEvlUm3+j03GwxjhZJN3fy7M8VFytb5oQM/yXP7TL9W38MXOMhtRT4uewt9iUChJVqYJrsY8jCJyQFzswFhpmsqf3r9WNFWbunBrp6TfSgrNTRb1kNOb5aZ8pWQWWCQMrNL0WF4x3sXC7EaWIHXoi6nW3m6Spv9u4G9p7NczSmKGXmzI5S0bjo5jl0I00tpi3TqLJV2r95UnTllOy0Eb+S5/aZfq2/hjPjIbUY8XPYH7Qt/JuXK2bPbLY3v/J3C3G/gxzLrjr/OUdKz4m3zUZ//ACXP7TL9W38MdPjIbUc3i57An2ZBTiKPnqSUyDv7RSWIuV6v6jF+rWMduKlR1HJ5MlbvLcFDJWVHT3HtaWAoVlgYyHLd4YJVXol2sgKggkBUJsO/B1yknHKqXuno7WjLJhbStw5Ww0xvlpnylZBZYZAylpeiwvGO9i4XYjSxA60XUX7tnT2d+0SUH+3d2g3tTZrmaUxQy82ZHKfk3HRzHLoRppbTFqFRZKymr22lSpTeU7LQFPJ1TPGz84jJ0gekpGgimvxHVinjpJrQ/l0XsDFqWlGY7QikiqJdHR0lcjQhlIckEdYIOoON8XFxXcdi5K9Mdf7rrPrpvxYji6WxeSAvTHX+66z66b8WHF0ti8kBemOv911n1034sOLpbF5IHxt4a4gg1dWQdCDNLY+PpYcXT2IEzk/p2NfBZGsokJsDYDmnGvZqQPlGMMTJcU9JDDmt3lihfI1PBfKrHLTLbpqHtrMOGa17Ywjh5TV09/8ARx5YiMXZpeX9jHpxg9zQ/wCGXz+Ms0lt3/0Y53DZu/slS7fVYlmajjETmyv6FWx/f3HgJ0OtuGNaoXlkqWnv/o2OvaOU46O7+xiLeqJgxWlhIRczf6MmguBf1ftYfPjJ4WS1vf8A0YrExfRu/s8enGD3ND/hl8/jLNJ7d/8ARjncNm7+x2k3phlkSMU8ILsqgmmWwzEDX8vw1xjLDSir33/0ZLExk7Jbv7J29W9FPSR0rPRxSPNEl8qqoGWOM8WVtAHUBbcAdcVqdKc5SSlZJnShCMoptdAO90in/o5PpR+YxuzWfXM+KhsF3SKf+jk+lH5jDNZ9ccVDYLukU/8ARyfSj8xhms+uOJhsF3SKf+jk+lH5jDNZ9ccTDYLukU/9HJ9OPzGGaz65HEw2GgUu06Z9meiTTRiMBpsmReKoxY20Beyst7i+nAGwptVFVyL6dQ4uFrWM/wC6RT/0cn0o/MYuZrPrjiYbBd0in/o5PpR+YwzWfXJ4mGwXdIp/6OT6UfmMM1n1xxMNgu6RT/0cn0o/MYZrPrjiYbBd0in/AKOT6UfmMM1n1xxMNgT7hb4U9VM+WjSJ4kL3GQkqeibEIttSotY3BOotY18RSnTjpldBU4p3SK7avKksM0sS0zERO0dxLkBKEqcq5GsLg214dnDGcME3FO5mRO67/qsn+I/7WMsxfWFhd13/AFWT/Ef9rDMX1hYXdd/1WT/Ef9rDMX1hYXdd/wBVk/xH/awzF9YWLDYHKeJ6iKI07KXYBS0ocBuq4yL1/nX042PDGFTBuMXK+oAjvP64PwcPkkx1cPyPFnm6/KK2J8pBsDYg2IuDbqI6xja1dWNSdncuJtpSczFIWzM8k4fMAQ4KwdEjhbQWHVYWtYW0KnHKa7F+Te6jyU+8c2Js0yRTtEwa8FnBIUxnnIzdrnvLAnPw0N7deNWpaSUl0+f9k0qd4trZ5FNVIqsQjZ1H51rX7bA62ve17G1tBwxYi21dmiSSdkSdg+uqf4aP74xjV5D7iaXLXeWHKj6ns/4H/hU2KGE1z7/c9HS5K7iTufuVQz7ONbWzywqsjKzBkCgZgq8UJuSQOPXjHEYmdOeSrGxhfHyNUDAFZ6kgi4IeIgg8CDzWoxoz6psQueu4tQ+3VX04/NYZ9U2IXI3cl2bzvNeiajnLZsmeK9tbX/JaXsbduVrcDZn1TYhczvlI3ai2dVrBCzsphV7yFSblnB71QLdEdXbi7hqrqQymA/2Z/N1vi03kpsUpfc+JDM33B2FHX1sdPKzqjK5JQgN0VJHEEfsxfr1HThlIk0+t5ItnQxtJLU1CIguzM8QAHhJixQz6psQuVmxuT/ZFXII4KmrZjEsw70Bo2YqGF4e0cDY4Z9U2IXLruLUPt1V9OPzWGfVNiFyh355MKWhoZqiKSdnjyWDshXpOqm9oweBPXjbRxc5zUXYXKDkj9cVPxY/fjxnjuQu8MG9sxh9oTqeDVcim3YZmB+3FiDtTT7PwEbD3FqH26q+nH5rHPz6psQuLuLUPt1V9OPzWGfVNiFxdxah9uqvpx+awz6psQufG5F6IA/lqr6cfmsM9qbELmRblev6T4ZPtx0K/Ny7iQrmjVtoIGAYc3FoRcG0CkXHXqME2qLtt/J5+ydVX2fggUVc8siRrFT5nZVF4YwLsQBfo8LnG2dNRTk29Haa4zcmkkgi3x2JLs9Y2b0LIrkjSnjXK1r8CDcW6/Bith6kaza0rxLOIpSopPR5Av/LDe1U/1Mf4cW+JW1+ZU457EL+V29qp/qI/w4cStr8xxz2LyLBADVUDBVUvzLMFUKCedYXsNOAHzY1q+RNbLmx8uD7jzyo+p7P+B/4VNirhNc+/3O7S5K7gy5NdjJW7CkppDZZXlGYcVOYFWHiYA/Jipjed8EbHrKPdDeifYVR/J20r8xf8nLqQgJ0ZT1xHrHFDfw4qA0jf/eEUez5p0kVXKWhbQ5nfRcv6XHN2WF+GJIATk4pZ6tkLRTQqhzzzSBg0r6d4zdJmcgFm/NCgD/y+ahElFy6+ySfFo/vy462C5vx9ggm2Z/N1vi03kpsVpfc+JDAvkb9lYfeS/cOLeM5p+BLC7/xB1j5KKnW+WV3YgHvmTIEB+WQnXrAPVjjsIJdxNy5aKWOWV0JWijpyi3PSVy5NyBpqBwxJFw5wAH8rnsTVfq/KpjfhedQRlHJH64qfix+/Hi7juQu8lg9tP2Sl+Ov5c4sR5rw/AR1RjhkCwB5kkCgsxAAFySbADtJwAK7N3nNRtGanjeKSnFKkqOhzZmZ2U9IEgjT9mCBge5Xr+k+GT7cdyvzcu4yC5vZGP4OP/Lrh/pff+TgLnl3fgo9h0cs00SQC8pYFewEa3J6gLXvixVlGMG5ajRSjKU0o6zU9892FrZUmaqkjVo1Kx8zJIFvxIytYX0uLdWOVh8Q6UXFRv42OpicOqslJyt4XM83m3dakboc7JFYflWheMZjfo9LxdvXjo0K6qLTZPZe5zq9Di3ou1ttYosWCsEMXrjZ3ih8s+K37Kney0+XDwPPKj6ns/wCB/wCFTYq4TXPv9zu0uSu40XkQ9jF+Fl+3FTG874I2MncqA2eKUPtJc6o141UkSM36KEEHUcdQLam1riqQZ1sYfydJQz7Rp5PQRuaUyMWahZzfK4/OXTMpIDAHgCCBBJucMquoZCGVgCGBuCDwII4g4kgwTl19kk+LR/flx1cDzfj7EoJtmfzdb4tN5KbFaX3PiQwL5G/ZWH3kv3Di3jOafgSw6/8AEBsoy0cM6i/MSWfwJIMt/phB8uOOEEvJhvH6PoInY3lj/JS9pZQOkffLlb5T2YkgLcAB/K57E1X6vyqY34XnUEZRyR+uKn4sfvx4u47kLvJYPbT9kpfjr+XOLEea8PwEaFym7zNs/azukjRs9AkaOEV8hMzEnK7qpNlIvrxGhxwgAcm+1QxzHatZfwRoB8y1IH7MAS9p7+Gqo/QtVWTyKZEYuKeFWZAGujH0RY9LKQSOK634YAKeRavWeuqTGnNxJSrHGl8xCq35zWGZiSzE24scSgwF3K9f0nwyfbjuVubl3ALm9kY/g4/8uuH+h9/5OD/uXd+CVyYkl6pYzad6VxCeHS04eG+U/JiMbqi3qvpMsFrklrtoKuPe6uhURCokQRjJkIUFculjdb6eHGzNqMvqsas5rR+m4cbJSeaFafaEpb0fG/Nq9s0TJYobW/OBzeAqo68UajjGWXSXJfmX4Kco5NV8rcA28O60tEiNNJFnY25pXuyi17kdnVp4O3F+jiI1XaKZz62HdJXk13HuL1xs7xQ+WfEftqd7JfKh4HnlR9T2f8D/AMKmxVwmuff7ndpcldwY8m+2lodhSVLqzrFJKcqDU9IAeIXOp6hc4qY3nfBGxi3L3cn2nOu1NqDw0tMe9ReIYg9XAi+pPSPUBVINJ2ps+OpieGZA8bizKesf7iOII1BwBleyqmq3eq46SUPUbPqJMtO4F2jZj3vjF9V6xdl1zLiCdYP8uvsknxaP78uOtgeb8fYIJtmfzdb4tN5KbFaX3PiQwL5G/ZWH3kv3Di3jOafgSzoPaNClRFJDKuaORSrL2gix/wD7jkEGFRTVe61VKDHz9NOLIxYqHy3KnMFIWRQSCtteI0xBOsv909/6moqVeMmeOVkWajOUSU1yF52EgDnIbkZr6r+dbviFgv5XPYmq/V+VTFjC86iEZRyR+uKn4sfvx4u47kLvJYPbT9kpfjr+XOLEea8PwEdLHYcJqvRZX8tzXM5rm2TNmtlva+brtfHDIJ/NL2D5hgBc0vYPmGAK9diwpUSVSraZ4hGzXNiqm4FuHHrwQOatyvX9J8Mn247lfm5dxkFVVOsdejOcqiOK5sTa8CjgAT14mMXKi0tv5PPOSjVTewraSIROrx1cSOpurATgg/U42ybkrOL3e5risl3UvUKxvo5szts95RwmaCfP84jGvitipmq1JStsui3nb6cm+2zB7aVU9RLz0tbGZNLMBOMtuAW0PRA8GLEIqEclQ0eHuVpyc5ZTlp8fYhNRISSaqIk8TafzONmU1+17vc1uKeuS3k+GVDVUKo4fIYVLAMBfnSdMwB4MOrGuzUJtrXc23TnG3RYXKj6ns/4H/hU2KuE1z7/c7tLkLuGt0OUmXZ1MKdKeORczNmZmB6R4WAxlVwqqSym7Gwu+7bP7ki+sb8ONWYR6wsLu21HuSL6xvw4ZhHrCwjy2T+5IfrG/DhmEesLATvnvM+0qgTvGsZEax5VJIsCxvcj+t+zFqjSVKOSmSaZsz+brfFpvJTY58vuvExZlu6m3moKlKhEEjKGGViQDmFuIx0KtNVI5LZkHndtqPckX1jfhxVzCPWIsM1nLDJMhjloaeRG4o7FlPjBWxwzCPW3CxD2VymJSkmn2ZSQk8TH0SR2EhL28GGYR6wsed6OVKaupZKZ6eNFky3YOxIysG4Ef1bY2U8IoSUriw1yR+uKn4ufvx4xx3IXeGDW3ZclfUNxy1UrW7bSsf92LMFeml2L0CD7u21HuSL6xvw4qZhHrCwu7bUe5IvrG/DhmEesLC7ttR7ki+sb8OGYR6wsJuWyc/wD2kX1jfhwzCPW3CwC7lev6T4ZPtxar83LuJDGtMbOc8KOwsuYtKCQoCi+WQDgBwGMYOSWhnBkot6V6jHNw+5o/pTedxllz2+nsRkQ2evuLm4fc0f0pvO4jLnt9PYnIhs9Rc3D7mj+lN53DLnt9PYZENnqLm4fc0f0pvO4Zc9vp7EZENnr7nuBokZXWnjDKQynNNoQbg6y244SlJqzfp7EqMU7pevuGG82waeamoudjzkRLYlnUjoID3jDiFW99OiLW1vy+OnTnLJ2nZpchdwNelKi9o/eTecxlnlXbuNgvSlRe0fvJvOYZ5V27gL0pUXtH7ybzmGeVdu4C9KVF7R+8m85hnlXbuAvSlRe0fvJvOYnPKu3cDSaHZEI2dzYQCPmz0Lki2UqV1NyCtwbm/SJvfXFdzk5ZXSQZt6UqL2j97N5zFjPKu3cSL0pUXtH7ybzmIzyrt3AXpSovaP3k3nMM8q7dwF6UqL2j95N5zDPKu3cBelKi9o/eTecwzyrt3AKtwN3aaOSXm4spKWY5nNxfh02NhfXS2oHZjXUrzqL6mQUe3N1qRqiZmhBYuxY55RmJOpsrgAk6mwA14Yzji6sUkmCD6UqL2j95N5zE55V27iRelKi9o/eTecwzyrt3AXpSovaP3k3nMM8q7dwF6UqL2j95N5zDPKu3cCz3b3XpEqYmWGzBtGzynKe0BnIuOq4OIniqko2bB//Z"/>
          <p:cNvSpPr>
            <a:spLocks noChangeAspect="1" noChangeArrowheads="1"/>
          </p:cNvSpPr>
          <p:nvPr/>
        </p:nvSpPr>
        <p:spPr bwMode="auto">
          <a:xfrm>
            <a:off x="155575" y="-2560638"/>
            <a:ext cx="4248150" cy="533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7" name="AutoShape 4" descr="data:image/jpeg;base64,/9j/4AAQSkZJRgABAQAAAQABAAD/2wCEAAkGBxQREhQUEhQWFRUWGBoaGBYYGRoeHhgdHR8dHx0dHCAcHCgiHyAlHR0bIjEhKCkrLi4uGR8zODQtOSgtLisBCgoKDg0OGxAQGywkICQtLCwvLCwtLCwsLCwsNiwsLCwsLCwsLCwsLCwsLCwsLCwsLCwsLCwsLCwsLCwsLCwsLP/AABEIAPwAyAMBEQACEQEDEQH/xAAcAAABBQEBAQAAAAAAAAAAAAAGAAMEBQcIAgH/xABbEAACAQIDAwUGEQcICAUFAAABAgMEEQASIQUGMQcTIkFRFzJhcbPTFBYzNDVTVHJzdIGRkpOxstIjQlKDoaPRFTZVYmOClLQkZKLBw8XU4whDdcLwJUTh4vH/xAAbAQEAAgMBAQAAAAAAAAAAAAAAAQQCAwUGB//EADsRAAIBAgEGDQMEAwACAwAAAAABAgMRBBIUITFRoQUTMjNBUmFxgZGx0fAiNMEVQmLhBkOCcvEWI1P/2gAMAwEAAhEDEQA/ANSk2hHS0tO8iXVjTxkqF6JkKoGa5HRDML9eAGKveqljFb0SxosgkVVUli6gqE11JJy621BwB52nvVDDJIgpppRDl5+SKNWWHMA1j0gWIUhiEDEAjABGkaEAgKQRcGwwBlsPKpm2p6E9CrzJn5gP+fmzZM1rWtm6uIGt+rEE2NT5hf0V+YYkgrtkoMjnKDYrYWHtaaC+AK+j3qpZTQgLZq5XaJSq3GRczB9dCOGl9RgBt97IMiNHTySvLLLHFEipmk5liruLsFCAi+ZiOK9ZtgC22LXR1UXOLGyG5Vo5ECujKbFWGouO0Eg6EHAATyl8oJ2XPFBFTJIzIJGZ7gZSzKAthx6J16tNDfEE2DfYNYlVTQ1Cx5RNGrhSBcZgDY4kg+NGOfAsLXGlv6r4AgbS3kp6f0ZzkbD0HGkj9FemrhiuTXW5Vl1tqPlwB9qt5aWNmDDoJS+inkygqsZNlGmpZrMQAD3p8FwPuxdupUSc29LNTuU5xBMijOlwLgqzAEXF1NmFxpgCz2hVU9Omed4okvbNIVUXPAXawvgB+JY2AZQjKRcEWIIPAgjiMAUu+UYFLLYAfk5uA/sJcAce5j24AI9wt132pVrTrJzYyl3c65VW17C+puQPlwAa8pXJMNnUpqoKh5EQqJEkAv0iFDKV/rEC1uu98AZRnPacALOe04AlbKY8/Dr/AOYn3hgDrXa2zjU7LaJO/anGTwOFBQ/I4U4AEYd2almoHePWpcyV+neFZvRUanwK+aO3hxBJec/U0VRWhKOWo9EyrLC6FAl+ajjKysTeOxS97G4OmumJICfae0UpoJJ5zlSJC7ka8Bc27ewduAMPTlJpxX+iTslA9yc4b8ta3f2y5c2XXxfnW1xBNjdNm1yVEUc0RzJIqup7QwuMSQR9id63jXyaYAz5926uMVzxoS1NKrUK/pDnWqHA99znNeJLYElsNky0I2ZKsMlQKaCSGZYrGS8gjJkAZhmGdDcA36d9bYEBXsatllh5yeE05JYiNmDMEB6Je2gYjUqCbXtc4Aw/e7lNhrJBm2dDNEhJhectmZb2zaAWUkd7cjTXUYi5KRpPJnvyNpK8bQiCWFUORe8ZGvlKXAIGnDwixN9AYUN6uPk+6+JIBverYcs20KRkTNBIAKpuoCncTQ37byXHy4Ap9l7qVJotowsgWQgU1NmOjw04PMm/VmzEXxBIX7E2zNUSENRy08ap0nmKgl7jooqlsygXu9wOFr9UkAly2btNVwwSieGEQMwYTvkQ58oBBsekMtgLahj8sMlBNydbL9C7Op4udWaylucQ5kOZi1kPWovYHsHAcMSQPb6+tZfg5vIS4A46wBoPITVZNsQr7Ykqf7Bb/wBuALfl63mqmq5KFnC0yc26qosXuoN3PXZs1hoOGlwDgDJ8ALAEvZPq8PwifeGAOzdkeoQ/Bp90YAl4AWABblRpWl2VWKgJbmibDiQpDH9gOAMBkro/5ReTOvNmNxnvpc0pTj7/AKPjxBkdCcnNM0WzKJHBVhAlwdCLi9iOo68MSYllsTvW8a+TTAFjgBYAYrvU5PeN9hwByTtD1Gh+Kn/M1OIMka3yN+vX/wDT6P7i4kxNSb1cfJ918AWGAFgCFtfa0NJHztRKsSXAzMbC54Adp8AwBjvLVvVSVtPTpSzpKVmzMq30GRhc3HabfLiCUGnImf8A6RB7+byr4khl7vr61l+Dm8hLgDjxFJIAFyeAHXgDYNxeT+bZ01HXVciwu06JHTmxdud6HSN9CA18oBNuNsAG3KLsjYj1QfaUvNztGthncXQFgDZQRxBHyYAzTf3ZmwY6Rm2fOz1GZcq5nYEX6V8y24XPjtgDMsAS9k+rw/CJ94YA7N2R6hD8Gn3RgCXgBYAzrlu3majolijbJJUsUzXsVjAu5HhN1X++T1YglHO3OL2j5xgSdH8i+8zVtDkkbNJTtzZYm5ZbXRies2ut+vJfrxJiwu2J3reNfJpgCxwAsAfGFxY4AwLf3deipqpacNUKIaN5lC82QE52eTJ0he4LMB4AL3xBKNL5NNhwR08VVFnLT08C3ci4SNAFGmg7T4T4BiSAjb1cfJ918AWGAFgDKuUjfaMVXoFdnJXtGAzK4LZWK36KhGOikXP9bAkzzedpatEWLYhpCrZi8NPJdhYjKbQrprf5MQDS9z1rtm7Jpn9D51TnXqKc3E2RnLK0fVmVSSY2sTe1wRbAgKN5axJ6AyxMGSSGVlYdYMEpBxIMP5AthpUV7zygFaVM4B/TJsp+QBj4wMADm8G+81VtJa1iSIpVeGMnRFRgyr4L2Fz1kk4AOarlxjlIMuy4nIFgXkDEDs1hwAqPljpWkQSbKgRCwDuCpKqTqwHM62Gtuu2AIPLxuklNPHV06KsFQLMEACiQC9xbTprrp1qx68AZpsn1eH4RPvDAHZuyPUIfg0+6MAS8ALADM9Kj2zorW4ZlBt8+AMUh2jKdpLGW6H8rSRZbC3NhQQlrd74MQSbZBTIl8iKt+OUAX+bEkEPYnet418mmALHACwAsAYjyueykv/pUn2zYgk0rk29iqH4vH9mJILRvVx8n3XwBYYAWAMQ3QSSrqtu1sV+cEc0cDC98zZstrdYWOP6WIJNb3Xqllo6aRWLq0MZDEkk9EcSdSe2+t74kgsybccAZxsW38isV0jJrjEP7MipKW8GW1vBbAGXcg+8CUte0UpCpVJzYJ4ZwboCfD0l8bDAA1v8AbpS7MqnidTzZJMMnU6X01/SFwCOo+AgkAawAdck25TbSq0Z0vSwtmmY961tRGO0k2uOpbnsuBrGxIINr7Mq9mrMJTSuYYpT2KSaeTTiLDISOORraHAGa7x8n8WzBTlq6KWq56MNTra4UniNS2hHEgA38GoHSGyPUIfg0+6MAS8ALACwBl8W4FUK4VF4sg2k9T3xvzbKLfm99cWtgSahgQV2xO9bxr5NMAWOAFgBYAzffvceora154jGEaheAZmIPOEyW0CnonONfAcQSGO6GzXpaKmgksXiiRGy8Lga28GJIH29XHyfdfAFhgCNtIPzMvNAGTI2QE2Baxy3PUL21wAM8mG6TbLo+alZWldzJIVva5AUAE8bBRrbiTgBJsKroXc7OaJ4HYuaSYsojZjdjDIoOVWJvkKkAk2te2APNVs/aNcOaqTDSU7aSLA7SSyr1pnKqI1PWQCbaaYAnb1U6xULRxqFRIpVVRoFAglAA8AGAOP8AAGm7v8rTCEU206dK6AWAL2zi3C+YEORpY6HwnAExd5d2lPODZk5f9Em6/MZytvkwBWb28q81TD6Fo4Voqa2XJHbMy/o3AAVT1hR4LkYABKHac0GbmZZIs4s3Nuy5h2HKRceDAC2Ufy8V/bE+8MAbvvBykR007wrSBggXUFFHSUMAAY24BgL3GoOgxcpYNzgpX1gru6ynuL95H5jGzMP5bibC7rKe4v3kfmMMw/luFhd1lPcX7yPzGGYfy3Cwu6ynuL95H5jDMP5bhYfoeVSN5I0NJlDMq5s0bWzEC+URLfjwzDx4iWBaTdxYJ98t746AxA0yvzi8BlGXKE0uVN++sNBovza8NhXXu72saK1bi7aAc7qsXuIfSTzeLX6Y+saM8WwR5VYvcQ+knm8P0x9YZ4th87q8PuIfTTzeH6Y+tuJzvsPvdVi9xD6Sebw/TH1iM8WwXdVi9xD6Sebw/TH1twzxbAzl2/EuzfRhgW2XnMllv3l/FfXLfw3t1YoOi+N4vtsW4SylcAe6ynuL95H5jFrMP5bjOwu6ynuL95H5jDMP5bhYXdZT3F+8j8xhmH8twsLusp7i/eR+YwzD+W4WF3WU9xfvI/MYZh/LcLBRuRvlHXmUehlUoODZGBzK/WEXTolSMp0bjxGK9fDulbTrIBSt5Q6VJHVdnRMFZlBtCt7G18vMtbhwzHx43xwLaTuTYZ7pFP8A0bF+5/6fE5h/LcLC7pFP/RsX7n/p8Mw/luFhd0in/o2L9z/0+GYfy3Cwu6RT/wBGxfuf+nwzD+W4WLPdrfimqamOI7PiTNms2WFtVUt1RKRcKbG5sbaHGurg3CDlfUQAG/RtWznwR+Sjxew3NRJNXo+RuieNGM1VdlUmzxdYv7Vik8bUT1L54i493FqH26q+nF5rEZ9U2L54i4u4tQ+3VX04vNYZ9U2L54i4u4tQ+3VX04vNYZ9U2L54i5jclMIq4xLcrHVZATxIWXKL267DHRvenfs/BIe8snf0vvH+yPGrgvky8Dn4zoBvczdKXaUuVOhGtuclIuFHYO1j1D5Ti3icTGjHt2FejRdR9hrbbv0Wykj5uBHkJN5JQHcgDUgnhqRooA1xx3Xq1m7vR2F7IhTWhEPeresxvQRJDAy1LhZM6ZgBzixkKLgDidTfgNMbKFDKjOTb0L+yJ1LNK2sc3t5LaeoUvSKKeYDRRpG3gK/m+NfmOFDHzg7T0reKuGjLVoZiNbSPDI0cqlHQ2ZTxBH/zj147cJKSuuk5souLszWq3+bn6kfcGOG/u/E69DkIzzk43ci2jWGCZnVBE73jKg3VkA75SLdI9WLmIqunDKW02mn9xah9uqvpxeaxRz6psXzxFyFtjks2ZSx85NUVarcDRoybnwCHEPHzWlpfPE1Va8aUcqWopfSnsX3RXfRXzGMP1KWxeTK/6hR7fJkXezcqhg2ca2klqJOmqjnCttWym4Ean9uLOGxcqs0naxZpVY1Y5UdQuRf1Wp97H9kuJx3Jj3s2AZT0omrViYkLJUhCRxAaXKbX67HFu9qd+z8Emydxah9uqvpxeaxzs+qbF88SLi7i1D7dVfTi81hn1TYvniLi7i1D7dVfTi81hn1TYvniLjNdyOUSRu4lqrqrMLvFbQE+1YlY2o3qQuZXuAb19N+s8lJi7iuakGN79+vajxR+SjxOG5qIR0vFWJBSCWQ2SOEOxAJsqrcmw1Og4DHFlrZALd1zZXt7/UTfgxAF3XNle3v9RN+DAF1sTfKlqzHzLSESlhGzRSorlbllVmQKWAVjlvfot2HAHPG0vZOX46/ljjuR5pd34MkGvLKenS+8f7I8a+C+TLwOfjNaNV3J2GtFRxRAdKwaQ9rtq3zcB4AMc3EVXVqORapQyIpA1yyQSrTJUREBYSVkB/RkKWI8TKo/vYsYBxc3CXT+DViE8m6BTeXZ0lPNsWOYgyc4We3DM9QrkDxZrfJi1RmpRquOq34sapxacEzbcccvGR8uWwwOZq1FiTzUnh0JQnxWYfKvZjq8G1Xd033opYuGjKHq3+bn6kfcGND+78SzQ5CBXkM9kz8Xk+9Hjfjeb8fc2sPOWXfKTZ1OkcF1mnD5ZAbc2EyliLg3JzAfKT1Y5JB8k5PJ6hY2m2pUOwAIJjiOUmxOW4NtQPmwauYTpQnbKV7Hrk63iKxVcdfVq7w1k0SPKVVmRAovbTTNm7eNsQ5JayKtWnT0SaQPbyG+7ptw9EDyuLHB3LXiV+D9NHxZUci/qtT72P7JcXMfyY97LoJbJ9kofjqeWGLUua/5/BJ0rW7bjiqaemcNnqBIYzYZbxgMwJvcGxuNOo44ZiRod6qdhWkMbURIm0GmVM5K66i1xrbVTgCDV79wIsGWKollniEywRRZ5VjPBnANlHVqeOAJ1PtqGtopJoGJUpIpBBVlZQQysp1DA9WJjrQOduT719TeKTyMmOziuakSzxv369qPFH5KPE4bmohHTVHCslMiMLq0Sqw7QVsR82OLLWyDmXencupoKh4TFLIgN45FRmDp1G6jRraEdR8BBONjJELZm7dXUSpFHTy5nNgWjdVHaWYrYAdZxFhc6L3Q3NWijgWSUzPACI9MscZa+dkQcWbM13Yluk1rAkYkxMC2l7Jy/HX8scd2PNLu/Bkg55XWAloy3ABifF+SvjTwbphP5tKGK5UTbQcckugfyu+xNV+r8qmLWC5+Piaa/I8jzykxgx0JIFxXU1j1i7G+Jwr+qS/ixV1LvDPFQ3AJyzuBs1geJljC+O5P2A4u8H88u5lfE82Ulb/Nz9SPuDEv7vxNlHkIFeQz2TPxeT70eN+N5vx9zay75W6jn5qkZQY4KKRFYjhLz1I0mW46kkjFx1lh1HHJYQMxcsO0lUKPQ5sANYmvp22kwuLFfsqpaWN5XsXknldrCwzNlY2HULnFerrODwxy49wa7e/m3+vXyuL/AAdy14l/g3mF4lVyL+q1PvY/slxcx/Jj3svglsn2Sh+Op5YYtS5r/n8Em7cpz8xDT1tifQdTHI1uPNt+TkH0Xv8AJjhmJnlfRy08MC2IfbUKpLYcJpJxISf1U8i/3BiCQ+opoqbbNQsjLGHpKcRZiAGEbSBgpPG1xcfLiSC4pdqU9VS1MlKQyflVZ1UqHdRZmBsM46s4uDbjpiY60Dnnk+9fU3ik8jJjs4rmpEs8b9+vajxR+SjxOG5qIR0VW7EStpIY5HljAVGDQyNGwIW3FeIsTobj5hjiy1kFL3M4fdm0f8U38MQBdzOH3ZtH/FN/DAF5u1uxHQ58ktRKXtczytIQB1LfQcezXAHOm0vZOX46/ljjuR5pd34MkG3LJ39L7x/sjxr4L5MvA5+M6DQuTLeRa2jQE/loQEkHXpor+JgOPaGHVijjKHFVOx6jfQqZce088rvsTVfq/KphgufiTiOR5C5SPUqL49S/eOGF5cv/ABkTV1LvDHFU2mJctG8azTJSxm6wEmQjhzhFgP7q3v4WI6sdng6g4xdR9OruOfiql3kot63+bn6kfcGKj+78S5Q5CAXkurzTVNTMoBaKincA6C4MZGY9Q7T2XxvxvNePubWGnKPs0Q0wijJkK0NQzvxLs9TRs0jW63YO3yN2Y5IRiGIMjRdwd1qispC8KrlWVxdja/RThpqPD2g41zg5PQcnhDCVK8k4dCDDfzZLUmwOacgsJIy1uALOCR4bcL4vYCOTUS7y3hKLo0lBg1yL+q1PvY/slxax/Jj3ssglsn2Sh+Op5YYtS5r/AJ/BJ1DW0iTI0cqK6MLMjC4I7CDjhmJ5m2fE5jLRoxiOaO4HQNrXXsNtMAM7X2LT1ahamGOYKbqJFDWPguNMAfKymSKlkSNFRFiYKqgAKMp0AGgGJjrQOauT719TeKTyMmOziuakSz5vyL1s4+D8lHicNzUQGdPyz1CIqiliIVQL526hbsxXeBi3ytwsOd22o9yw/Tf+GIzCPW3Cwu7bUe5Yfpv/AAwzCPW3Cwu7bUe5Yfpv/DDMI9YWM9SqM1YJSADJUByBwBeTNYeK+LjWTC3Z+CTQOWTv6X3j/ZHjTwXyZeBz8Z0ATsPbM1HKs0D5XGnaGHWrDrB//IsdcdCrSjVjkyRUhNwd0aLtXlBptp0MtLUE0kj5OnlaSPosraZelrl4EaX4nHNhg6lCopx+peTLjxEZxtLQXm929ezqmOACsUc1URTaRyMWEZuVsF0J7TjRRw9aEn9OtNeZsnVptLSUG9vK00itHQq0YOhme2a39RRfL74m/gHHFihwdZ3qeRpq4q+iJlxN+OuOrqKes2Ct/m5+pH3Bjgv7vxOvQ5CMv3Q3jbZ05nSNZCY2jKsSBZipJ097+3F6rSVWOSbQmouU8Qo6RbNpI0kFnVLqHFrWay6ixIt4cVswj1twK7040v8AQ1B9H/8AXDMI9YF1s/lekp41ihoaeONb5URmCi5JNgB1kk/LhmEetuFiu3u5S5to0zU7wRxqWVsysxPRN+sY2UsKqcspME3kX9Vqfex/ZLjVj+THxAEeijDV86ACY6jOAeBKSZgD47YuJZULbV+CTQ+7bUe5Yfpv/DFTMI9bcRYXdtqPcsP03/hiMwj1twsLu21HuWH6b/wwzCPW3Cw3U8s9Q6MhpYgGUrfO2lxbsxKwMV+7cLAfuCLV9P8ArPJSY34rmpBmmbc2RsWWeR5ZVz3ytYT/AJoC/mMFNgALgdWtzcnjR4R4tZKkXocGYqSUlB6e4g+l3YXtv+Z/HjL9UfWXkZfpWL6m9e4vS7sL23/M/jw/VH1l5D9KxfU3r3F6Xdhe2/5n8eH6o+svIfpWL6m9e4vS7sL23/M/jw/VH1l5D9KxfU3r3HKXYew43RxKLowYXFQRcG40L2OvaCO0HEPhO6tlLyH6Vi+p6e4Ybxbu0NVzRnIYKvQOZ+BC9auoNwFPXxv1420K9Wmnxfpc5NaEL2qaCn9Iey/B9OXzuLGd4n4jTkYfavMXpD2X4Ppy+dwzvE/EMjD7V5i9Iey/B9OXzuGd4n4hkYfavMXpD2X4Ppy+dwzvE/EMihtXmL0h7L8H05fO4Z3ifiGRh9q8wpj3fp5KP0MusOXLbpWtly277N3ut81+BB4YqOpLLy3rLMbW0agGl3H2QrFQWcqSDza1UgBHEExuQCOy+LSrYh/EYOvBdJ59JOyv0J/qa3+OJ43EbVuIziHb5MXpJ2V+hP8AU1v8cONxG1bhnEO3yYvSTsr9Cf6mt/jhxuI2rcM4h2+TF6SdlfoT/U1v8cONxG1bhnEO3yYS7q7uUFLHNLTsCljzjKXJXKG77OzMpUMxy2HG5B0torTqzaUzNVItXTB6p3P2XI7OUmuzFjaCtAuTc6A2HiFh4BjcqmISsmtxhnEO3yY36SdlfoT/AFNb/HE8biNq3DOIdvkxeknZX6E/1Nb/ABw43Edm4ZxDt8mL0k7K/Qn+prf44cbiNq3DOIdvkxeknZX6E/1Nb/HDjcRtW4ZxDt8mS9lbubLpZRMqygoD0jDV6Aghj07qOiSLkaAnhxGM5V5rJbW4ZxDt8mAVb6pJ79vtOPLy1s+l0ubj3L0GcQbAl3I3aWveVXkZBGqnoga5ie3xftxvoUVUbuzmcJ4+WEjFxSd76+wLe5ZD7ol+ZP4Ys5nHazkf/IKvUW8Ht9dzo6CFJEkdy0mSzBbDosb6DwY018OqcbpnQ4N4TniqjhKKVlfR4AccVTtBtvb6lR/Ar5OLHs+B+bfgfG/8k+48ZeoNWx2Tzhf7mbCWsmKvfm0XM1uJ6gPBfX5jinjcQ6MPp1s6HB2EWIqWlqQbbd3bpYoMscCB3eONW1JBdgL3JvoLn5Mcqjiq0p3cnou/I7eIwdCFK0Yq7aXmAW9tDFBVSRwghVtoTexIBNidba46+DqTqUlKetnAx9OnSrOFPUinti0UzSYJiuy1Ckrn5tSQbEKQuex6jkDAHqJGPOVEniZd7PXUG1hI22Ix2trGma7cBoqDvUHUqjgAP/muOxCCirI5M5uTGRGPAL4yuQh2pomjOWRSjWvZlZTY8DYi+IjJS0rSTKLjrGubHaPmP8MSY37TyUscA2wz3P2lIyzAsSeaeNiTqyGKVgG7SjIMpPAO44WtRxVNJq3zUXsNUk0yg2uyrWzMyhlFQ5Kn84ZzcfLizTTdJJbCrN2qPvHnr6XMpFNZQLFb8TmU3v1dEMP72MVTqW5RsdWF9RIG1KKw/wBD1A1Ofie3GPFVusZcdS6pDhrKYLGDTklWu7ZrFwA2nguSp+S3VjNwqXdpGCqQstA8m0KQWvTdY6+q97Xv2WHhsToTpjxdXrE8bT2Ebd8Dn9B/5c/kZMZ1uR5epjRf1+Z7rfVJPft9px4KXKZ9npc3HuXoM4g2B1yY7Nmk594p2gAyKSqI2Y6m3TU2sCOH6WLeFg3dp2OBw3XpwcIzhla3rat5M+co0NVTyQlqqWQOrAHSOxB1Fo7A6Ea8cMSpxa0v53Dgd0K0ZJU0mrdvrcDJquRxZ5HccbM7EftOKrbetnbjShB3jFLuQycQbA23t9So/gV8nFj2fA/NvwPjf+SfceMvUGsdk84aZyW09oJX62kt8igf72OOFwpK9RR2I9LwLC1Jy2s87U3vp2qIlbOqQSsWYrcEqrKtgCTa5J4dWFLA1VTbVrtIVuEaLqxi72i3cz/alVz00kn6bs3yE6D5BYY7NGGRBR2I8/XqcZUlPayLjYajRl9jI/Gn3Medqfcy72etofaQ7jGBjtHHZP2TDI80IhUvJmBVR15WLdeltOJxrquKg8o20k3JWNA363dnrKhpOeiyKo5tcslwts2uWMgkknr7Mc7DV4UoZNn2nQxNCdWV7rsMzljZSVZSrDirAgjxg8MdRNPSjltNOzFLx+QfZgg9YS7lcJ/eHyU+KmL/AG/NhbwnSKj2QtZtWSB3KK801yLX6JZrC+l9MTKq6dBSS6EYwpqpWcW+llHtenjimkSKTnY1ayyD84dv+6/A2vixTk5QTkrM0VYqM2ou6I0SFmCjiSAPGcZN2VzFK7sWj7tVIV2MTAIQOHG99V7QLXJ8Ixpzine1zbm87XsMz7DqEBLQuAASTbgBmvfs71uPZ4RjJVqctTIdGa0tHrd71cfBz+RkxFfkeXqTQ5fme631ST37faceClymfaKXNx7l6DOINgUbv73TUUXNRJARrISxJJvYW0cagW6PGwxYp13TjZWOTi+DaWKqcZNyXRq2fjtG95d6Zq6NUlWEBCJAUJvqLW1c3PS1XiLeDCrWdRWaRlguD6eFm5QcnfRpW/drBvFc6gjgA23t9So/gV8nFj2fA/NvwPjf+SfceMvUGsdk84a3ycr/AKCnhd/vW/3Y87wjz78D1nBX2y72ZdtX1eb4R/vHHdo83HuR5jEc7LvZFxtNQsAaMvsZH40+5jztT7mXez1tD7WHcYwMdo47CDdGqRJXWRxGJqeWFZTwjZ+DMeoaWJ6r4rYmLcU0r2aZZw0kpWbtdWLmj2XtFGX0TVSwUy2zS+iejlHVHlc5iRoAB2Y0yqUWvojeWy3qbo06yf1ysu8h7wz0lUgqTUMtQY8rRc2SZHS6q7Ney5lCk8cZ0VVpvItovrMazpVFlt6bArLx+QfZi2imwl3K4T+8Pkp8VMX+35sLeE6fm0stnGOmqaqulzNzVZzaKvazMXY9v5MMAOstjXPKnCNKPSrmymowlKrLodiQ9ds6sPMJHzXOEASJSxqU1BuWEhsOom3C+MVCvS+pu9u0zy6FX6Vov2Ab6D5ip5uclBHLlkYXuADqRbXUC4+TF3Ly6d49KKORkVLS6GE+0apIy6c9NwcgSPPYE2aNWyE9AI1j+dntfo3xThFyV7Lwt4/Nhbk4xdrveObRmhVyJHlVWZu/apJ5soyXYcQRIWBTi2a11XigpNaEt2smeStd94L7u+rj4OfyMmLdbkeK9SpQ5fme631ST37faceClymfaKXNx7l6DNr6DieGINl0tLLGWaMtMRTZQVAVcznmSLAsbi5uQdG7cbG1p0f0VYxmlC9S+ns+pbP/AEfI54wYyaa45soRncc6+o5wG3G5HRGmmCa0aP77RKE2pJVOm+paFs/sgFSNDcEaEHTGssppq6PhwJDbe31Kj+BXycWPZ8D82/A+N/5J9x4y9Qax2Tzhq/JrLejt+jI4+w/78ee4SVq/gj1XBEr4e2xszbaULGomUKSecfQAk98erHbpTiqUW30I87XhJ1pJLpZBxuK4sAaMvsZH40+5jztT7mXez1tD7WHcYwMdo47PXOW7PltiLEoXOeL5hhYm7EZfe/MMBpPhOJMQn3J4T+8Pkp8U8X+35sLmE6RubbPMVNYjxrNDLK4kiYkXs7FWVhqrDqIxkqWXCLTs0tZhx2ROSaun0Dc23oUjkjpKfmTKpSSR5DI+Q8VXQBQes8TiVRk2nUle3RqDrwSapxtfxJI2vLtK8VVOqRoocdFACwypmYmxJysxOt7A2GMHTjQ+qCuzNVZVvpm7FtXAzxmJquPm7PxyAkrICB33AqpIPWdOrTRH6JZSi7m6X1KzkSa9jKHhasjaJmALDJfpyrm/OPAG/Zx4dUQ+lqSjp/oynpTWVoBLZ9OsdWyKwdVSezC2v5GTsJGnDQkaYuTk5Urvs9SpCKjUsu30Gq31ST37faceElrZ9lpc3HuXoTt3qCollzUq5nhtJ+bpY6d9odRw68Z0ozbvHoNGMrUIU8ms9EtBPpamulirKlBeOUZahrLwt1A6iynq6jjNOo1KS6dZWnDCQnSoy1rkrT80s8zT1qU1LOwtBC35BrJofCOJHRtr2YN1FCMnqWomMMJKtUpLlS5S9iJvHR1KyCWqXK093B6OvDqXhYFdPCMYVYzTvLpN+Cq0JQdOg9EdBUnGsuBtvb6lR/Ar5OLHs+B+bfgfG/8AJPuPGXqDWOyecNB5K6z1aI+Bx91v/b8+ONwrDTGfgeg4EqaJU/EKdudGSlk/RmynxSKy/eK459HTGcez00nUxGiUJ9vro9TJ946XmqqdOyRiPETmH7CMeiw08ujF9h5TGU8ivOPaVuN5WNGX2Mi8afcx52p9zLvZ62h9pDuMYGO0cdhTuDPzb1T87zGWmY87kz5PykWuWxv2fLini1dRVr6dRbwbs5PVo9i62FM0sFROQJ5KaSV6WUgLzjOGaSyW1yi0oXqJtjTVSjOMdSdrrZ81G+i3KEpa2r2+bxyn2pLFGcj2/wDpUcnBT0w4Aa5B1szfPiHCLenr28DLLaWjqXM4x0zlhRuVwn94fJT4p4v9vzYXMJ0lPvD66qPhpPvnFijza7itV5b7yvvjYYWFfACwAsAWe73q4+Dn8jJjTX5Hl6m6hy/MuK/durEsn+jTHptqEYg6nUECxGPDyozu9B9do4/DcXH61qXSfaLZm0ISxihqYywykqji47OGEYVY6kyKuIwVWynKLtp1oUOy9oJG8Sw1Kxv36BHs3jFsFCqlZJ2EsRgpTU3KN1qd0KTZe0GiWEw1JiU3VCj5Qe0C3hPznDIq2ybOwjiMEqjqKUcp9N0Ks2XtCbJzsNS+QZVzI5yjsGni+YYShVlrTFLEYKnfIlFX16UR/S5V+5Z/q2/hjHiamxm3P8N/+kfMOt4N2qiVKZVXWOJVYG/HJGOIBHFT82PT8HYmFCDU+w+X8M4WeKrZVO1rveyl9JVX+iP2/hx0v1Kh2+Rx/wBIxHZ5kvZe7ddTyCSIAMNOsgg8QRl4Y1VcbhqscmV7G2hwdi6M8uFr94QVsm0Jo8jwRXurBhnFirBgba9YGKUM1jK6lLyOjNYypDJlGPffYUG19262plaWREDNa4XMBoLDq7Bi5RxuHpQUI3OfiOD8VWqOcrXIfpKq/wBEft/Djb+pUO3yNP6RiOzzDmj2I7UIgY5JBkKtY2V0ylSQbEjMtiOsX7ccedZOs5rU2egpUGqEab1pGYbT3HnWQ5Y3TU9HJK6j3jxI4ZezNlbtHXjpwxkbaX6fk5tTCSvoXzwPWydg19K5eAsjFcpPMVBuCQbdKmI4gfNiKlejUVpafFe5NOhWpu8fR+w7/JW0s6PnYNGzuhEFQLNIbubCmscxOt76acNMY8bQs1bX2ro8SeKr3Tvq7H0+A22w6831bWLmbeh6gfk73yaU3C/y4njqO++ta/MOjWflbU9XkQfSXU/on6mq8xjbnlP417mrNJ/E/YMt29zpIoJnZGFo5SoI6cjlGRTlBOVVVmCg9IlySBYDFKviVOSS/pIvUMM4RbfaC+1N1KiWeWRVfK8jsAYaoGzMSL/kDrY4tQxUIxUfyvcpyws3Ju25+xdihnHewyWAsAY5zw73X0JwH7fB118uL6fT3LHFzXR6+wkopwdIZALhvU6i4bUk3NL2m9uq3zHOG309xxc9nr7HyjoaiO45qUjQD8nPfLZdCTSG+obX+t4MJTg+n09wqc10Pf7Hys2dPIjoYZOkLepz+C17UgvqMTGpGLvf09yJU5NWs9/sU+zN1qiKTOyOwCSiyw1NyWjdRxhA4sOJGN9TEwkrLs6V7mmnhpxd7bmRdtbXkilyJktkiOsaMbtGjEkspJuSTjKlRjKN32mNStKLsiD6Yp/7P6qL8GNmbw+M15zMXpin/s/qovwYZvD4xnMxemKf+z+qi/Bhm8PjGczF6Yp/7P6qL8GGbw+MZzMlbJ23LJPCjc2VaRFYc1HqCwB4L2YwqUIKLa9TKFeTkky23n2g8KU7JluyRgllVtBBTkd8DbVmPy40YenGbd/mlljEVJQtb5oRH2slZTQQTyGDJOAVCxxki4zC4ydnZfGdNUZycFe6MKjqwipu1mU/phn/ALP6qL8GN+bw+M0ZzMXpin/s/qovwYZvD4xnMxemKf8As/qovwYZvD4xnMxemKf+z+qi/Bhm8PjGczDZpj/J2fS/O57WFs3oDPfLbLbP0rWtfFDJXHW+cov5T4q/b+Ch2GlbVxzyRGALAuZs0cQJ0JsOh2A8bDFiqqNOSTvpK9J1akW1bQU/phn/ALP6qL8ON+bw+M0ZxMXphn7Y/qovw4ZvD4xnMxemGftj+qi/Dhm8PjGczF6YZ/7P6qL8OGbwGczC3k/r3lkZmyhlawKqqkBo5b96BfUA69mKWMpxhHQXsFUc5aQE2jvnW87LafKBI9gI4rABjYapfh2642Rw1LJX09B1bEX071vun/Yh/BjPNafV9QL071vun/Yh/Bhm1PqgXp3rfdP+xD+DDNqfVAvTvW+6f9iH8GGbU+r6gvtyd7aySthSSbMrZ7gpGOEbsCCqgjVR166g6E40YihTVNtIMZ3n9cH4OHySYvYfkeLPN1+V5FTjcaRyCIuyqOLEKL6ak2GIk7K5MY3di43r3Zk2fIiSMj51zArftsQQdePz400MQqybXQbq+HdFpM+bq7tvXyPHG6IVTMS19dbWFvCePVhXrqkk2hQoOq2kyJsRbVcA7J4xp78YyqO9NvsMKatUS7Qg3qgMgoo175+bVfG0FKB+04q4aSjlN/NLLeJjlOKXZ6IuqsbNKRRVEqySUwaAlnlTRGNrBEa44636hjTHj03KC0PT0G6XEtKM3pWgDd4tkiApJE6vBNmaJlzWFmIKHMAbrpqQL3xeo1XNNS0NFGtSUbOOlMp8byuGe4e5abQjld5WTIQoCgE3te5v1eDwHXFLFYp0ZJJF7C4VVottglVQ827pcNlZluOBsbXHgOLcXdJlSUcltGhN7F/3v+W45n+/51jp/wCj51SBupFTw0r+i5AErFJVLso/IuApLKCQSxfSx0HhxtxDnKp/9a5P5NWHUI0/rfK/BF23salljeShdLwpnkjDSsWW4BYGRFFlvqB24zpVqkZJVVr1ajGrRpyi3TeoEMXSieooyxCqCSSAABcknQAeEnENpK7CV3ZEnaWzZad8k8bRvYGzdh4Edo4/McYwqRmrxdzOdOUHaSC7ky75/fr5ObFHH6vnYXuD9YAbKUHaMQIuDWICD1/lhjbLmv8An8HaOnv5Mh9pj+gv8McTKe0xBTfzeej2UsfOUyyyS3yRoiDRbXYkiwGoHab+PDKe0FhuftSj2lTieGFFGYqyMiZkYWuDbTgQQR1EYZT2gsdq7NhEEtoo/U3/ADF/RPgxMZO60g5v5PvX1N+s8jJjsYrmpEs0Hd6JH2mwkhWf/RVyowBBcQxkcQQLgEXP6WNdVtUNDtpONRSdbSr6AX25sKogvLLBzKO5CjMpte5CizE6AHXwYt0q0JfTF3ZVq0Zx+pqxdcm9DDLJMZ4llCiJQrcBzkioTbtF8acbOUUsl217jfgoRbbkr6g7342NTCGb8ghcU0zrJrmXmsmUA8bdLt6vDihhqk8padF1vL+IpQyXo6GVu4W68AEivHHM6i0kjdJVkI9STWxCqemesuB1abMViJtprQuj39jVhcPBJrXt9gUrtlJFWU8kQCA1KJJDfWGVXGZRfUxnvlbsPVi3Co5U3GWy6e1FSdNKopLRp1bGLe6UotGymzKEZT2EQUpB+fGOFSeUn80snFO2S12eiItRtKhnczTQzrKxzPHE6CJ24k3YZ0DHUgX46HG1U60Vkxat26zB1KM3lSTv2CffSb8pljgAZ8yAxhuZ6IS0ebQdEAE21+XBYSOjS/PWQ8XLToXsUNFEHkjU8GZVPiJAxYm7RbK8FeSTN62Zu9RgyrFAEyNzbEEjN0VbUhrkWcceu+OBOtUdnJnoIUaaukgG5S9jUsVOr08IiZZ+aJXS4yFuF/AP24vYKrUlO0nfRcoY2nTjC8VbTYTexf8Ae/5biFz/AM6xl/o+dUFKLasDwJBVpIViLGKSEqHQMbspDdFlJ16iNcXJ05qbnTevWmUoVIOGRUWrpRJXeZafm1o4rRoWZjNZmmLLlIky2GXKe9GnXjDN3O7qPS9nQZ5woWVNefSUu1NoNUPncIpsAFRAqgDgAAMWKdNQVkV6lRzd2Wu5uxpJ5lkSQQrE6HniLgOWGRQPzmLW07OPh04mrGMclq9+g3YalKUspO1untCDlN2RUM3PSTJNzSqrqkZTmla+VspZiVY5hmvxFvFXwVWC+lK195ZxtKb+pu9iPyZd8/v18nNhj9XzsI4P1gDsj2Sh+Op5YY2y5r/n8HaOqMcMxMt5VhsyqZI6upkpZ4c2RuZlIZTbMNUs63A1U6EceOIZKCHksgoo6MpQSmdFkPOSMpUtIQpOhUcFygW6rcTfBBhNtb1Cb4N/unGUdaIOZeT719TeKTyMmOziuakSzRop5lSb0H66VqaRlABZ4hTqLKD3wDm5A7RjVaLa4zk6fO5x05JPi+VofhY87Or6lVMm0AkdMxEZjeCONpc5ytksgYZFJe/9W3iThTvalplrve9rEwnUtlVdC1WttKvZcQo62COCqSYSzRrIIwSMolQrdiLEnj0eFiL643TfG03KUbWRpiuKqKMZXuwh5Sqx44IwjFeclqo3t+chkBK+I2GK+ChGU3foSLOMm4w0bWQ+TPeOYE0wyCJIZXFl1LCxuT16n7MZ42hHl9LaNeCry5HQkwYj2q9XXwTS5c7SwglRa9mUAnw2sPkGLTpKnScVsZV4x1Kqkyw319SpfeL/AJelxpwmt/Olm3F6l86ECeLxRFgB2mlyOrDXKwa3iN8RJXTRlGWS0zbt2tu+iIJKiNSnOVca5TY2BEKMPtsccKtRyJKD6F7neo1cuOWul+wD8pe28zyUgTvKgyF78boAAB8p18GL2Co2SqX6LFDG1bt0+25Nb2L/AL3/AC3Gv/f86xt/0fOqZvjqHKFgQLAk0Xk82pCTH6IkhhjpgeajLAGSV73lYE6kKco8emOZi6clfJTbevsWw6eEqRdsppW9doQ8ou0o4GSWOSIzxdCWBmH5WGTirLxI4EdlycV8JTc/padnqexosYuoofUmrro2oE+TLvn9+vk5sWsfq+dhVwHKADZHslD8dTywxtlzX/P4O0dUY4ZiYb/4h/XFH8FL95MQyUEP/h89Yz/GW8nFggzRtreoTfBv904yjrRBzLyfevqbxSeRkx2cVzUiWXW8blam6kgiOGxBsR+STgRjfQV4We1nnKzanddhW1NS8hzSOztwuzFj85ONsYqOpGqUnLWxtGIIIJBGoI4jGTRime5ql3752a1z0mJ1PE6nrxiopakZOTetip6l4zeN2QkEEqSCQeI06j2YlxT1kJtaiVsH11T/AA0X3xjCryH3GdLlrvL3fX1Kl94v+XpcVcJrfzpZZxepfOhAni8URYEiwAcbp73w0tJzEiyFvRCS3UKRlDRkjVhr0T1dmKGIw06lTKVtVi/h8TGnTyXtuDu9O0lqquaZAwWRgQGtfvQNbEjq7cWaFN06aiytXqKpUckGTexf97/luKP+/wCdYv8A+j51TN8dQ5QsALADkBsyk8AR9uMZclmUNEkEHKFtCOorpJIXDoVQBhfWygHj4cV8HCUKVpaHpLGMnGdS8XcteTLvn9+vk5saMfq+dhv4P1gDsj2Sh+Op5YY2y5p/+P4O0zqjHDMTIeVHdav2pNC8NLkWJXXpyxXbMQbgBjpYftxBKLjkn2LWbOieCopjaSYvziyRkKCijUZs3FeoHjgGHe1vUJvg3+6cZR1og5l5PvX1N4pPIyY7WK5qRLDRYFFZnnhkki5hLZYi925hAtuiVvm7dL8cY3fFWi7O+3tOGkuMvJaLEtYafNHan6OefOeYluFZ2MbKDC2YhMtlY26iB3wwbqWf1bOlePSZ/Ro0bejyPmy/Q4CCalY2hVSRTNcyc41y1lP/AJYS5Bvq1jfEzy/2y6dvR/7EMj90ejYeYIKYJGGpmzBVA/0eU5HEThmlOX8oplKMAL6DgOBN1Lv6t629GzQEqdlo3dnT4kynShXv6V2Je5Ip5LarGjWGXRbmWQL1WHDhjB8d1t/iZpUuruKVaO81AY4XUq0QlCxOFBDLrmZASTqTe9jwYjhvUrRmpPbbSV3G8otLvHd7aV5IqbIjvZEvlUm3+j03GwxjhZJN3fy7M8VFytb5oQM/yXP7TL9W38MXOMhtRT4uewt9iUChJVqYJrsY8jCJyQFzswFhpmsqf3r9WNFWbunBrp6TfSgrNTRb1kNOb5aZ8pWQWWCQMrNL0WF4x3sXC7EaWIHXoi6nW3m6Spv9u4G9p7NczSmKGXmzI5S0bjo5jl0I00tpi3TqLJV2r95UnTllOy0Eb+S5/aZfq2/hjPjIbUY8XPYH7Qt/JuXK2bPbLY3v/J3C3G/gxzLrjr/OUdKz4m3zUZ//ACXP7TL9W38MdPjIbUc3i57An2ZBTiKPnqSUyDv7RSWIuV6v6jF+rWMduKlR1HJ5MlbvLcFDJWVHT3HtaWAoVlgYyHLd4YJVXol2sgKggkBUJsO/B1yknHKqXuno7WjLJhbStw5Ww0xvlpnylZBZYZAylpeiwvGO9i4XYjSxA60XUX7tnT2d+0SUH+3d2g3tTZrmaUxQy82ZHKfk3HRzHLoRppbTFqFRZKymr22lSpTeU7LQFPJ1TPGz84jJ0gekpGgimvxHVinjpJrQ/l0XsDFqWlGY7QikiqJdHR0lcjQhlIckEdYIOoON8XFxXcdi5K9Mdf7rrPrpvxYji6WxeSAvTHX+66z66b8WHF0ti8kBemOv911n1034sOLpbF5IHxt4a4gg1dWQdCDNLY+PpYcXT2IEzk/p2NfBZGsokJsDYDmnGvZqQPlGMMTJcU9JDDmt3lihfI1PBfKrHLTLbpqHtrMOGa17Ywjh5TV09/8ARx5YiMXZpeX9jHpxg9zQ/wCGXz+Ms0lt3/0Y53DZu/slS7fVYlmajjETmyv6FWx/f3HgJ0OtuGNaoXlkqWnv/o2OvaOU46O7+xiLeqJgxWlhIRczf6MmguBf1ftYfPjJ4WS1vf8A0YrExfRu/s8enGD3ND/hl8/jLNJ7d/8ARjncNm7+x2k3phlkSMU8ILsqgmmWwzEDX8vw1xjLDSir33/0ZLExk7Jbv7J29W9FPSR0rPRxSPNEl8qqoGWOM8WVtAHUBbcAdcVqdKc5SSlZJnShCMoptdAO90in/o5PpR+YxuzWfXM+KhsF3SKf+jk+lH5jDNZ9ccVDYLukU/8ARyfSj8xhms+uOJhsF3SKf+jk+lH5jDNZ9ccTDYLukU/9HJ9OPzGGaz65HEw2GgUu06Z9meiTTRiMBpsmReKoxY20Beyst7i+nAGwptVFVyL6dQ4uFrWM/wC6RT/0cn0o/MYuZrPrjiYbBd0in/o5PpR+YwzWfXJ4mGwXdIp/6OT6UfmMM1n1xxMNgu6RT/0cn0o/MYZrPrjiYbBd0in/AKOT6UfmMM1n1xxMNgT7hb4U9VM+WjSJ4kL3GQkqeibEIttSotY3BOotY18RSnTjpldBU4p3SK7avKksM0sS0zERO0dxLkBKEqcq5GsLg214dnDGcME3FO5mRO67/qsn+I/7WMsxfWFhd13/AFWT/Ef9rDMX1hYXdd/1WT/Ef9rDMX1hYXdd/wBVk/xH/awzF9YWLDYHKeJ6iKI07KXYBS0ocBuq4yL1/nX042PDGFTBuMXK+oAjvP64PwcPkkx1cPyPFnm6/KK2J8pBsDYg2IuDbqI6xja1dWNSdncuJtpSczFIWzM8k4fMAQ4KwdEjhbQWHVYWtYW0KnHKa7F+Te6jyU+8c2Js0yRTtEwa8FnBIUxnnIzdrnvLAnPw0N7deNWpaSUl0+f9k0qd4trZ5FNVIqsQjZ1H51rX7bA62ve17G1tBwxYi21dmiSSdkSdg+uqf4aP74xjV5D7iaXLXeWHKj6ns/4H/hU2KGE1z7/c9HS5K7iTufuVQz7ONbWzywqsjKzBkCgZgq8UJuSQOPXjHEYmdOeSrGxhfHyNUDAFZ6kgi4IeIgg8CDzWoxoz6psQueu4tQ+3VX04/NYZ9U2IXI3cl2bzvNeiajnLZsmeK9tbX/JaXsbduVrcDZn1TYhczvlI3ai2dVrBCzsphV7yFSblnB71QLdEdXbi7hqrqQymA/2Z/N1vi03kpsUpfc+JDM33B2FHX1sdPKzqjK5JQgN0VJHEEfsxfr1HThlIk0+t5ItnQxtJLU1CIguzM8QAHhJixQz6psQuVmxuT/ZFXII4KmrZjEsw70Bo2YqGF4e0cDY4Z9U2IXLruLUPt1V9OPzWGfVNiFyh355MKWhoZqiKSdnjyWDshXpOqm9oweBPXjbRxc5zUXYXKDkj9cVPxY/fjxnjuQu8MG9sxh9oTqeDVcim3YZmB+3FiDtTT7PwEbD3FqH26q+nH5rHPz6psQuLuLUPt1V9OPzWGfVNiFxdxah9uqvpx+awz6psQufG5F6IA/lqr6cfmsM9qbELmRblev6T4ZPtx0K/Ny7iQrmjVtoIGAYc3FoRcG0CkXHXqME2qLtt/J5+ydVX2fggUVc8siRrFT5nZVF4YwLsQBfo8LnG2dNRTk29Haa4zcmkkgi3x2JLs9Y2b0LIrkjSnjXK1r8CDcW6/Bith6kaza0rxLOIpSopPR5Av/LDe1U/1Mf4cW+JW1+ZU457EL+V29qp/qI/w4cStr8xxz2LyLBADVUDBVUvzLMFUKCedYXsNOAHzY1q+RNbLmx8uD7jzyo+p7P+B/4VNirhNc+/3O7S5K7gy5NdjJW7CkppDZZXlGYcVOYFWHiYA/Jipjed8EbHrKPdDeifYVR/J20r8xf8nLqQgJ0ZT1xHrHFDfw4qA0jf/eEUez5p0kVXKWhbQ5nfRcv6XHN2WF+GJIATk4pZ6tkLRTQqhzzzSBg0r6d4zdJmcgFm/NCgD/y+ahElFy6+ySfFo/vy462C5vx9ggm2Z/N1vi03kpsVpfc+JDAvkb9lYfeS/cOLeM5p+BLC7/xB1j5KKnW+WV3YgHvmTIEB+WQnXrAPVjjsIJdxNy5aKWOWV0JWijpyi3PSVy5NyBpqBwxJFw5wAH8rnsTVfq/KpjfhedQRlHJH64qfix+/Hi7juQu8lg9tP2Sl+Ov5c4sR5rw/AR1RjhkCwB5kkCgsxAAFySbADtJwAK7N3nNRtGanjeKSnFKkqOhzZmZ2U9IEgjT9mCBge5Xr+k+GT7cdyvzcu4yC5vZGP4OP/Lrh/pff+TgLnl3fgo9h0cs00SQC8pYFewEa3J6gLXvixVlGMG5ajRSjKU0o6zU9892FrZUmaqkjVo1Kx8zJIFvxIytYX0uLdWOVh8Q6UXFRv42OpicOqslJyt4XM83m3dakboc7JFYflWheMZjfo9LxdvXjo0K6qLTZPZe5zq9Di3ou1ttYosWCsEMXrjZ3ih8s+K37Kney0+XDwPPKj6ns/wCB/wCFTYq4TXPv9zu0uSu40XkQ9jF+Fl+3FTG874I2MncqA2eKUPtJc6o141UkSM36KEEHUcdQLam1riqQZ1sYfydJQz7Rp5PQRuaUyMWahZzfK4/OXTMpIDAHgCCBBJucMquoZCGVgCGBuCDwII4g4kgwTl19kk+LR/flx1cDzfj7EoJtmfzdb4tN5KbFaX3PiQwL5G/ZWH3kv3Di3jOafgSw6/8AEBsoy0cM6i/MSWfwJIMt/phB8uOOEEvJhvH6PoInY3lj/JS9pZQOkffLlb5T2YkgLcAB/K57E1X6vyqY34XnUEZRyR+uKn4sfvx4u47kLvJYPbT9kpfjr+XOLEea8PwEaFym7zNs/azukjRs9AkaOEV8hMzEnK7qpNlIvrxGhxwgAcm+1QxzHatZfwRoB8y1IH7MAS9p7+Gqo/QtVWTyKZEYuKeFWZAGujH0RY9LKQSOK634YAKeRavWeuqTGnNxJSrHGl8xCq35zWGZiSzE24scSgwF3K9f0nwyfbjuVubl3ALm9kY/g4/8uuH+h9/5OD/uXd+CVyYkl6pYzad6VxCeHS04eG+U/JiMbqi3qvpMsFrklrtoKuPe6uhURCokQRjJkIUFculjdb6eHGzNqMvqsas5rR+m4cbJSeaFafaEpb0fG/Nq9s0TJYobW/OBzeAqo68UajjGWXSXJfmX4Kco5NV8rcA28O60tEiNNJFnY25pXuyi17kdnVp4O3F+jiI1XaKZz62HdJXk13HuL1xs7xQ+WfEftqd7JfKh4HnlR9T2f8D/AMKmxVwmuff7ndpcldwY8m+2lodhSVLqzrFJKcqDU9IAeIXOp6hc4qY3nfBGxi3L3cn2nOu1NqDw0tMe9ReIYg9XAi+pPSPUBVINJ2ps+OpieGZA8bizKesf7iOII1BwBleyqmq3eq46SUPUbPqJMtO4F2jZj3vjF9V6xdl1zLiCdYP8uvsknxaP78uOtgeb8fYIJtmfzdb4tN5KbFaX3PiQwL5G/ZWH3kv3Di3jOafgSzoPaNClRFJDKuaORSrL2gix/wD7jkEGFRTVe61VKDHz9NOLIxYqHy3KnMFIWRQSCtteI0xBOsv909/6moqVeMmeOVkWajOUSU1yF52EgDnIbkZr6r+dbviFgv5XPYmq/V+VTFjC86iEZRyR+uKn4sfvx4u47kLvJYPbT9kpfjr+XOLEea8PwEdLHYcJqvRZX8tzXM5rm2TNmtlva+brtfHDIJ/NL2D5hgBc0vYPmGAK9diwpUSVSraZ4hGzXNiqm4FuHHrwQOatyvX9J8Mn247lfm5dxkFVVOsdejOcqiOK5sTa8CjgAT14mMXKi0tv5PPOSjVTewraSIROrx1cSOpurATgg/U42ybkrOL3e5risl3UvUKxvo5szts95RwmaCfP84jGvitipmq1JStsui3nb6cm+2zB7aVU9RLz0tbGZNLMBOMtuAW0PRA8GLEIqEclQ0eHuVpyc5ZTlp8fYhNRISSaqIk8TafzONmU1+17vc1uKeuS3k+GVDVUKo4fIYVLAMBfnSdMwB4MOrGuzUJtrXc23TnG3RYXKj6ns/4H/hU2KuE1z7/c7tLkLuGt0OUmXZ1MKdKeORczNmZmB6R4WAxlVwqqSym7Gwu+7bP7ki+sb8ONWYR6wsLu21HuSL6xvw4ZhHrCwjy2T+5IfrG/DhmEesLATvnvM+0qgTvGsZEax5VJIsCxvcj+t+zFqjSVKOSmSaZsz+brfFpvJTY58vuvExZlu6m3moKlKhEEjKGGViQDmFuIx0KtNVI5LZkHndtqPckX1jfhxVzCPWIsM1nLDJMhjloaeRG4o7FlPjBWxwzCPW3CxD2VymJSkmn2ZSQk8TH0SR2EhL28GGYR6wsed6OVKaupZKZ6eNFky3YOxIysG4Ef1bY2U8IoSUriw1yR+uKn4ufvx4xx3IXeGDW3ZclfUNxy1UrW7bSsf92LMFeml2L0CD7u21HuSL6xvw4qZhHrCwu7bUe5IvrG/DhmEesLC7ttR7ki+sb8OGYR6wsJuWyc/wD2kX1jfhwzCPW3CwC7lev6T4ZPtxar83LuJDGtMbOc8KOwsuYtKCQoCi+WQDgBwGMYOSWhnBkot6V6jHNw+5o/pTedxllz2+nsRkQ2evuLm4fc0f0pvO4jLnt9PYnIhs9Rc3D7mj+lN53DLnt9PYZENnqLm4fc0f0pvO4Zc9vp7EZENnr7nuBokZXWnjDKQynNNoQbg6y244SlJqzfp7EqMU7pevuGG82waeamoudjzkRLYlnUjoID3jDiFW99OiLW1vy+OnTnLJ2nZpchdwNelKi9o/eTecxlnlXbuNgvSlRe0fvJvOYZ5V27gL0pUXtH7ybzmGeVdu4C9KVF7R+8m85hnlXbuAvSlRe0fvJvOYnPKu3cDSaHZEI2dzYQCPmz0Lki2UqV1NyCtwbm/SJvfXFdzk5ZXSQZt6UqL2j97N5zFjPKu3cSL0pUXtH7ybzmIzyrt3AXpSovaP3k3nMM8q7dwF6UqL2j95N5zDPKu3cBelKi9o/eTecwzyrt3AKtwN3aaOSXm4spKWY5nNxfh02NhfXS2oHZjXUrzqL6mQUe3N1qRqiZmhBYuxY55RmJOpsrgAk6mwA14Yzji6sUkmCD6UqL2j95N5zE55V27iRelKi9o/eTecwzyrt3AXpSovaP3k3nMM8q7dwF6UqL2j95N5zDPKu3cCz3b3XpEqYmWGzBtGzynKe0BnIuOq4OIniqko2bB//Z"/>
          <p:cNvSpPr>
            <a:spLocks noChangeAspect="1" noChangeArrowheads="1"/>
          </p:cNvSpPr>
          <p:nvPr/>
        </p:nvSpPr>
        <p:spPr bwMode="auto">
          <a:xfrm>
            <a:off x="307975" y="-2408238"/>
            <a:ext cx="4248150" cy="533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60" y="2984178"/>
            <a:ext cx="2337048" cy="2944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descr="http://www.opusplus.pl/files/galleries/big/133060518814f4f6c84ad5ae17272662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2984178"/>
            <a:ext cx="4044278" cy="2951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1008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465120" y="614249"/>
            <a:ext cx="8229600" cy="1143000"/>
          </a:xfrm>
        </p:spPr>
        <p:txBody>
          <a:bodyPr>
            <a:no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buNone/>
            </a:pPr>
            <a:r>
              <a:rPr lang="pl-PL" sz="3200" b="1" dirty="0"/>
              <a:t>Zalecenia i wymagania związane z osobami z niepełnosprawnością  </a:t>
            </a:r>
            <a:r>
              <a:rPr lang="pl-PL" sz="3200" b="1" dirty="0" smtClean="0"/>
              <a:t>psychiczną</a:t>
            </a:r>
            <a:endParaRPr lang="pl-PL" sz="3200" b="1" dirty="0"/>
          </a:p>
        </p:txBody>
      </p:sp>
      <p:sp>
        <p:nvSpPr>
          <p:cNvPr id="4" name="Prostokąt 3"/>
          <p:cNvSpPr/>
          <p:nvPr/>
        </p:nvSpPr>
        <p:spPr>
          <a:xfrm>
            <a:off x="567775" y="1844824"/>
            <a:ext cx="8064896" cy="3754874"/>
          </a:xfrm>
          <a:prstGeom prst="rect">
            <a:avLst/>
          </a:prstGeom>
        </p:spPr>
        <p:txBody>
          <a:bodyPr wrap="square">
            <a:spAutoFit/>
          </a:bodyPr>
          <a:lstStyle/>
          <a:p>
            <a:r>
              <a:rPr lang="pl-PL" sz="2400" b="1" dirty="0"/>
              <a:t>Osoby, których niepełnosprawność wynika ze schorzeń psychicznych </a:t>
            </a:r>
            <a:r>
              <a:rPr lang="pl-PL" sz="2400" b="1" dirty="0" smtClean="0"/>
              <a:t>wymagają:</a:t>
            </a:r>
          </a:p>
          <a:p>
            <a:endParaRPr lang="pl-PL" sz="2000" dirty="0"/>
          </a:p>
          <a:p>
            <a:pPr marL="457200" indent="-457200">
              <a:spcAft>
                <a:spcPts val="1200"/>
              </a:spcAft>
              <a:buClr>
                <a:srgbClr val="C00000"/>
              </a:buClr>
              <a:buFont typeface="+mj-lt"/>
              <a:buAutoNum type="arabicPeriod"/>
            </a:pPr>
            <a:r>
              <a:rPr lang="pl-PL" sz="2000" dirty="0" smtClean="0"/>
              <a:t>pracy  w porze dziennej (pora nocna narusza ustalony </a:t>
            </a:r>
            <a:r>
              <a:rPr lang="pl-PL" sz="2000" dirty="0"/>
              <a:t>rytm dnia</a:t>
            </a:r>
            <a:r>
              <a:rPr lang="pl-PL" sz="2000" dirty="0" smtClean="0"/>
              <a:t>)</a:t>
            </a:r>
          </a:p>
          <a:p>
            <a:pPr marL="457200" indent="-457200">
              <a:spcAft>
                <a:spcPts val="1200"/>
              </a:spcAft>
              <a:buClr>
                <a:srgbClr val="C00000"/>
              </a:buClr>
              <a:buFont typeface="+mj-lt"/>
              <a:buAutoNum type="arabicPeriod"/>
            </a:pPr>
            <a:r>
              <a:rPr lang="pl-PL" sz="2000" dirty="0" smtClean="0"/>
              <a:t>pracy nie związanej  </a:t>
            </a:r>
            <a:r>
              <a:rPr lang="pl-PL" sz="2000" dirty="0"/>
              <a:t>bezpośrednio </a:t>
            </a:r>
            <a:r>
              <a:rPr lang="pl-PL" sz="2000" dirty="0" smtClean="0"/>
              <a:t>z </a:t>
            </a:r>
            <a:r>
              <a:rPr lang="pl-PL" sz="2000" dirty="0"/>
              <a:t>odpowiedzialnością za zdrowie i bezpieczeństwo innych </a:t>
            </a:r>
            <a:r>
              <a:rPr lang="pl-PL" sz="2000" dirty="0" smtClean="0"/>
              <a:t>osób</a:t>
            </a:r>
          </a:p>
          <a:p>
            <a:pPr marL="457200" indent="-457200">
              <a:spcAft>
                <a:spcPts val="1200"/>
              </a:spcAft>
              <a:buClr>
                <a:srgbClr val="C00000"/>
              </a:buClr>
              <a:buFont typeface="+mj-lt"/>
              <a:buAutoNum type="arabicPeriod"/>
            </a:pPr>
            <a:r>
              <a:rPr lang="pl-PL" sz="2000" dirty="0" smtClean="0"/>
              <a:t>obecności w </a:t>
            </a:r>
            <a:r>
              <a:rPr lang="pl-PL" sz="2000" dirty="0"/>
              <a:t>zespole </a:t>
            </a:r>
            <a:r>
              <a:rPr lang="pl-PL" sz="2000" dirty="0" smtClean="0"/>
              <a:t>osoby zaufanej, </a:t>
            </a:r>
            <a:r>
              <a:rPr lang="pl-PL" sz="2000" dirty="0"/>
              <a:t>do której mogą zwrócić się z </a:t>
            </a:r>
            <a:r>
              <a:rPr lang="pl-PL" sz="2000" dirty="0" smtClean="0"/>
              <a:t>problemem</a:t>
            </a:r>
          </a:p>
          <a:p>
            <a:pPr marL="457200" indent="-457200">
              <a:spcAft>
                <a:spcPts val="1200"/>
              </a:spcAft>
              <a:buClr>
                <a:srgbClr val="C00000"/>
              </a:buClr>
              <a:buFont typeface="+mj-lt"/>
              <a:buAutoNum type="arabicPeriod"/>
            </a:pPr>
            <a:r>
              <a:rPr lang="pl-PL" sz="2000" dirty="0" smtClean="0"/>
              <a:t>„niestygmatyzowania pozytywnego </a:t>
            </a:r>
            <a:r>
              <a:rPr lang="pl-PL" sz="2000" dirty="0"/>
              <a:t>” </a:t>
            </a:r>
            <a:r>
              <a:rPr lang="pl-PL" sz="2000" dirty="0" smtClean="0"/>
              <a:t>(np. traktowania ulgowo, protekcjonalnie, w sposób uprzywilejowany)</a:t>
            </a:r>
            <a:endParaRPr lang="pl-PL" sz="2000" dirty="0"/>
          </a:p>
        </p:txBody>
      </p:sp>
    </p:spTree>
    <p:extLst>
      <p:ext uri="{BB962C8B-B14F-4D97-AF65-F5344CB8AC3E}">
        <p14:creationId xmlns:p14="http://schemas.microsoft.com/office/powerpoint/2010/main" val="517881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539552" y="1916832"/>
            <a:ext cx="8064896" cy="3293209"/>
          </a:xfrm>
          <a:prstGeom prst="rect">
            <a:avLst/>
          </a:prstGeom>
        </p:spPr>
        <p:txBody>
          <a:bodyPr wrap="square">
            <a:spAutoFit/>
          </a:bodyPr>
          <a:lstStyle/>
          <a:p>
            <a:r>
              <a:rPr lang="pl-PL" sz="2400" b="1" dirty="0"/>
              <a:t>Osoby, których niepełnosprawność wynika ze schorzeń psychicznych </a:t>
            </a:r>
            <a:r>
              <a:rPr lang="pl-PL" sz="2400" b="1" dirty="0" smtClean="0"/>
              <a:t>wymagają:</a:t>
            </a:r>
          </a:p>
          <a:p>
            <a:endParaRPr lang="pl-PL" sz="2000" dirty="0"/>
          </a:p>
          <a:p>
            <a:pPr marL="457200" indent="-457200">
              <a:spcAft>
                <a:spcPts val="1200"/>
              </a:spcAft>
              <a:buClr>
                <a:srgbClr val="C00000"/>
              </a:buClr>
              <a:buFont typeface="+mj-lt"/>
              <a:buAutoNum type="arabicPeriod"/>
            </a:pPr>
            <a:r>
              <a:rPr lang="pl-PL" sz="2000" dirty="0" smtClean="0"/>
              <a:t>możliwości </a:t>
            </a:r>
            <a:r>
              <a:rPr lang="pl-PL" sz="2000" dirty="0"/>
              <a:t>korzystania z elastycznego czasu </a:t>
            </a:r>
            <a:r>
              <a:rPr lang="pl-PL" sz="2000" dirty="0" smtClean="0"/>
              <a:t>pracy w </a:t>
            </a:r>
            <a:r>
              <a:rPr lang="pl-PL" sz="2000" dirty="0"/>
              <a:t>okresie remisji choroby, </a:t>
            </a:r>
            <a:r>
              <a:rPr lang="pl-PL" sz="2000" dirty="0" err="1" smtClean="0"/>
              <a:t>job</a:t>
            </a:r>
            <a:r>
              <a:rPr lang="pl-PL" sz="2000" dirty="0" smtClean="0"/>
              <a:t> </a:t>
            </a:r>
            <a:r>
              <a:rPr lang="pl-PL" sz="2000" dirty="0" err="1" smtClean="0"/>
              <a:t>sharing</a:t>
            </a:r>
            <a:endParaRPr lang="pl-PL" sz="2000" dirty="0" smtClean="0"/>
          </a:p>
          <a:p>
            <a:pPr marL="457200" indent="-457200">
              <a:spcAft>
                <a:spcPts val="1200"/>
              </a:spcAft>
              <a:buClr>
                <a:srgbClr val="C00000"/>
              </a:buClr>
              <a:buFont typeface="+mj-lt"/>
              <a:buAutoNum type="arabicPeriod"/>
            </a:pPr>
            <a:r>
              <a:rPr lang="pl-PL" sz="2000" dirty="0" smtClean="0"/>
              <a:t>wsparcia przełożonego lub współpracowników w przypadku intensywnych/konfliktowych  kontaktów z klientami, pacjentami, uczniami, itp.</a:t>
            </a:r>
          </a:p>
          <a:p>
            <a:pPr marL="457200" indent="-457200">
              <a:spcAft>
                <a:spcPts val="1200"/>
              </a:spcAft>
              <a:buClr>
                <a:srgbClr val="C00000"/>
              </a:buClr>
              <a:buFont typeface="+mj-lt"/>
              <a:buAutoNum type="arabicPeriod"/>
            </a:pPr>
            <a:r>
              <a:rPr lang="pl-PL" sz="2000" dirty="0" smtClean="0"/>
              <a:t>jasno ustalonego schematu  działania</a:t>
            </a:r>
            <a:endParaRPr lang="pl-PL" sz="2000" dirty="0"/>
          </a:p>
        </p:txBody>
      </p:sp>
      <p:sp>
        <p:nvSpPr>
          <p:cNvPr id="5" name="Tytuł 1"/>
          <p:cNvSpPr txBox="1">
            <a:spLocks/>
          </p:cNvSpPr>
          <p:nvPr/>
        </p:nvSpPr>
        <p:spPr>
          <a:xfrm>
            <a:off x="465120" y="614249"/>
            <a:ext cx="8229600" cy="1143000"/>
          </a:xfrm>
          <a:prstGeom prst="rect">
            <a:avLst/>
          </a:prstGeom>
        </p:spPr>
        <p:txBody>
          <a:bodyPr vert="horz" lIns="91440" tIns="45720" rIns="91440" bIns="45720" rtlCol="0" anchor="ctr">
            <a:noAutofit/>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r>
              <a:rPr lang="pl-PL" sz="3200" b="1" dirty="0" smtClean="0"/>
              <a:t>Zalecenia i wymagania </a:t>
            </a:r>
            <a:r>
              <a:rPr lang="pl-PL" sz="3200" b="1" dirty="0"/>
              <a:t>związane z osobami z </a:t>
            </a:r>
            <a:r>
              <a:rPr lang="pl-PL" sz="3200" b="1" dirty="0" smtClean="0"/>
              <a:t>niepełnosprawnością  psychiczną </a:t>
            </a:r>
            <a:r>
              <a:rPr lang="pl-PL" sz="3200" b="1" dirty="0"/>
              <a:t> </a:t>
            </a:r>
            <a:r>
              <a:rPr lang="pl-PL" sz="3200" b="1" dirty="0" smtClean="0"/>
              <a:t>(cd.)</a:t>
            </a:r>
            <a:endParaRPr lang="pl-PL" sz="3200" b="1" dirty="0"/>
          </a:p>
        </p:txBody>
      </p:sp>
    </p:spTree>
    <p:extLst>
      <p:ext uri="{BB962C8B-B14F-4D97-AF65-F5344CB8AC3E}">
        <p14:creationId xmlns:p14="http://schemas.microsoft.com/office/powerpoint/2010/main" val="517444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p:cNvSpPr txBox="1">
            <a:spLocks/>
          </p:cNvSpPr>
          <p:nvPr/>
        </p:nvSpPr>
        <p:spPr>
          <a:xfrm>
            <a:off x="395536" y="564704"/>
            <a:ext cx="8291264" cy="1296144"/>
          </a:xfrm>
          <a:prstGeom prst="rect">
            <a:avLst/>
          </a:prstGeom>
        </p:spPr>
        <p:txBody>
          <a:bodyPr vert="horz" lIns="91440" tIns="45720" rIns="91440" bIns="45720" rtlCol="0" anchor="ctr">
            <a:normAutofit fontScale="97500"/>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r>
              <a:rPr lang="pl-PL" sz="3200" b="1" dirty="0"/>
              <a:t>Zalecenia i wymagania związane z osobami z niepełnosprawnością narządu </a:t>
            </a:r>
            <a:r>
              <a:rPr lang="pl-PL" sz="3200" b="1" dirty="0" smtClean="0"/>
              <a:t>wzroku</a:t>
            </a:r>
            <a:endParaRPr lang="pl-PL" sz="3200" b="1" dirty="0"/>
          </a:p>
        </p:txBody>
      </p:sp>
      <p:sp>
        <p:nvSpPr>
          <p:cNvPr id="2" name="Prostokąt 1"/>
          <p:cNvSpPr/>
          <p:nvPr/>
        </p:nvSpPr>
        <p:spPr>
          <a:xfrm>
            <a:off x="426368" y="2204864"/>
            <a:ext cx="8291264" cy="2308324"/>
          </a:xfrm>
          <a:prstGeom prst="rect">
            <a:avLst/>
          </a:prstGeom>
        </p:spPr>
        <p:txBody>
          <a:bodyPr wrap="square">
            <a:spAutoFit/>
          </a:bodyPr>
          <a:lstStyle/>
          <a:p>
            <a:r>
              <a:rPr lang="pl-PL" sz="2400" b="1" dirty="0"/>
              <a:t>Osoby z niepełnosprawnością narządu </a:t>
            </a:r>
            <a:r>
              <a:rPr lang="pl-PL" sz="2400" b="1" dirty="0" smtClean="0"/>
              <a:t>wzroku wymagają:</a:t>
            </a:r>
          </a:p>
          <a:p>
            <a:endParaRPr lang="pl-PL" sz="2000" dirty="0"/>
          </a:p>
          <a:p>
            <a:pPr marL="457200" indent="-457200">
              <a:buClr>
                <a:srgbClr val="C00000"/>
              </a:buClr>
              <a:buFont typeface="+mj-lt"/>
              <a:buAutoNum type="arabicPeriod"/>
            </a:pPr>
            <a:r>
              <a:rPr lang="pl-PL" sz="2000" dirty="0" smtClean="0"/>
              <a:t>tempa pracy, które jest dostosowane  </a:t>
            </a:r>
            <a:r>
              <a:rPr lang="pl-PL" sz="2000" dirty="0"/>
              <a:t>do ich </a:t>
            </a:r>
            <a:r>
              <a:rPr lang="pl-PL" sz="2000" dirty="0" smtClean="0"/>
              <a:t>możliwości percepcyjnych </a:t>
            </a:r>
          </a:p>
          <a:p>
            <a:pPr>
              <a:buClr>
                <a:srgbClr val="C00000"/>
              </a:buClr>
            </a:pPr>
            <a:endParaRPr lang="pl-PL" sz="2000" dirty="0"/>
          </a:p>
          <a:p>
            <a:pPr marL="457200" indent="-457200">
              <a:buClr>
                <a:srgbClr val="C00000"/>
              </a:buClr>
              <a:buFont typeface="+mj-lt"/>
              <a:buAutoNum type="arabicPeriod" startAt="2"/>
            </a:pPr>
            <a:r>
              <a:rPr lang="pl-PL" sz="2000" dirty="0" smtClean="0"/>
              <a:t>możliwości korzystania z częstych </a:t>
            </a:r>
            <a:r>
              <a:rPr lang="pl-PL" sz="2000" dirty="0"/>
              <a:t>przerw w pracy w celu odciążenia od konieczności ciągłej koncentracji </a:t>
            </a:r>
            <a:r>
              <a:rPr lang="pl-PL" sz="2000" dirty="0" smtClean="0"/>
              <a:t>uwagi</a:t>
            </a:r>
            <a:endParaRPr lang="pl-PL" sz="2000" dirty="0"/>
          </a:p>
          <a:p>
            <a:pPr marL="285750" indent="-285750">
              <a:buFont typeface="Wingdings" panose="05000000000000000000" pitchFamily="2" charset="2"/>
              <a:buChar char="Ø"/>
            </a:pPr>
            <a:endParaRPr lang="pl-PL" sz="2000" dirty="0"/>
          </a:p>
        </p:txBody>
      </p:sp>
    </p:spTree>
    <p:extLst>
      <p:ext uri="{BB962C8B-B14F-4D97-AF65-F5344CB8AC3E}">
        <p14:creationId xmlns:p14="http://schemas.microsoft.com/office/powerpoint/2010/main" val="171557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p:cNvSpPr txBox="1">
            <a:spLocks/>
          </p:cNvSpPr>
          <p:nvPr/>
        </p:nvSpPr>
        <p:spPr>
          <a:xfrm>
            <a:off x="457200" y="620688"/>
            <a:ext cx="8229600" cy="1143000"/>
          </a:xfrm>
          <a:prstGeom prst="rect">
            <a:avLst/>
          </a:prstGeom>
        </p:spPr>
        <p:txBody>
          <a:bodyPr vert="horz" lIns="91440" tIns="45720" rIns="91440" bIns="45720" rtlCol="0" anchor="ctr">
            <a:normAutofit fontScale="97500"/>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endParaRPr lang="pl-PL" sz="2800" b="1" dirty="0"/>
          </a:p>
        </p:txBody>
      </p:sp>
      <p:sp>
        <p:nvSpPr>
          <p:cNvPr id="5" name="Prostokąt 4"/>
          <p:cNvSpPr/>
          <p:nvPr/>
        </p:nvSpPr>
        <p:spPr>
          <a:xfrm>
            <a:off x="467544" y="2060848"/>
            <a:ext cx="8208912" cy="2923877"/>
          </a:xfrm>
          <a:prstGeom prst="rect">
            <a:avLst/>
          </a:prstGeom>
        </p:spPr>
        <p:txBody>
          <a:bodyPr wrap="square">
            <a:spAutoFit/>
          </a:bodyPr>
          <a:lstStyle/>
          <a:p>
            <a:r>
              <a:rPr lang="pl-PL" sz="2400" b="1" dirty="0"/>
              <a:t>Osoby z niepełnosprawnością narządu </a:t>
            </a:r>
            <a:r>
              <a:rPr lang="pl-PL" sz="2400" b="1" dirty="0" smtClean="0"/>
              <a:t>słuchu wymagają</a:t>
            </a:r>
            <a:r>
              <a:rPr lang="pl-PL" sz="2000" dirty="0" smtClean="0"/>
              <a:t>:</a:t>
            </a:r>
          </a:p>
          <a:p>
            <a:endParaRPr lang="pl-PL" sz="2000" dirty="0"/>
          </a:p>
          <a:p>
            <a:pPr marL="457200" indent="-457200">
              <a:buClr>
                <a:srgbClr val="C00000"/>
              </a:buClr>
              <a:buFont typeface="+mj-lt"/>
              <a:buAutoNum type="arabicPeriod"/>
            </a:pPr>
            <a:r>
              <a:rPr lang="pl-PL" sz="2000" dirty="0" smtClean="0"/>
              <a:t>zapewnienia </a:t>
            </a:r>
            <a:r>
              <a:rPr lang="pl-PL" sz="2000" dirty="0"/>
              <a:t>możliwości swobodnej komunikacji z </a:t>
            </a:r>
            <a:r>
              <a:rPr lang="pl-PL" sz="2000" dirty="0" smtClean="0"/>
              <a:t>otoczeniem</a:t>
            </a:r>
          </a:p>
          <a:p>
            <a:pPr marL="457200" indent="-457200">
              <a:buClr>
                <a:srgbClr val="C00000"/>
              </a:buClr>
              <a:buFont typeface="+mj-lt"/>
              <a:buAutoNum type="arabicPeriod"/>
            </a:pPr>
            <a:endParaRPr lang="pl-PL" sz="2000" dirty="0"/>
          </a:p>
          <a:p>
            <a:pPr marL="457200" indent="-457200">
              <a:buClr>
                <a:srgbClr val="C00000"/>
              </a:buClr>
              <a:buFont typeface="+mj-lt"/>
              <a:buAutoNum type="arabicPeriod"/>
            </a:pPr>
            <a:r>
              <a:rPr lang="pl-PL" sz="2000" dirty="0"/>
              <a:t>zapewnienia możliwości swobodnego dostępu do </a:t>
            </a:r>
            <a:r>
              <a:rPr lang="pl-PL" sz="2000" dirty="0" smtClean="0"/>
              <a:t>informacji</a:t>
            </a:r>
          </a:p>
          <a:p>
            <a:pPr marL="457200" indent="-457200">
              <a:buClr>
                <a:srgbClr val="C00000"/>
              </a:buClr>
              <a:buFont typeface="+mj-lt"/>
              <a:buAutoNum type="arabicPeriod"/>
            </a:pPr>
            <a:endParaRPr lang="pl-PL" sz="2000" dirty="0"/>
          </a:p>
          <a:p>
            <a:pPr marL="457200" indent="-457200">
              <a:buClr>
                <a:srgbClr val="C00000"/>
              </a:buClr>
              <a:buFont typeface="+mj-lt"/>
              <a:buAutoNum type="arabicPeriod"/>
            </a:pPr>
            <a:r>
              <a:rPr lang="pl-PL" sz="2000" dirty="0"/>
              <a:t>o</a:t>
            </a:r>
            <a:r>
              <a:rPr lang="pl-PL" sz="2000" dirty="0" smtClean="0"/>
              <a:t>trzymywania wsparcia </a:t>
            </a:r>
            <a:r>
              <a:rPr lang="pl-PL" sz="2000" dirty="0"/>
              <a:t>w przypadku uciążliwych i intensywnych kontaktów z </a:t>
            </a:r>
            <a:r>
              <a:rPr lang="pl-PL" sz="2000" dirty="0" smtClean="0"/>
              <a:t>klientami</a:t>
            </a:r>
          </a:p>
          <a:p>
            <a:pPr>
              <a:buClr>
                <a:srgbClr val="C00000"/>
              </a:buClr>
            </a:pPr>
            <a:endParaRPr lang="pl-PL" sz="2000" dirty="0"/>
          </a:p>
        </p:txBody>
      </p:sp>
      <p:sp>
        <p:nvSpPr>
          <p:cNvPr id="2" name="Prostokąt 1"/>
          <p:cNvSpPr/>
          <p:nvPr/>
        </p:nvSpPr>
        <p:spPr>
          <a:xfrm>
            <a:off x="582997" y="778866"/>
            <a:ext cx="7998693" cy="1077218"/>
          </a:xfrm>
          <a:prstGeom prst="rect">
            <a:avLst/>
          </a:prstGeom>
        </p:spPr>
        <p:txBody>
          <a:bodyPr wrap="square">
            <a:spAutoFit/>
          </a:bodyPr>
          <a:lstStyle/>
          <a:p>
            <a:pPr algn="ctr"/>
            <a:r>
              <a:rPr lang="pl-PL" sz="3200" b="1" dirty="0">
                <a:solidFill>
                  <a:schemeClr val="accent5">
                    <a:lumMod val="75000"/>
                  </a:schemeClr>
                </a:solidFill>
              </a:rPr>
              <a:t>Zalecenia i wymagania związane z osobami z </a:t>
            </a:r>
            <a:r>
              <a:rPr lang="pl-PL" sz="3200" b="1" dirty="0" smtClean="0">
                <a:solidFill>
                  <a:schemeClr val="accent5">
                    <a:lumMod val="75000"/>
                  </a:schemeClr>
                </a:solidFill>
              </a:rPr>
              <a:t>niepełnosprawnością </a:t>
            </a:r>
            <a:r>
              <a:rPr lang="pl-PL" sz="3200" b="1" dirty="0">
                <a:solidFill>
                  <a:schemeClr val="accent5">
                    <a:lumMod val="75000"/>
                  </a:schemeClr>
                </a:solidFill>
              </a:rPr>
              <a:t>narządu słuchu</a:t>
            </a:r>
            <a:endParaRPr lang="pl-PL" sz="3200" dirty="0">
              <a:solidFill>
                <a:schemeClr val="accent5">
                  <a:lumMod val="75000"/>
                </a:schemeClr>
              </a:solidFill>
            </a:endParaRPr>
          </a:p>
        </p:txBody>
      </p:sp>
    </p:spTree>
    <p:extLst>
      <p:ext uri="{BB962C8B-B14F-4D97-AF65-F5344CB8AC3E}">
        <p14:creationId xmlns:p14="http://schemas.microsoft.com/office/powerpoint/2010/main" val="1479013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17786" y="692696"/>
            <a:ext cx="8308428" cy="954107"/>
          </a:xfrm>
          <a:prstGeom prst="rect">
            <a:avLst/>
          </a:prstGeom>
          <a:noFill/>
        </p:spPr>
        <p:txBody>
          <a:bodyPr wrap="none" rtlCol="0">
            <a:spAutoFit/>
          </a:bodyPr>
          <a:lstStyle/>
          <a:p>
            <a:pPr algn="ctr"/>
            <a:r>
              <a:rPr lang="pl-PL" sz="2800" b="1" dirty="0">
                <a:solidFill>
                  <a:schemeClr val="accent5">
                    <a:lumMod val="75000"/>
                  </a:schemeClr>
                </a:solidFill>
              </a:rPr>
              <a:t>Charakterystyki zawodów rekomendowanych osobom </a:t>
            </a:r>
            <a:endParaRPr lang="pl-PL" sz="2800" b="1" dirty="0" smtClean="0">
              <a:solidFill>
                <a:schemeClr val="accent5">
                  <a:lumMod val="75000"/>
                </a:schemeClr>
              </a:solidFill>
            </a:endParaRPr>
          </a:p>
          <a:p>
            <a:pPr algn="ctr"/>
            <a:r>
              <a:rPr lang="pl-PL" sz="2800" b="1" dirty="0" smtClean="0">
                <a:solidFill>
                  <a:schemeClr val="accent5">
                    <a:lumMod val="75000"/>
                  </a:schemeClr>
                </a:solidFill>
              </a:rPr>
              <a:t>z różnymi rodzajami niepełnosprawności </a:t>
            </a:r>
            <a:endParaRPr lang="pl-PL" sz="2800" b="1" dirty="0">
              <a:solidFill>
                <a:schemeClr val="accent5">
                  <a:lumMod val="75000"/>
                </a:schemeClr>
              </a:solidFill>
            </a:endParaRPr>
          </a:p>
        </p:txBody>
      </p:sp>
      <p:sp>
        <p:nvSpPr>
          <p:cNvPr id="3" name="pole tekstowe 2"/>
          <p:cNvSpPr txBox="1"/>
          <p:nvPr/>
        </p:nvSpPr>
        <p:spPr>
          <a:xfrm>
            <a:off x="527305" y="1772816"/>
            <a:ext cx="8089389" cy="4462760"/>
          </a:xfrm>
          <a:prstGeom prst="rect">
            <a:avLst/>
          </a:prstGeom>
          <a:noFill/>
        </p:spPr>
        <p:txBody>
          <a:bodyPr wrap="square" rtlCol="0">
            <a:spAutoFit/>
          </a:bodyPr>
          <a:lstStyle/>
          <a:p>
            <a:r>
              <a:rPr lang="pl-PL" sz="2000" b="1" dirty="0" smtClean="0"/>
              <a:t>Zawody zostały wybrane w oparciu o następujące kryteria:</a:t>
            </a:r>
          </a:p>
          <a:p>
            <a:pPr marL="457200" indent="-457200">
              <a:buClr>
                <a:srgbClr val="FF0000"/>
              </a:buClr>
              <a:buFont typeface="+mj-lt"/>
              <a:buAutoNum type="arabicPeriod"/>
            </a:pPr>
            <a:r>
              <a:rPr lang="pl-PL" sz="2000" dirty="0" smtClean="0"/>
              <a:t>możliwość </a:t>
            </a:r>
            <a:r>
              <a:rPr lang="pl-PL" sz="2000" dirty="0"/>
              <a:t>wykonywania danego zawodu przez osoby </a:t>
            </a:r>
            <a:r>
              <a:rPr lang="pl-PL" sz="2000" dirty="0" smtClean="0"/>
              <a:t>z różnymi rodzajami </a:t>
            </a:r>
            <a:r>
              <a:rPr lang="pl-PL" sz="2000" dirty="0"/>
              <a:t>niepełnosprawności, </a:t>
            </a:r>
            <a:endParaRPr lang="pl-PL" sz="2000" dirty="0" smtClean="0"/>
          </a:p>
          <a:p>
            <a:pPr marL="268288" indent="-268288">
              <a:buClr>
                <a:srgbClr val="FF0000"/>
              </a:buClr>
              <a:buFont typeface="+mj-lt"/>
              <a:buAutoNum type="arabicPeriod"/>
            </a:pPr>
            <a:endParaRPr lang="pl-PL" sz="800" dirty="0" smtClean="0"/>
          </a:p>
          <a:p>
            <a:pPr marL="457200" indent="-457200">
              <a:buClr>
                <a:srgbClr val="FF0000"/>
              </a:buClr>
              <a:buFont typeface="+mj-lt"/>
              <a:buAutoNum type="arabicPeriod"/>
            </a:pPr>
            <a:r>
              <a:rPr lang="pl-PL" sz="2000" dirty="0" smtClean="0"/>
              <a:t>możliwość </a:t>
            </a:r>
            <a:r>
              <a:rPr lang="pl-PL" sz="2000" dirty="0"/>
              <a:t>awansu społecznego dla osób </a:t>
            </a:r>
            <a:r>
              <a:rPr lang="pl-PL" sz="2000" dirty="0" smtClean="0"/>
              <a:t>z niepełnosprawnościami, dzięki </a:t>
            </a:r>
            <a:r>
              <a:rPr lang="pl-PL" sz="2000" dirty="0"/>
              <a:t>wykonywaniu przez nie zawodu wymagającego wyższych kwalifikacji</a:t>
            </a:r>
            <a:r>
              <a:rPr lang="pl-PL" sz="2000" dirty="0" smtClean="0"/>
              <a:t>,</a:t>
            </a:r>
          </a:p>
          <a:p>
            <a:pPr marL="268288" indent="-268288">
              <a:buClr>
                <a:srgbClr val="FF0000"/>
              </a:buClr>
              <a:buFont typeface="+mj-lt"/>
              <a:buAutoNum type="arabicPeriod"/>
            </a:pPr>
            <a:endParaRPr lang="pl-PL" sz="800" dirty="0" smtClean="0"/>
          </a:p>
          <a:p>
            <a:pPr marL="457200" indent="-457200">
              <a:buClr>
                <a:srgbClr val="FF0000"/>
              </a:buClr>
              <a:buFont typeface="+mj-lt"/>
              <a:buAutoNum type="arabicPeriod"/>
            </a:pPr>
            <a:r>
              <a:rPr lang="pl-PL" sz="2000" dirty="0" smtClean="0"/>
              <a:t>nierekomendowanie </a:t>
            </a:r>
            <a:r>
              <a:rPr lang="pl-PL" sz="2000" dirty="0"/>
              <a:t>zawodów, które  nie cieszą się uznaniem </a:t>
            </a:r>
            <a:r>
              <a:rPr lang="pl-PL" sz="2000" dirty="0" smtClean="0"/>
              <a:t>społecznym i </a:t>
            </a:r>
            <a:r>
              <a:rPr lang="pl-PL" sz="2000" dirty="0"/>
              <a:t>są odbierane jako dyskryminujące, </a:t>
            </a:r>
            <a:endParaRPr lang="pl-PL" sz="2000" dirty="0" smtClean="0"/>
          </a:p>
          <a:p>
            <a:pPr marL="268288" indent="-268288">
              <a:buClr>
                <a:srgbClr val="FF0000"/>
              </a:buClr>
              <a:buFont typeface="+mj-lt"/>
              <a:buAutoNum type="arabicPeriod"/>
            </a:pPr>
            <a:endParaRPr lang="pl-PL" sz="800" dirty="0" smtClean="0"/>
          </a:p>
          <a:p>
            <a:pPr marL="457200" indent="-457200">
              <a:buClr>
                <a:srgbClr val="FF0000"/>
              </a:buClr>
              <a:buFont typeface="+mj-lt"/>
              <a:buAutoNum type="arabicPeriod"/>
            </a:pPr>
            <a:r>
              <a:rPr lang="pl-PL" sz="2000" dirty="0" smtClean="0"/>
              <a:t>rekomendowanie </a:t>
            </a:r>
            <a:r>
              <a:rPr lang="pl-PL" sz="2000" dirty="0"/>
              <a:t>zawodów, które nie wymagają wysokich </a:t>
            </a:r>
            <a:r>
              <a:rPr lang="pl-PL" sz="2000" dirty="0" smtClean="0"/>
              <a:t>kwalifikacji </a:t>
            </a:r>
            <a:r>
              <a:rPr lang="pl-PL" sz="2000" dirty="0"/>
              <a:t>i mogłyby być wykonywane przez osoby z niepełnosprawnością intelektualną. </a:t>
            </a:r>
            <a:endParaRPr lang="pl-PL" sz="2000" dirty="0" smtClean="0"/>
          </a:p>
          <a:p>
            <a:pPr marL="457200" indent="-457200">
              <a:buClr>
                <a:srgbClr val="FF0000"/>
              </a:buClr>
              <a:buFont typeface="+mj-lt"/>
              <a:buAutoNum type="arabicPeriod"/>
            </a:pPr>
            <a:r>
              <a:rPr lang="pl-PL" sz="2000" dirty="0" smtClean="0"/>
              <a:t>atrakcyjność </a:t>
            </a:r>
            <a:r>
              <a:rPr lang="pl-PL" sz="2000" dirty="0"/>
              <a:t>zawodu na rynku pracy</a:t>
            </a:r>
            <a:r>
              <a:rPr lang="pl-PL" sz="2000" dirty="0">
                <a:solidFill>
                  <a:srgbClr val="FF0000"/>
                </a:solidFill>
              </a:rPr>
              <a:t>	</a:t>
            </a:r>
          </a:p>
          <a:p>
            <a:pPr marL="457200" indent="-457200">
              <a:buClr>
                <a:srgbClr val="FF0000"/>
              </a:buClr>
              <a:buFont typeface="+mj-lt"/>
              <a:buAutoNum type="arabicPeriod"/>
            </a:pPr>
            <a:endParaRPr lang="pl-PL" sz="2000" dirty="0"/>
          </a:p>
        </p:txBody>
      </p:sp>
    </p:spTree>
    <p:extLst>
      <p:ext uri="{BB962C8B-B14F-4D97-AF65-F5344CB8AC3E}">
        <p14:creationId xmlns:p14="http://schemas.microsoft.com/office/powerpoint/2010/main" val="2443300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971600" y="679476"/>
            <a:ext cx="7848872" cy="646331"/>
          </a:xfrm>
          <a:prstGeom prst="rect">
            <a:avLst/>
          </a:prstGeom>
          <a:noFill/>
        </p:spPr>
        <p:txBody>
          <a:bodyPr wrap="square" rtlCol="0">
            <a:spAutoFit/>
          </a:bodyPr>
          <a:lstStyle/>
          <a:p>
            <a:r>
              <a:rPr lang="pl-PL" sz="3600" dirty="0" smtClean="0">
                <a:solidFill>
                  <a:schemeClr val="accent5">
                    <a:lumMod val="75000"/>
                  </a:schemeClr>
                </a:solidFill>
              </a:rPr>
              <a:t>Lista </a:t>
            </a:r>
            <a:r>
              <a:rPr lang="pl-PL" sz="3600" dirty="0">
                <a:solidFill>
                  <a:schemeClr val="accent5">
                    <a:lumMod val="75000"/>
                  </a:schemeClr>
                </a:solidFill>
              </a:rPr>
              <a:t>rekomendowanych zawodów </a:t>
            </a:r>
          </a:p>
        </p:txBody>
      </p:sp>
      <p:graphicFrame>
        <p:nvGraphicFramePr>
          <p:cNvPr id="5" name="Tabela 4"/>
          <p:cNvGraphicFramePr>
            <a:graphicFrameLocks noGrp="1"/>
          </p:cNvGraphicFramePr>
          <p:nvPr>
            <p:extLst>
              <p:ext uri="{D42A27DB-BD31-4B8C-83A1-F6EECF244321}">
                <p14:modId xmlns:p14="http://schemas.microsoft.com/office/powerpoint/2010/main" val="1860176744"/>
              </p:ext>
            </p:extLst>
          </p:nvPr>
        </p:nvGraphicFramePr>
        <p:xfrm>
          <a:off x="323528" y="1628800"/>
          <a:ext cx="8593913" cy="3900466"/>
        </p:xfrm>
        <a:graphic>
          <a:graphicData uri="http://schemas.openxmlformats.org/drawingml/2006/table">
            <a:tbl>
              <a:tblPr>
                <a:tableStyleId>{9D7B26C5-4107-4FEC-AEDC-1716B250A1EF}</a:tableStyleId>
              </a:tblPr>
              <a:tblGrid>
                <a:gridCol w="1212317"/>
                <a:gridCol w="1280368"/>
                <a:gridCol w="1580977"/>
                <a:gridCol w="1670044"/>
                <a:gridCol w="2850207"/>
              </a:tblGrid>
              <a:tr h="219456">
                <a:tc>
                  <a:txBody>
                    <a:bodyPr/>
                    <a:lstStyle/>
                    <a:p>
                      <a:pPr algn="l" fontAlgn="b"/>
                      <a:r>
                        <a:rPr lang="pl-PL" sz="1200" u="none" strike="noStrike" dirty="0">
                          <a:effectLst/>
                        </a:rPr>
                        <a:t>agent reklamowy</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biolog</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historyk</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inżynier technologii żywności</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kurator sądowy</a:t>
                      </a:r>
                      <a:endParaRPr lang="pl-PL" sz="1200" b="0" i="0" u="none" strike="noStrike">
                        <a:solidFill>
                          <a:srgbClr val="000000"/>
                        </a:solidFill>
                        <a:effectLst/>
                        <a:latin typeface="Times New Roman"/>
                      </a:endParaRPr>
                    </a:p>
                  </a:txBody>
                  <a:tcPr marL="2341" marR="2341" marT="2341" marB="0" anchor="b"/>
                </a:tc>
              </a:tr>
              <a:tr h="164591">
                <a:tc>
                  <a:txBody>
                    <a:bodyPr/>
                    <a:lstStyle/>
                    <a:p>
                      <a:pPr algn="l" fontAlgn="b"/>
                      <a:r>
                        <a:rPr lang="pl-PL" sz="1200" u="none" strike="noStrike" dirty="0">
                          <a:effectLst/>
                        </a:rPr>
                        <a:t>agent ubezpieczeniowy</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biomasażysta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historyk sztuki</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telekomunikacji</a:t>
                      </a:r>
                      <a:endParaRPr lang="pl-PL" sz="1200" b="0" i="0" u="none" strike="noStrike">
                        <a:solidFill>
                          <a:srgbClr val="000000"/>
                        </a:solidFill>
                        <a:effectLst/>
                        <a:latin typeface="Calibri"/>
                      </a:endParaRPr>
                    </a:p>
                  </a:txBody>
                  <a:tcPr marL="2341" marR="2341" marT="2341" marB="0" anchor="b"/>
                </a:tc>
                <a:tc>
                  <a:txBody>
                    <a:bodyPr/>
                    <a:lstStyle/>
                    <a:p>
                      <a:pPr algn="l" fontAlgn="b"/>
                      <a:r>
                        <a:rPr lang="pl-PL" sz="1200" u="none" strike="noStrike">
                          <a:effectLst/>
                        </a:rPr>
                        <a:t>kuśnierz </a:t>
                      </a:r>
                      <a:endParaRPr lang="pl-PL" sz="1200" b="0" i="0" u="none" strike="noStrike">
                        <a:solidFill>
                          <a:srgbClr val="000000"/>
                        </a:solidFill>
                        <a:effectLst/>
                        <a:latin typeface="Times New Roman"/>
                      </a:endParaRPr>
                    </a:p>
                  </a:txBody>
                  <a:tcPr marL="2341" marR="2341" marT="2341" marB="0" anchor="b"/>
                </a:tc>
              </a:tr>
              <a:tr h="219456">
                <a:tc>
                  <a:txBody>
                    <a:bodyPr/>
                    <a:lstStyle/>
                    <a:p>
                      <a:pPr algn="l" fontAlgn="b"/>
                      <a:r>
                        <a:rPr lang="pl-PL" sz="1200" u="none" strike="noStrike" dirty="0">
                          <a:effectLst/>
                        </a:rPr>
                        <a:t>agent usług artystycznych</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chemik</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hutnik – dmuchacz szkła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transportu</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lekarz</a:t>
                      </a:r>
                      <a:endParaRPr lang="pl-PL" sz="1200" b="0" i="0" u="none" strike="noStrike">
                        <a:solidFill>
                          <a:srgbClr val="000000"/>
                        </a:solidFill>
                        <a:effectLst/>
                        <a:latin typeface="Calibri"/>
                      </a:endParaRPr>
                    </a:p>
                  </a:txBody>
                  <a:tcPr marL="2341" marR="2341" marT="2341" marB="0" anchor="b"/>
                </a:tc>
              </a:tr>
              <a:tr h="172821">
                <a:tc>
                  <a:txBody>
                    <a:bodyPr/>
                    <a:lstStyle/>
                    <a:p>
                      <a:pPr algn="l" fontAlgn="b"/>
                      <a:r>
                        <a:rPr lang="pl-PL" sz="1200" u="none" strike="noStrike">
                          <a:effectLst/>
                        </a:rPr>
                        <a:t>analityk pracy</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dealerzy/maklerzy</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informator handlowy</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włókiennik</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lekarz stomatolog</a:t>
                      </a:r>
                      <a:endParaRPr lang="pl-PL" sz="1200" b="0" i="0" u="none" strike="noStrike">
                        <a:solidFill>
                          <a:srgbClr val="000000"/>
                        </a:solidFill>
                        <a:effectLst/>
                        <a:latin typeface="Times New Roman"/>
                      </a:endParaRPr>
                    </a:p>
                  </a:txBody>
                  <a:tcPr marL="2341" marR="2341" marT="2341" marB="0" anchor="b"/>
                </a:tc>
              </a:tr>
              <a:tr h="274320">
                <a:tc>
                  <a:txBody>
                    <a:bodyPr/>
                    <a:lstStyle/>
                    <a:p>
                      <a:pPr algn="l" fontAlgn="b"/>
                      <a:r>
                        <a:rPr lang="pl-PL" sz="1200" u="none" strike="noStrike" dirty="0">
                          <a:effectLst/>
                        </a:rPr>
                        <a:t>analityk systemów komputerowych</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dietetyk</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informator ruchu pasażerskiego</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kartograf</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lekarz weterynarii</a:t>
                      </a:r>
                      <a:endParaRPr lang="pl-PL" sz="1200" b="0" i="0" u="none" strike="noStrike">
                        <a:solidFill>
                          <a:srgbClr val="000000"/>
                        </a:solidFill>
                        <a:effectLst/>
                        <a:latin typeface="Times New Roman"/>
                      </a:endParaRPr>
                    </a:p>
                  </a:txBody>
                  <a:tcPr marL="2341" marR="2341" marT="2341" marB="0" anchor="b"/>
                </a:tc>
              </a:tr>
              <a:tr h="329183">
                <a:tc>
                  <a:txBody>
                    <a:bodyPr/>
                    <a:lstStyle/>
                    <a:p>
                      <a:pPr algn="l" fontAlgn="b"/>
                      <a:r>
                        <a:rPr lang="pl-PL" sz="1200" u="none" strike="noStrike" dirty="0">
                          <a:effectLst/>
                        </a:rPr>
                        <a:t>animator kultury</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doradca inwestycyjny</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inkasent </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kierownik działu badawczo-rozwojowego </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ludwisarz</a:t>
                      </a:r>
                      <a:endParaRPr lang="pl-PL" sz="1200" b="0" i="0" u="none" strike="noStrike">
                        <a:solidFill>
                          <a:srgbClr val="000000"/>
                        </a:solidFill>
                        <a:effectLst/>
                        <a:latin typeface="Calibri"/>
                      </a:endParaRPr>
                    </a:p>
                  </a:txBody>
                  <a:tcPr marL="2341" marR="2341" marT="2341" marB="0" anchor="b"/>
                </a:tc>
              </a:tr>
              <a:tr h="329183">
                <a:tc>
                  <a:txBody>
                    <a:bodyPr/>
                    <a:lstStyle/>
                    <a:p>
                      <a:pPr algn="l" fontAlgn="b"/>
                      <a:r>
                        <a:rPr lang="pl-PL" sz="1200" u="none" strike="noStrike" dirty="0">
                          <a:effectLst/>
                        </a:rPr>
                        <a:t>archeolog</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doradca personalny</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inspektor bezpieczeństwa i higieny pracy</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kierownik działu finansowego i administracyjnego </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magazynier</a:t>
                      </a:r>
                      <a:endParaRPr lang="pl-PL" sz="1200" b="0" i="0" u="none" strike="noStrike">
                        <a:solidFill>
                          <a:srgbClr val="000000"/>
                        </a:solidFill>
                        <a:effectLst/>
                        <a:latin typeface="Times New Roman"/>
                      </a:endParaRPr>
                    </a:p>
                  </a:txBody>
                  <a:tcPr marL="2341" marR="2341" marT="2341" marB="0" anchor="b"/>
                </a:tc>
              </a:tr>
              <a:tr h="230428">
                <a:tc>
                  <a:txBody>
                    <a:bodyPr/>
                    <a:lstStyle/>
                    <a:p>
                      <a:pPr algn="l" fontAlgn="b"/>
                      <a:r>
                        <a:rPr lang="pl-PL" sz="1200" u="none" strike="noStrike" dirty="0">
                          <a:effectLst/>
                        </a:rPr>
                        <a:t>architekt krajobrazu</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doradca zawodowy</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inspektor kontroli skarbowej</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kierownik działu informatyki</a:t>
                      </a:r>
                      <a:endParaRPr lang="pl-PL" sz="1200" b="0" i="0" u="none" strike="noStrike" dirty="0">
                        <a:solidFill>
                          <a:srgbClr val="000000"/>
                        </a:solidFill>
                        <a:effectLst/>
                        <a:latin typeface="Calibri"/>
                      </a:endParaRPr>
                    </a:p>
                  </a:txBody>
                  <a:tcPr marL="2341" marR="2341" marT="2341" marB="0" anchor="b"/>
                </a:tc>
                <a:tc>
                  <a:txBody>
                    <a:bodyPr/>
                    <a:lstStyle/>
                    <a:p>
                      <a:pPr algn="l" fontAlgn="b"/>
                      <a:r>
                        <a:rPr lang="pl-PL" sz="1200" u="none" strike="noStrike" dirty="0">
                          <a:effectLst/>
                        </a:rPr>
                        <a:t>magazynier (sprzedawca)</a:t>
                      </a:r>
                      <a:endParaRPr lang="pl-PL" sz="1200" b="0" i="0" u="none" strike="noStrike" dirty="0">
                        <a:solidFill>
                          <a:srgbClr val="000000"/>
                        </a:solidFill>
                        <a:effectLst/>
                        <a:latin typeface="Times New Roman"/>
                      </a:endParaRPr>
                    </a:p>
                  </a:txBody>
                  <a:tcPr marL="2341" marR="2341" marT="2341" marB="0" anchor="b"/>
                </a:tc>
              </a:tr>
              <a:tr h="329183">
                <a:tc>
                  <a:txBody>
                    <a:bodyPr/>
                    <a:lstStyle/>
                    <a:p>
                      <a:pPr algn="l" fontAlgn="b"/>
                      <a:r>
                        <a:rPr lang="pl-PL" sz="1200" u="none" strike="noStrike" dirty="0">
                          <a:effectLst/>
                        </a:rPr>
                        <a:t>architekt wnętrz</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doręczyciel pocztowy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automatyki i robotyki</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kierownik działu reklamy, promocji i pokrewnych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makler papierów wartościowych </a:t>
                      </a:r>
                      <a:endParaRPr lang="pl-PL" sz="1200" b="0" i="0" u="none" strike="noStrike" dirty="0">
                        <a:solidFill>
                          <a:srgbClr val="000000"/>
                        </a:solidFill>
                        <a:effectLst/>
                        <a:latin typeface="Times New Roman"/>
                      </a:endParaRPr>
                    </a:p>
                  </a:txBody>
                  <a:tcPr marL="2341" marR="2341" marT="2341" marB="0" anchor="b"/>
                </a:tc>
              </a:tr>
              <a:tr h="329183">
                <a:tc>
                  <a:txBody>
                    <a:bodyPr/>
                    <a:lstStyle/>
                    <a:p>
                      <a:pPr algn="l" fontAlgn="b"/>
                      <a:r>
                        <a:rPr lang="pl-PL" sz="1200" u="none" strike="noStrike" dirty="0">
                          <a:effectLst/>
                        </a:rPr>
                        <a:t>artysta fotografik</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elektroenergetyk</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inżynier biocybernetyki i inżynierii biomedycznej</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komornik sądowy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malarz budowlany </a:t>
                      </a:r>
                      <a:endParaRPr lang="pl-PL" sz="1200" b="0" i="0" u="none" strike="noStrike" dirty="0">
                        <a:solidFill>
                          <a:srgbClr val="000000"/>
                        </a:solidFill>
                        <a:effectLst/>
                        <a:latin typeface="Times New Roman"/>
                      </a:endParaRPr>
                    </a:p>
                  </a:txBody>
                  <a:tcPr marL="2341" marR="2341" marT="2341" marB="0" anchor="b"/>
                </a:tc>
              </a:tr>
              <a:tr h="219456">
                <a:tc>
                  <a:txBody>
                    <a:bodyPr/>
                    <a:lstStyle/>
                    <a:p>
                      <a:pPr algn="l" fontAlgn="b"/>
                      <a:r>
                        <a:rPr lang="pl-PL" sz="1200" u="none" strike="noStrike" dirty="0">
                          <a:effectLst/>
                        </a:rPr>
                        <a:t>artysta grafik</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elektromechanik</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elektronik</a:t>
                      </a:r>
                      <a:endParaRPr lang="pl-PL" sz="1200" b="0" i="0" u="none" strike="noStrike">
                        <a:solidFill>
                          <a:srgbClr val="000000"/>
                        </a:solidFill>
                        <a:effectLst/>
                        <a:latin typeface="Calibri"/>
                      </a:endParaRPr>
                    </a:p>
                  </a:txBody>
                  <a:tcPr marL="2341" marR="2341" marT="2341" marB="0" anchor="b"/>
                </a:tc>
                <a:tc>
                  <a:txBody>
                    <a:bodyPr/>
                    <a:lstStyle/>
                    <a:p>
                      <a:pPr algn="l" fontAlgn="b"/>
                      <a:r>
                        <a:rPr lang="pl-PL" sz="1200" u="none" strike="noStrike">
                          <a:effectLst/>
                        </a:rPr>
                        <a:t>kompozytor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manikiurzystka pedikiurzystka </a:t>
                      </a:r>
                      <a:endParaRPr lang="pl-PL" sz="1200" b="0" i="0" u="none" strike="noStrike" dirty="0">
                        <a:solidFill>
                          <a:srgbClr val="000000"/>
                        </a:solidFill>
                        <a:effectLst/>
                        <a:latin typeface="Times New Roman"/>
                      </a:endParaRPr>
                    </a:p>
                  </a:txBody>
                  <a:tcPr marL="2341" marR="2341" marT="2341" marB="0" anchor="b"/>
                </a:tc>
              </a:tr>
            </a:tbl>
          </a:graphicData>
        </a:graphic>
      </p:graphicFrame>
    </p:spTree>
    <p:extLst>
      <p:ext uri="{BB962C8B-B14F-4D97-AF65-F5344CB8AC3E}">
        <p14:creationId xmlns:p14="http://schemas.microsoft.com/office/powerpoint/2010/main" val="485451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2069543428"/>
              </p:ext>
            </p:extLst>
          </p:nvPr>
        </p:nvGraphicFramePr>
        <p:xfrm>
          <a:off x="457200" y="1600200"/>
          <a:ext cx="8640960" cy="3511736"/>
        </p:xfrm>
        <a:graphic>
          <a:graphicData uri="http://schemas.openxmlformats.org/drawingml/2006/table">
            <a:tbl>
              <a:tblPr>
                <a:tableStyleId>{9D7B26C5-4107-4FEC-AEDC-1716B250A1EF}</a:tableStyleId>
              </a:tblPr>
              <a:tblGrid>
                <a:gridCol w="1259364"/>
                <a:gridCol w="1280368"/>
                <a:gridCol w="1580977"/>
                <a:gridCol w="1670044"/>
                <a:gridCol w="2850207"/>
              </a:tblGrid>
              <a:tr h="115215">
                <a:tc>
                  <a:txBody>
                    <a:bodyPr/>
                    <a:lstStyle/>
                    <a:p>
                      <a:pPr algn="l" fontAlgn="b"/>
                      <a:r>
                        <a:rPr lang="pl-PL" sz="1200" u="none" strike="noStrike" dirty="0">
                          <a:effectLst/>
                        </a:rPr>
                        <a:t>artysta muzyk</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etnograf/etnolog</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elektryk</a:t>
                      </a:r>
                      <a:endParaRPr lang="pl-PL" sz="1200" b="0" i="0" u="none" strike="noStrike">
                        <a:solidFill>
                          <a:srgbClr val="000000"/>
                        </a:solidFill>
                        <a:effectLst/>
                        <a:latin typeface="Calibri"/>
                      </a:endParaRPr>
                    </a:p>
                  </a:txBody>
                  <a:tcPr marL="2341" marR="2341" marT="2341" marB="0" anchor="b"/>
                </a:tc>
                <a:tc>
                  <a:txBody>
                    <a:bodyPr/>
                    <a:lstStyle/>
                    <a:p>
                      <a:pPr algn="l" fontAlgn="b"/>
                      <a:r>
                        <a:rPr lang="pl-PL" sz="1200" u="none" strike="noStrike">
                          <a:effectLst/>
                        </a:rPr>
                        <a:t>konduktor</a:t>
                      </a:r>
                      <a:endParaRPr lang="pl-PL" sz="1200" b="0" i="0" u="none" strike="noStrike">
                        <a:solidFill>
                          <a:srgbClr val="000000"/>
                        </a:solidFill>
                        <a:effectLst/>
                        <a:latin typeface="Calibri"/>
                      </a:endParaRPr>
                    </a:p>
                  </a:txBody>
                  <a:tcPr marL="2341" marR="2341" marT="2341" marB="0" anchor="b"/>
                </a:tc>
                <a:tc>
                  <a:txBody>
                    <a:bodyPr/>
                    <a:lstStyle/>
                    <a:p>
                      <a:pPr algn="l" fontAlgn="b"/>
                      <a:r>
                        <a:rPr lang="pl-PL" sz="1200" u="none" strike="noStrike" dirty="0">
                          <a:effectLst/>
                        </a:rPr>
                        <a:t>maszynistka</a:t>
                      </a:r>
                      <a:endParaRPr lang="pl-PL" sz="1200" b="0" i="0" u="none" strike="noStrike" dirty="0">
                        <a:solidFill>
                          <a:srgbClr val="000000"/>
                        </a:solidFill>
                        <a:effectLst/>
                        <a:latin typeface="Times New Roman"/>
                      </a:endParaRPr>
                    </a:p>
                  </a:txBody>
                  <a:tcPr marL="2341" marR="2341" marT="2341" marB="0" anchor="b"/>
                </a:tc>
              </a:tr>
              <a:tr h="438911">
                <a:tc>
                  <a:txBody>
                    <a:bodyPr/>
                    <a:lstStyle/>
                    <a:p>
                      <a:pPr algn="l" fontAlgn="b"/>
                      <a:r>
                        <a:rPr lang="pl-PL" sz="1200" u="none" strike="noStrike" dirty="0">
                          <a:effectLst/>
                        </a:rPr>
                        <a:t>artysta plastyk projektant wzornictwa przemysłowego</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farmaceuta</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inżynierii środowiska</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konserwator dzieł sztuki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matematyk </a:t>
                      </a:r>
                      <a:endParaRPr lang="pl-PL" sz="1200" b="0" i="0" u="none" strike="noStrike" dirty="0">
                        <a:solidFill>
                          <a:srgbClr val="000000"/>
                        </a:solidFill>
                        <a:effectLst/>
                        <a:latin typeface="Times New Roman"/>
                      </a:endParaRPr>
                    </a:p>
                  </a:txBody>
                  <a:tcPr marL="2341" marR="2341" marT="2341" marB="0" anchor="b"/>
                </a:tc>
              </a:tr>
              <a:tr h="329183">
                <a:tc>
                  <a:txBody>
                    <a:bodyPr/>
                    <a:lstStyle/>
                    <a:p>
                      <a:pPr algn="l" fontAlgn="b"/>
                      <a:r>
                        <a:rPr lang="pl-PL" sz="1200" u="none" strike="noStrike" dirty="0">
                          <a:effectLst/>
                        </a:rPr>
                        <a:t>artysta rzeźbiarz</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fizjoterapeuta</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inżynier kontroli jakości</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konsultant/agent sprzedaży bezpośredniej</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mechanik maszyn i urządzeń przemysłowych</a:t>
                      </a:r>
                      <a:endParaRPr lang="pl-PL" sz="1200" b="0" i="0" u="none" strike="noStrike" dirty="0">
                        <a:solidFill>
                          <a:srgbClr val="000000"/>
                        </a:solidFill>
                        <a:effectLst/>
                        <a:latin typeface="Calibri"/>
                      </a:endParaRPr>
                    </a:p>
                  </a:txBody>
                  <a:tcPr marL="2341" marR="2341" marT="2341" marB="0" anchor="b"/>
                </a:tc>
              </a:tr>
              <a:tr h="219456">
                <a:tc>
                  <a:txBody>
                    <a:bodyPr/>
                    <a:lstStyle/>
                    <a:p>
                      <a:pPr algn="l" fontAlgn="b"/>
                      <a:r>
                        <a:rPr lang="pl-PL" sz="1200" u="none" strike="noStrike" dirty="0" err="1" smtClean="0">
                          <a:effectLst/>
                        </a:rPr>
                        <a:t>astrolnom</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fizyk</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inżynier leśnictwa</a:t>
                      </a:r>
                      <a:endParaRPr lang="pl-PL" sz="1200" b="0" i="0" u="none" strike="noStrike" dirty="0">
                        <a:solidFill>
                          <a:srgbClr val="000000"/>
                        </a:solidFill>
                        <a:effectLst/>
                        <a:latin typeface="Calibri"/>
                      </a:endParaRPr>
                    </a:p>
                  </a:txBody>
                  <a:tcPr marL="2341" marR="2341" marT="2341" marB="0" anchor="b"/>
                </a:tc>
                <a:tc>
                  <a:txBody>
                    <a:bodyPr/>
                    <a:lstStyle/>
                    <a:p>
                      <a:pPr algn="l" fontAlgn="b"/>
                      <a:r>
                        <a:rPr lang="pl-PL" sz="1200" u="none" strike="noStrike">
                          <a:effectLst/>
                        </a:rPr>
                        <a:t>kontroler rozliczeń pieniężnych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meteorolog</a:t>
                      </a:r>
                      <a:endParaRPr lang="pl-PL" sz="1200" b="0" i="0" u="none" strike="noStrike" dirty="0">
                        <a:solidFill>
                          <a:srgbClr val="000000"/>
                        </a:solidFill>
                        <a:effectLst/>
                        <a:latin typeface="Times New Roman"/>
                      </a:endParaRPr>
                    </a:p>
                  </a:txBody>
                  <a:tcPr marL="2341" marR="2341" marT="2341" marB="0" anchor="b"/>
                </a:tc>
              </a:tr>
              <a:tr h="384048">
                <a:tc>
                  <a:txBody>
                    <a:bodyPr/>
                    <a:lstStyle/>
                    <a:p>
                      <a:pPr algn="l" fontAlgn="b"/>
                      <a:r>
                        <a:rPr lang="pl-PL" sz="1200" u="none" strike="noStrike" dirty="0">
                          <a:effectLst/>
                        </a:rPr>
                        <a:t>asystent ds. księgowości</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geofizyk</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inżynier poligraf</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korektor składu </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montażysta (obrazu i dźwięku) telewizyjno-filmowy</a:t>
                      </a:r>
                      <a:endParaRPr lang="pl-PL" sz="1200" b="0" i="0" u="none" strike="noStrike" dirty="0">
                        <a:solidFill>
                          <a:srgbClr val="000000"/>
                        </a:solidFill>
                        <a:effectLst/>
                        <a:latin typeface="Times New Roman"/>
                      </a:endParaRPr>
                    </a:p>
                  </a:txBody>
                  <a:tcPr marL="2341" marR="2341" marT="2341" marB="0" anchor="b"/>
                </a:tc>
              </a:tr>
              <a:tr h="274320">
                <a:tc>
                  <a:txBody>
                    <a:bodyPr/>
                    <a:lstStyle/>
                    <a:p>
                      <a:pPr algn="l" fontAlgn="b"/>
                      <a:r>
                        <a:rPr lang="pl-PL" sz="1200" u="none" strike="noStrike" dirty="0">
                          <a:effectLst/>
                        </a:rPr>
                        <a:t>bibliotekarz</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geograf</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systemów komputerowych</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koszykarz-plecionkarz </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monter izolacji budowlanych  </a:t>
                      </a:r>
                      <a:endParaRPr lang="pl-PL" sz="1200" b="0" i="0" u="none" strike="noStrike" dirty="0">
                        <a:solidFill>
                          <a:srgbClr val="000000"/>
                        </a:solidFill>
                        <a:effectLst/>
                        <a:latin typeface="Times New Roman"/>
                      </a:endParaRPr>
                    </a:p>
                  </a:txBody>
                  <a:tcPr marL="2341" marR="2341" marT="2341" marB="0" anchor="b"/>
                </a:tc>
              </a:tr>
              <a:tr h="230428">
                <a:tc>
                  <a:txBody>
                    <a:bodyPr/>
                    <a:lstStyle/>
                    <a:p>
                      <a:pPr algn="l" fontAlgn="b"/>
                      <a:r>
                        <a:rPr lang="pl-PL" sz="1200" u="none" strike="noStrike">
                          <a:effectLst/>
                        </a:rPr>
                        <a:t>bibliotekoznawca</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geolog</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technologii ceramiki</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kreślarz techniczny</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muzealnik</a:t>
                      </a:r>
                      <a:endParaRPr lang="pl-PL" sz="1200" b="0" i="0" u="none" strike="noStrike" dirty="0">
                        <a:solidFill>
                          <a:srgbClr val="000000"/>
                        </a:solidFill>
                        <a:effectLst/>
                        <a:latin typeface="Times New Roman"/>
                      </a:endParaRPr>
                    </a:p>
                  </a:txBody>
                  <a:tcPr marL="2341" marR="2341" marT="2341" marB="0" anchor="b"/>
                </a:tc>
              </a:tr>
              <a:tr h="164591">
                <a:tc>
                  <a:txBody>
                    <a:bodyPr/>
                    <a:lstStyle/>
                    <a:p>
                      <a:pPr algn="l" fontAlgn="b"/>
                      <a:r>
                        <a:rPr lang="pl-PL" sz="1200" u="none" strike="noStrike">
                          <a:effectLst/>
                        </a:rPr>
                        <a:t>bioenergoterapeuta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glazurnik</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a:effectLst/>
                        </a:rPr>
                        <a:t>inżynier technologii drewna</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księgarz </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muzykolog</a:t>
                      </a:r>
                      <a:endParaRPr lang="pl-PL" sz="1200" b="0" i="0" u="none" strike="noStrike" dirty="0">
                        <a:solidFill>
                          <a:srgbClr val="000000"/>
                        </a:solidFill>
                        <a:effectLst/>
                        <a:latin typeface="Times New Roman"/>
                      </a:endParaRPr>
                    </a:p>
                  </a:txBody>
                  <a:tcPr marL="2341" marR="2341" marT="2341" marB="0" anchor="b"/>
                </a:tc>
              </a:tr>
              <a:tr h="329183">
                <a:tc>
                  <a:txBody>
                    <a:bodyPr/>
                    <a:lstStyle/>
                    <a:p>
                      <a:pPr algn="l" fontAlgn="b"/>
                      <a:r>
                        <a:rPr lang="pl-PL" sz="1200" u="none" strike="noStrike">
                          <a:effectLst/>
                        </a:rPr>
                        <a:t>biofizyk</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grafik komputerowy </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inżynier technologii przetwórstwa skóry</a:t>
                      </a:r>
                      <a:endParaRPr lang="pl-PL" sz="1200" b="0" i="0" u="none" strike="noStrike" dirty="0">
                        <a:solidFill>
                          <a:srgbClr val="000000"/>
                        </a:solidFill>
                        <a:effectLst/>
                        <a:latin typeface="Times New Roman"/>
                      </a:endParaRPr>
                    </a:p>
                  </a:txBody>
                  <a:tcPr marL="2341" marR="2341" marT="2341" marB="0" anchor="b"/>
                </a:tc>
                <a:tc>
                  <a:txBody>
                    <a:bodyPr/>
                    <a:lstStyle/>
                    <a:p>
                      <a:pPr algn="l" fontAlgn="b"/>
                      <a:r>
                        <a:rPr lang="pl-PL" sz="1200" u="none" strike="noStrike">
                          <a:effectLst/>
                        </a:rPr>
                        <a:t>kulturoznawca </a:t>
                      </a:r>
                      <a:endParaRPr lang="pl-PL" sz="1200" b="0" i="0" u="none" strike="noStrike">
                        <a:solidFill>
                          <a:srgbClr val="000000"/>
                        </a:solidFill>
                        <a:effectLst/>
                        <a:latin typeface="Times New Roman"/>
                      </a:endParaRPr>
                    </a:p>
                  </a:txBody>
                  <a:tcPr marL="2341" marR="2341" marT="2341" marB="0" anchor="b"/>
                </a:tc>
                <a:tc>
                  <a:txBody>
                    <a:bodyPr/>
                    <a:lstStyle/>
                    <a:p>
                      <a:pPr algn="l" fontAlgn="b"/>
                      <a:r>
                        <a:rPr lang="pl-PL" sz="1200" u="none" strike="noStrike" dirty="0">
                          <a:effectLst/>
                        </a:rPr>
                        <a:t>nauczyciel nauczania początkowego </a:t>
                      </a:r>
                      <a:endParaRPr lang="pl-PL" sz="1200" b="0" i="0" u="none" strike="noStrike" dirty="0">
                        <a:solidFill>
                          <a:srgbClr val="000000"/>
                        </a:solidFill>
                        <a:effectLst/>
                        <a:latin typeface="Times New Roman"/>
                      </a:endParaRPr>
                    </a:p>
                  </a:txBody>
                  <a:tcPr marL="2341" marR="2341" marT="2341" marB="0" anchor="b"/>
                </a:tc>
              </a:tr>
            </a:tbl>
          </a:graphicData>
        </a:graphic>
      </p:graphicFrame>
      <p:sp>
        <p:nvSpPr>
          <p:cNvPr id="3" name="pole tekstowe 2"/>
          <p:cNvSpPr txBox="1"/>
          <p:nvPr/>
        </p:nvSpPr>
        <p:spPr>
          <a:xfrm>
            <a:off x="539553" y="639530"/>
            <a:ext cx="8424936" cy="646331"/>
          </a:xfrm>
          <a:prstGeom prst="rect">
            <a:avLst/>
          </a:prstGeom>
          <a:noFill/>
        </p:spPr>
        <p:txBody>
          <a:bodyPr wrap="square" rtlCol="0">
            <a:spAutoFit/>
          </a:bodyPr>
          <a:lstStyle/>
          <a:p>
            <a:r>
              <a:rPr lang="pl-PL" sz="3600" dirty="0" smtClean="0">
                <a:solidFill>
                  <a:schemeClr val="accent5">
                    <a:lumMod val="75000"/>
                  </a:schemeClr>
                </a:solidFill>
              </a:rPr>
              <a:t>Lista </a:t>
            </a:r>
            <a:r>
              <a:rPr lang="pl-PL" sz="3600" dirty="0">
                <a:solidFill>
                  <a:schemeClr val="accent5">
                    <a:lumMod val="75000"/>
                  </a:schemeClr>
                </a:solidFill>
              </a:rPr>
              <a:t>rekomendowanych zawodów </a:t>
            </a:r>
            <a:r>
              <a:rPr lang="pl-PL" sz="3600" dirty="0" smtClean="0">
                <a:solidFill>
                  <a:schemeClr val="accent5">
                    <a:lumMod val="75000"/>
                  </a:schemeClr>
                </a:solidFill>
              </a:rPr>
              <a:t>(cd.)</a:t>
            </a:r>
            <a:endParaRPr lang="pl-PL" sz="3600" dirty="0">
              <a:solidFill>
                <a:schemeClr val="accent5">
                  <a:lumMod val="75000"/>
                </a:schemeClr>
              </a:solidFill>
            </a:endParaRPr>
          </a:p>
        </p:txBody>
      </p:sp>
    </p:spTree>
    <p:extLst>
      <p:ext uri="{BB962C8B-B14F-4D97-AF65-F5344CB8AC3E}">
        <p14:creationId xmlns:p14="http://schemas.microsoft.com/office/powerpoint/2010/main" val="3656686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95537" y="646331"/>
            <a:ext cx="8568952" cy="646331"/>
          </a:xfrm>
          <a:prstGeom prst="rect">
            <a:avLst/>
          </a:prstGeom>
          <a:noFill/>
        </p:spPr>
        <p:txBody>
          <a:bodyPr wrap="square" rtlCol="0">
            <a:spAutoFit/>
          </a:bodyPr>
          <a:lstStyle/>
          <a:p>
            <a:r>
              <a:rPr lang="pl-PL" sz="3600" dirty="0" smtClean="0">
                <a:solidFill>
                  <a:schemeClr val="accent5">
                    <a:lumMod val="75000"/>
                  </a:schemeClr>
                </a:solidFill>
              </a:rPr>
              <a:t>Lista </a:t>
            </a:r>
            <a:r>
              <a:rPr lang="pl-PL" sz="3600" dirty="0">
                <a:solidFill>
                  <a:schemeClr val="accent5">
                    <a:lumMod val="75000"/>
                  </a:schemeClr>
                </a:solidFill>
              </a:rPr>
              <a:t>rekomendowanych </a:t>
            </a:r>
            <a:r>
              <a:rPr lang="pl-PL" sz="3600" dirty="0" smtClean="0">
                <a:solidFill>
                  <a:schemeClr val="accent5">
                    <a:lumMod val="75000"/>
                  </a:schemeClr>
                </a:solidFill>
              </a:rPr>
              <a:t>zawodów (cd.)</a:t>
            </a:r>
            <a:endParaRPr lang="pl-PL" sz="3600" dirty="0">
              <a:solidFill>
                <a:schemeClr val="accent5">
                  <a:lumMod val="75000"/>
                </a:schemeClr>
              </a:solidFill>
            </a:endParaRPr>
          </a:p>
        </p:txBody>
      </p:sp>
      <p:graphicFrame>
        <p:nvGraphicFramePr>
          <p:cNvPr id="3" name="Tabela 2"/>
          <p:cNvGraphicFramePr>
            <a:graphicFrameLocks noGrp="1"/>
          </p:cNvGraphicFramePr>
          <p:nvPr>
            <p:extLst>
              <p:ext uri="{D42A27DB-BD31-4B8C-83A1-F6EECF244321}">
                <p14:modId xmlns:p14="http://schemas.microsoft.com/office/powerpoint/2010/main" val="1151353923"/>
              </p:ext>
            </p:extLst>
          </p:nvPr>
        </p:nvGraphicFramePr>
        <p:xfrm>
          <a:off x="395536" y="1412776"/>
          <a:ext cx="8136905" cy="4042980"/>
        </p:xfrm>
        <a:graphic>
          <a:graphicData uri="http://schemas.openxmlformats.org/drawingml/2006/table">
            <a:tbl>
              <a:tblPr>
                <a:tableStyleId>{9D7B26C5-4107-4FEC-AEDC-1716B250A1EF}</a:tableStyleId>
              </a:tblPr>
              <a:tblGrid>
                <a:gridCol w="1627381"/>
                <a:gridCol w="1627381"/>
                <a:gridCol w="1627381"/>
                <a:gridCol w="1627381"/>
                <a:gridCol w="1627381"/>
              </a:tblGrid>
              <a:tr h="267060">
                <a:tc>
                  <a:txBody>
                    <a:bodyPr/>
                    <a:lstStyle/>
                    <a:p>
                      <a:pPr algn="l" fontAlgn="b"/>
                      <a:r>
                        <a:rPr lang="pl-PL" sz="1200" u="none" strike="noStrike" dirty="0">
                          <a:effectLst/>
                        </a:rPr>
                        <a:t>nauczyciel szkoły specjalnej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pośrednik w obrocie nieruchomościami</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reżyser teatralny</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szewc naprawiacz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technologii szkła </a:t>
                      </a:r>
                      <a:endParaRPr lang="pl-PL" sz="1200" b="0" i="0" u="none" strike="noStrike">
                        <a:solidFill>
                          <a:srgbClr val="000000"/>
                        </a:solidFill>
                        <a:effectLst/>
                        <a:latin typeface="Times New Roman"/>
                      </a:endParaRPr>
                    </a:p>
                  </a:txBody>
                  <a:tcPr marL="1962" marR="1962" marT="1962" marB="0" anchor="b"/>
                </a:tc>
              </a:tr>
              <a:tr h="321760">
                <a:tc>
                  <a:txBody>
                    <a:bodyPr/>
                    <a:lstStyle/>
                    <a:p>
                      <a:pPr algn="l" fontAlgn="b"/>
                      <a:r>
                        <a:rPr lang="pl-PL" sz="1200" u="none" strike="noStrike" dirty="0">
                          <a:effectLst/>
                        </a:rPr>
                        <a:t>nauczyciel szkół gimnazjalnych i ponadgimnazjalnych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pozłotnik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rękawicznik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szklarz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technologii wyrobów skórzanych</a:t>
                      </a:r>
                      <a:endParaRPr lang="pl-PL" sz="1200" b="0" i="0" u="none" strike="noStrike">
                        <a:solidFill>
                          <a:srgbClr val="000000"/>
                        </a:solidFill>
                        <a:effectLst/>
                        <a:latin typeface="Times New Roman"/>
                      </a:endParaRPr>
                    </a:p>
                  </a:txBody>
                  <a:tcPr marL="1962" marR="1962" marT="1962" marB="0" anchor="b"/>
                </a:tc>
              </a:tr>
              <a:tr h="289583">
                <a:tc>
                  <a:txBody>
                    <a:bodyPr/>
                    <a:lstStyle/>
                    <a:p>
                      <a:pPr algn="l" fontAlgn="b"/>
                      <a:r>
                        <a:rPr lang="pl-PL" sz="1200" u="none" strike="noStrike">
                          <a:effectLst/>
                        </a:rPr>
                        <a:t>nauczyciel/instruktor praktycznej nauki zawodu</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pracownik informacji turystycznej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robotnik przygotowujący drewno</a:t>
                      </a:r>
                      <a:endParaRPr lang="pl-PL" sz="1200" b="0" i="0" u="none" strike="noStrike">
                        <a:solidFill>
                          <a:srgbClr val="000000"/>
                        </a:solidFill>
                        <a:effectLst/>
                        <a:latin typeface="Calibri"/>
                      </a:endParaRPr>
                    </a:p>
                  </a:txBody>
                  <a:tcPr marL="1962" marR="1962" marT="1962" marB="0" anchor="b"/>
                </a:tc>
                <a:tc>
                  <a:txBody>
                    <a:bodyPr/>
                    <a:lstStyle/>
                    <a:p>
                      <a:pPr algn="l" fontAlgn="b"/>
                      <a:r>
                        <a:rPr lang="pl-PL" sz="1200" u="none" strike="noStrike">
                          <a:effectLst/>
                        </a:rPr>
                        <a:t>szlifierz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technologii żywności</a:t>
                      </a:r>
                      <a:endParaRPr lang="pl-PL" sz="1200" b="0" i="0" u="none" strike="noStrike">
                        <a:solidFill>
                          <a:srgbClr val="000000"/>
                        </a:solidFill>
                        <a:effectLst/>
                        <a:latin typeface="Times New Roman"/>
                      </a:endParaRPr>
                    </a:p>
                  </a:txBody>
                  <a:tcPr marL="1962" marR="1962" marT="1962" marB="0" anchor="b"/>
                </a:tc>
              </a:tr>
              <a:tr h="229828">
                <a:tc>
                  <a:txBody>
                    <a:bodyPr/>
                    <a:lstStyle/>
                    <a:p>
                      <a:pPr algn="l" fontAlgn="b"/>
                      <a:r>
                        <a:rPr lang="pl-PL" sz="1200" u="none" strike="noStrike">
                          <a:effectLst/>
                        </a:rPr>
                        <a:t>operator myjni</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pracownik lombardu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rzecznik patentowy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szlifierz materiałów drzewnych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telekomunikacji</a:t>
                      </a:r>
                      <a:endParaRPr lang="pl-PL" sz="1200" b="0" i="0" u="none" strike="noStrike">
                        <a:solidFill>
                          <a:srgbClr val="000000"/>
                        </a:solidFill>
                        <a:effectLst/>
                        <a:latin typeface="Times New Roman"/>
                      </a:endParaRPr>
                    </a:p>
                  </a:txBody>
                  <a:tcPr marL="1962" marR="1962" marT="1962" marB="0" anchor="b"/>
                </a:tc>
              </a:tr>
              <a:tr h="321760">
                <a:tc>
                  <a:txBody>
                    <a:bodyPr/>
                    <a:lstStyle/>
                    <a:p>
                      <a:pPr algn="l" fontAlgn="b"/>
                      <a:r>
                        <a:rPr lang="pl-PL" sz="1200" u="none" strike="noStrike">
                          <a:effectLst/>
                        </a:rPr>
                        <a:t>operator procesorów tekstu</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pracownik ochrony</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rzeczoznawca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szlifierz metali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żywienia i gospodarstwa domowego </a:t>
                      </a:r>
                      <a:endParaRPr lang="pl-PL" sz="1200" b="0" i="0" u="none" strike="noStrike">
                        <a:solidFill>
                          <a:srgbClr val="000000"/>
                        </a:solidFill>
                        <a:effectLst/>
                        <a:latin typeface="Times New Roman"/>
                      </a:endParaRPr>
                    </a:p>
                  </a:txBody>
                  <a:tcPr marL="1962" marR="1962" marT="1962" marB="0" anchor="b"/>
                </a:tc>
              </a:tr>
              <a:tr h="183863">
                <a:tc>
                  <a:txBody>
                    <a:bodyPr/>
                    <a:lstStyle/>
                    <a:p>
                      <a:pPr algn="l" fontAlgn="b"/>
                      <a:r>
                        <a:rPr lang="pl-PL" sz="1200" u="none" strike="noStrike">
                          <a:effectLst/>
                        </a:rPr>
                        <a:t>operator sieci komputerowej</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pracownik socjalny</a:t>
                      </a:r>
                      <a:endParaRPr lang="pl-PL" sz="1200" b="0" i="0" u="none" strike="noStrike">
                        <a:solidFill>
                          <a:srgbClr val="000000"/>
                        </a:solidFill>
                        <a:effectLst/>
                        <a:latin typeface="Calibri"/>
                      </a:endParaRPr>
                    </a:p>
                  </a:txBody>
                  <a:tcPr marL="1962" marR="1962" marT="1962" marB="0" anchor="b"/>
                </a:tc>
                <a:tc>
                  <a:txBody>
                    <a:bodyPr/>
                    <a:lstStyle/>
                    <a:p>
                      <a:pPr algn="l" fontAlgn="b"/>
                      <a:r>
                        <a:rPr lang="pl-PL" sz="1200" u="none" strike="noStrike" dirty="0">
                          <a:effectLst/>
                        </a:rPr>
                        <a:t>rzeźnik wędliniarz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szwaczka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tokarz</a:t>
                      </a:r>
                      <a:endParaRPr lang="pl-PL" sz="1200" b="0" i="0" u="none" strike="noStrike">
                        <a:solidFill>
                          <a:srgbClr val="000000"/>
                        </a:solidFill>
                        <a:effectLst/>
                        <a:latin typeface="Calibri"/>
                      </a:endParaRPr>
                    </a:p>
                  </a:txBody>
                  <a:tcPr marL="1962" marR="1962" marT="1962" marB="0" anchor="b"/>
                </a:tc>
              </a:tr>
              <a:tr h="367725">
                <a:tc>
                  <a:txBody>
                    <a:bodyPr/>
                    <a:lstStyle/>
                    <a:p>
                      <a:pPr algn="l" fontAlgn="b"/>
                      <a:r>
                        <a:rPr lang="pl-PL" sz="1200" u="none" strike="noStrike">
                          <a:effectLst/>
                        </a:rPr>
                        <a:t>operator urządzeń do wyrobów masy papierniczej i produkcji</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pracownik zakładu pogrzebowego</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sanitariusz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szyldziarz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tokarz w drewnie </a:t>
                      </a:r>
                      <a:endParaRPr lang="pl-PL" sz="1200" b="0" i="0" u="none" strike="noStrike">
                        <a:solidFill>
                          <a:srgbClr val="000000"/>
                        </a:solidFill>
                        <a:effectLst/>
                        <a:latin typeface="Times New Roman"/>
                      </a:endParaRPr>
                    </a:p>
                  </a:txBody>
                  <a:tcPr marL="1962" marR="1962" marT="1962" marB="0" anchor="b"/>
                </a:tc>
              </a:tr>
              <a:tr h="321760">
                <a:tc>
                  <a:txBody>
                    <a:bodyPr/>
                    <a:lstStyle/>
                    <a:p>
                      <a:pPr algn="l" fontAlgn="b"/>
                      <a:r>
                        <a:rPr lang="pl-PL" sz="1200" u="none" strike="noStrike">
                          <a:effectLst/>
                        </a:rPr>
                        <a:t>operator urządzeń nadawczych i telekomunikacyjnych</a:t>
                      </a:r>
                      <a:endParaRPr lang="pl-PL" sz="1200" b="0" i="0" u="none" strike="noStrike">
                        <a:solidFill>
                          <a:srgbClr val="000000"/>
                        </a:solidFill>
                        <a:effectLst/>
                        <a:latin typeface="Calibri"/>
                      </a:endParaRPr>
                    </a:p>
                  </a:txBody>
                  <a:tcPr marL="1962" marR="1962" marT="1962" marB="0" anchor="b"/>
                </a:tc>
                <a:tc>
                  <a:txBody>
                    <a:bodyPr/>
                    <a:lstStyle/>
                    <a:p>
                      <a:pPr algn="l" fontAlgn="b"/>
                      <a:r>
                        <a:rPr lang="pl-PL" sz="1200" u="none" strike="noStrike">
                          <a:effectLst/>
                        </a:rPr>
                        <a:t>prawnik legislator</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scenograf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technik architekt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treser psów</a:t>
                      </a:r>
                      <a:endParaRPr lang="pl-PL" sz="1200" b="0" i="0" u="none" strike="noStrike">
                        <a:solidFill>
                          <a:srgbClr val="000000"/>
                        </a:solidFill>
                        <a:effectLst/>
                        <a:latin typeface="Calibri"/>
                      </a:endParaRPr>
                    </a:p>
                  </a:txBody>
                  <a:tcPr marL="1962" marR="1962" marT="1962" marB="0" anchor="b"/>
                </a:tc>
              </a:tr>
              <a:tr h="137897">
                <a:tc>
                  <a:txBody>
                    <a:bodyPr/>
                    <a:lstStyle/>
                    <a:p>
                      <a:pPr algn="l" fontAlgn="b"/>
                      <a:r>
                        <a:rPr lang="pl-PL" sz="1200" u="none" strike="noStrike">
                          <a:effectLst/>
                        </a:rPr>
                        <a:t>opiekunka dziecięca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projektant mody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sekretarz administracyjny</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technik farmaceutyczny</a:t>
                      </a:r>
                      <a:endParaRPr lang="pl-PL" sz="1200" b="0" i="0" u="none" strike="noStrike" dirty="0">
                        <a:solidFill>
                          <a:srgbClr val="000000"/>
                        </a:solidFill>
                        <a:effectLst/>
                        <a:latin typeface="Calibri"/>
                      </a:endParaRPr>
                    </a:p>
                  </a:txBody>
                  <a:tcPr marL="1962" marR="1962" marT="1962" marB="0" anchor="b"/>
                </a:tc>
                <a:tc>
                  <a:txBody>
                    <a:bodyPr/>
                    <a:lstStyle/>
                    <a:p>
                      <a:pPr algn="l" fontAlgn="b"/>
                      <a:r>
                        <a:rPr lang="pl-PL" sz="1200" u="none" strike="noStrike">
                          <a:effectLst/>
                        </a:rPr>
                        <a:t>urbanista </a:t>
                      </a:r>
                      <a:endParaRPr lang="pl-PL" sz="1200" b="0" i="0" u="none" strike="noStrike">
                        <a:solidFill>
                          <a:srgbClr val="000000"/>
                        </a:solidFill>
                        <a:effectLst/>
                        <a:latin typeface="Times New Roman"/>
                      </a:endParaRPr>
                    </a:p>
                  </a:txBody>
                  <a:tcPr marL="1962" marR="1962" marT="1962" marB="0" anchor="b"/>
                </a:tc>
              </a:tr>
              <a:tr h="275793">
                <a:tc>
                  <a:txBody>
                    <a:bodyPr/>
                    <a:lstStyle/>
                    <a:p>
                      <a:pPr algn="l" fontAlgn="b"/>
                      <a:r>
                        <a:rPr lang="pl-PL" sz="1200" u="none" strike="noStrike">
                          <a:effectLst/>
                        </a:rPr>
                        <a:t>optyk mechanik</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projektant systemów komputerowych</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socjolog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technik hodowca zwierząt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urzędnik podatkowy </a:t>
                      </a:r>
                      <a:endParaRPr lang="pl-PL" sz="1200" b="0" i="0" u="none" strike="noStrike" dirty="0">
                        <a:solidFill>
                          <a:srgbClr val="000000"/>
                        </a:solidFill>
                        <a:effectLst/>
                        <a:latin typeface="Times New Roman"/>
                      </a:endParaRPr>
                    </a:p>
                  </a:txBody>
                  <a:tcPr marL="1962" marR="1962" marT="1962" marB="0" anchor="b"/>
                </a:tc>
              </a:tr>
            </a:tbl>
          </a:graphicData>
        </a:graphic>
      </p:graphicFrame>
    </p:spTree>
    <p:extLst>
      <p:ext uri="{BB962C8B-B14F-4D97-AF65-F5344CB8AC3E}">
        <p14:creationId xmlns:p14="http://schemas.microsoft.com/office/powerpoint/2010/main" val="3169311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1092146171"/>
              </p:ext>
            </p:extLst>
          </p:nvPr>
        </p:nvGraphicFramePr>
        <p:xfrm>
          <a:off x="467544" y="1700808"/>
          <a:ext cx="8136905" cy="3494340"/>
        </p:xfrm>
        <a:graphic>
          <a:graphicData uri="http://schemas.openxmlformats.org/drawingml/2006/table">
            <a:tbl>
              <a:tblPr>
                <a:tableStyleId>{9D7B26C5-4107-4FEC-AEDC-1716B250A1EF}</a:tableStyleId>
              </a:tblPr>
              <a:tblGrid>
                <a:gridCol w="1627381"/>
                <a:gridCol w="1627381"/>
                <a:gridCol w="1627381"/>
                <a:gridCol w="1627381"/>
                <a:gridCol w="1627381"/>
              </a:tblGrid>
              <a:tr h="241319">
                <a:tc>
                  <a:txBody>
                    <a:bodyPr/>
                    <a:lstStyle/>
                    <a:p>
                      <a:pPr algn="l" fontAlgn="b"/>
                      <a:r>
                        <a:rPr lang="pl-PL" sz="1200" u="none" strike="noStrike" dirty="0">
                          <a:effectLst/>
                        </a:rPr>
                        <a:t>organizator obsługi turystycznej</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przewodnik turystyczny</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specjalista analizy rynku (badacz rynku)</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informatyk</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witrażownik </a:t>
                      </a:r>
                      <a:endParaRPr lang="pl-PL" sz="1200" b="0" i="0" u="none" strike="noStrike" dirty="0">
                        <a:solidFill>
                          <a:srgbClr val="000000"/>
                        </a:solidFill>
                        <a:effectLst/>
                        <a:latin typeface="Times New Roman"/>
                      </a:endParaRPr>
                    </a:p>
                  </a:txBody>
                  <a:tcPr marL="1962" marR="1962" marT="1962" marB="0" anchor="b"/>
                </a:tc>
              </a:tr>
              <a:tr h="183863">
                <a:tc>
                  <a:txBody>
                    <a:bodyPr/>
                    <a:lstStyle/>
                    <a:p>
                      <a:pPr algn="l" fontAlgn="b"/>
                      <a:r>
                        <a:rPr lang="pl-PL" sz="1200" u="none" strike="noStrike">
                          <a:effectLst/>
                        </a:rPr>
                        <a:t>organizator widowni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przędzarz</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specjalista bankowości</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leśny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wizażysta </a:t>
                      </a:r>
                      <a:endParaRPr lang="pl-PL" sz="1200" b="0" i="0" u="none" strike="noStrike" dirty="0">
                        <a:solidFill>
                          <a:srgbClr val="FF0000"/>
                        </a:solidFill>
                        <a:effectLst/>
                        <a:latin typeface="Times New Roman"/>
                      </a:endParaRPr>
                    </a:p>
                  </a:txBody>
                  <a:tcPr marL="1962" marR="1962" marT="1962" marB="0" anchor="b"/>
                </a:tc>
              </a:tr>
              <a:tr h="275793">
                <a:tc>
                  <a:txBody>
                    <a:bodyPr/>
                    <a:lstStyle/>
                    <a:p>
                      <a:pPr algn="l" fontAlgn="b"/>
                      <a:r>
                        <a:rPr lang="pl-PL" sz="1200" u="none" strike="noStrike">
                          <a:effectLst/>
                        </a:rPr>
                        <a:t>ortopeda mechanik</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psycholog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specjalista do spraw marketingu i handlu</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meteorolog</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wizytator </a:t>
                      </a:r>
                      <a:endParaRPr lang="pl-PL" sz="1200" b="0" i="0" u="none" strike="noStrike" dirty="0">
                        <a:solidFill>
                          <a:srgbClr val="000000"/>
                        </a:solidFill>
                        <a:effectLst/>
                        <a:latin typeface="Times New Roman"/>
                      </a:endParaRPr>
                    </a:p>
                  </a:txBody>
                  <a:tcPr marL="1962" marR="1962" marT="1962" marB="0" anchor="b"/>
                </a:tc>
              </a:tr>
              <a:tr h="367725">
                <a:tc>
                  <a:txBody>
                    <a:bodyPr/>
                    <a:lstStyle/>
                    <a:p>
                      <a:pPr algn="l" fontAlgn="b"/>
                      <a:r>
                        <a:rPr lang="pl-PL" sz="1200" u="none" strike="noStrike">
                          <a:effectLst/>
                        </a:rPr>
                        <a:t>pamiątkarz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psychoterapeuta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specjalista do spraw szkolenia i rozwoju zawodowego</a:t>
                      </a:r>
                      <a:endParaRPr lang="pl-PL" sz="1200" b="0" i="0" u="none" strike="noStrike" dirty="0">
                        <a:solidFill>
                          <a:srgbClr val="000000"/>
                        </a:solidFill>
                        <a:effectLst/>
                        <a:latin typeface="Calibri"/>
                      </a:endParaRPr>
                    </a:p>
                  </a:txBody>
                  <a:tcPr marL="1962" marR="1962" marT="1962" marB="0" anchor="b"/>
                </a:tc>
                <a:tc>
                  <a:txBody>
                    <a:bodyPr/>
                    <a:lstStyle/>
                    <a:p>
                      <a:pPr algn="l" fontAlgn="b"/>
                      <a:r>
                        <a:rPr lang="pl-PL" sz="1200" u="none" strike="noStrike" dirty="0">
                          <a:effectLst/>
                        </a:rPr>
                        <a:t>technik ochrony środowiska</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wulkanizator </a:t>
                      </a:r>
                      <a:endParaRPr lang="pl-PL" sz="1200" b="0" i="0" u="none" strike="noStrike" dirty="0">
                        <a:solidFill>
                          <a:srgbClr val="000000"/>
                        </a:solidFill>
                        <a:effectLst/>
                        <a:latin typeface="Times New Roman"/>
                      </a:endParaRPr>
                    </a:p>
                  </a:txBody>
                  <a:tcPr marL="1962" marR="1962" marT="1962" marB="0" anchor="b"/>
                </a:tc>
              </a:tr>
              <a:tr h="459656">
                <a:tc>
                  <a:txBody>
                    <a:bodyPr/>
                    <a:lstStyle/>
                    <a:p>
                      <a:pPr algn="l" fontAlgn="b"/>
                      <a:r>
                        <a:rPr lang="pl-PL" sz="1200" u="none" strike="noStrike">
                          <a:effectLst/>
                        </a:rPr>
                        <a:t>pedagog szkolny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pszczelarz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specjalista ds. informacji naukowej, technicznej i ekonomicznej</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technik ogrodnik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wychowawca w placówkach pozaszkolnych </a:t>
                      </a:r>
                      <a:endParaRPr lang="pl-PL" sz="1200" b="0" i="0" u="none" strike="noStrike" dirty="0">
                        <a:solidFill>
                          <a:srgbClr val="000000"/>
                        </a:solidFill>
                        <a:effectLst/>
                        <a:latin typeface="Times New Roman"/>
                      </a:endParaRPr>
                    </a:p>
                  </a:txBody>
                  <a:tcPr marL="1962" marR="1962" marT="1962" marB="0" anchor="b"/>
                </a:tc>
              </a:tr>
              <a:tr h="275793">
                <a:tc>
                  <a:txBody>
                    <a:bodyPr/>
                    <a:lstStyle/>
                    <a:p>
                      <a:pPr algn="l" fontAlgn="b"/>
                      <a:r>
                        <a:rPr lang="pl-PL" sz="1200" u="none" strike="noStrike">
                          <a:effectLst/>
                        </a:rPr>
                        <a:t>piekarz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realizator programów telewizyjnych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specjalista ds. ubezpieczeń majątkowych</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technik ortopeda</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zabawkarz </a:t>
                      </a:r>
                      <a:endParaRPr lang="pl-PL" sz="1200" b="0" i="0" u="none" strike="noStrike" dirty="0">
                        <a:solidFill>
                          <a:srgbClr val="000000"/>
                        </a:solidFill>
                        <a:effectLst/>
                        <a:latin typeface="Times New Roman"/>
                      </a:endParaRPr>
                    </a:p>
                  </a:txBody>
                  <a:tcPr marL="1962" marR="1962" marT="1962" marB="0" anchor="b"/>
                </a:tc>
              </a:tr>
              <a:tr h="183863">
                <a:tc>
                  <a:txBody>
                    <a:bodyPr/>
                    <a:lstStyle/>
                    <a:p>
                      <a:pPr algn="l" fontAlgn="b"/>
                      <a:r>
                        <a:rPr lang="pl-PL" sz="1200" u="none" strike="noStrike" dirty="0">
                          <a:effectLst/>
                        </a:rPr>
                        <a:t>pisarz </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a:effectLst/>
                        </a:rPr>
                        <a:t>realizator światła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spedytor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technik poligraf</a:t>
                      </a:r>
                      <a:endParaRPr lang="pl-PL" sz="1200" b="0" i="0" u="none" strike="noStrike" dirty="0">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zabiegowy balneologiczny </a:t>
                      </a:r>
                      <a:endParaRPr lang="pl-PL" sz="1200" b="0" i="0" u="none" strike="noStrike" dirty="0">
                        <a:solidFill>
                          <a:srgbClr val="000000"/>
                        </a:solidFill>
                        <a:effectLst/>
                        <a:latin typeface="Times New Roman"/>
                      </a:endParaRPr>
                    </a:p>
                  </a:txBody>
                  <a:tcPr marL="1962" marR="1962" marT="1962" marB="0" anchor="b"/>
                </a:tc>
              </a:tr>
              <a:tr h="137897">
                <a:tc>
                  <a:txBody>
                    <a:bodyPr/>
                    <a:lstStyle/>
                    <a:p>
                      <a:pPr algn="l" fontAlgn="b"/>
                      <a:r>
                        <a:rPr lang="pl-PL" sz="1200" u="none" strike="noStrike">
                          <a:effectLst/>
                        </a:rPr>
                        <a:t>plastyk</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redaktor programowy</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sprzedawca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rolnik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zaopatrzeniowiec </a:t>
                      </a:r>
                      <a:endParaRPr lang="pl-PL" sz="1200" b="0" i="0" u="none" strike="noStrike" dirty="0">
                        <a:solidFill>
                          <a:srgbClr val="000000"/>
                        </a:solidFill>
                        <a:effectLst/>
                        <a:latin typeface="Times New Roman"/>
                      </a:endParaRPr>
                    </a:p>
                  </a:txBody>
                  <a:tcPr marL="1962" marR="1962" marT="1962" marB="0" anchor="b"/>
                </a:tc>
              </a:tr>
              <a:tr h="275793">
                <a:tc>
                  <a:txBody>
                    <a:bodyPr/>
                    <a:lstStyle/>
                    <a:p>
                      <a:pPr algn="l" fontAlgn="b"/>
                      <a:r>
                        <a:rPr lang="pl-PL" sz="1200" u="none" strike="noStrike">
                          <a:effectLst/>
                        </a:rPr>
                        <a:t>politolog</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redaktor wydawniczy (edytor)</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statystyk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technologii drewna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zawodowy działacz organizacji pozarządowej</a:t>
                      </a:r>
                      <a:endParaRPr lang="pl-PL" sz="1200" b="0" i="0" u="none" strike="noStrike" dirty="0">
                        <a:solidFill>
                          <a:srgbClr val="000000"/>
                        </a:solidFill>
                        <a:effectLst/>
                        <a:latin typeface="Times New Roman"/>
                      </a:endParaRPr>
                    </a:p>
                  </a:txBody>
                  <a:tcPr marL="1962" marR="1962" marT="1962" marB="0" anchor="b"/>
                </a:tc>
              </a:tr>
              <a:tr h="183863">
                <a:tc>
                  <a:txBody>
                    <a:bodyPr/>
                    <a:lstStyle/>
                    <a:p>
                      <a:pPr algn="l" fontAlgn="b"/>
                      <a:r>
                        <a:rPr lang="pl-PL" sz="1200" u="none" strike="noStrike">
                          <a:effectLst/>
                        </a:rPr>
                        <a:t>pomoc domowa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reżyser filmowy i telewizyjny</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syndyk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a:effectLst/>
                        </a:rPr>
                        <a:t>technik technologii odzieży </a:t>
                      </a:r>
                      <a:endParaRPr lang="pl-PL" sz="1200" b="0" i="0" u="none" strike="noStrike">
                        <a:solidFill>
                          <a:srgbClr val="000000"/>
                        </a:solidFill>
                        <a:effectLst/>
                        <a:latin typeface="Times New Roman"/>
                      </a:endParaRPr>
                    </a:p>
                  </a:txBody>
                  <a:tcPr marL="1962" marR="1962" marT="1962" marB="0" anchor="b"/>
                </a:tc>
                <a:tc>
                  <a:txBody>
                    <a:bodyPr/>
                    <a:lstStyle/>
                    <a:p>
                      <a:pPr algn="l" fontAlgn="b"/>
                      <a:r>
                        <a:rPr lang="pl-PL" sz="1200" u="none" strike="noStrike" dirty="0">
                          <a:effectLst/>
                        </a:rPr>
                        <a:t>zdobnik ceramiki </a:t>
                      </a:r>
                      <a:endParaRPr lang="pl-PL" sz="1200" b="0" i="0" u="none" strike="noStrike" dirty="0">
                        <a:solidFill>
                          <a:srgbClr val="000000"/>
                        </a:solidFill>
                        <a:effectLst/>
                        <a:latin typeface="Times New Roman"/>
                      </a:endParaRPr>
                    </a:p>
                  </a:txBody>
                  <a:tcPr marL="1962" marR="1962" marT="1962" marB="0" anchor="b"/>
                </a:tc>
              </a:tr>
            </a:tbl>
          </a:graphicData>
        </a:graphic>
      </p:graphicFrame>
      <p:sp>
        <p:nvSpPr>
          <p:cNvPr id="3" name="pole tekstowe 2"/>
          <p:cNvSpPr txBox="1"/>
          <p:nvPr/>
        </p:nvSpPr>
        <p:spPr>
          <a:xfrm>
            <a:off x="611561" y="648076"/>
            <a:ext cx="8496944" cy="646331"/>
          </a:xfrm>
          <a:prstGeom prst="rect">
            <a:avLst/>
          </a:prstGeom>
          <a:noFill/>
        </p:spPr>
        <p:txBody>
          <a:bodyPr wrap="square" rtlCol="0">
            <a:spAutoFit/>
          </a:bodyPr>
          <a:lstStyle/>
          <a:p>
            <a:r>
              <a:rPr lang="pl-PL" sz="3600" dirty="0" smtClean="0">
                <a:solidFill>
                  <a:schemeClr val="accent5">
                    <a:lumMod val="75000"/>
                  </a:schemeClr>
                </a:solidFill>
              </a:rPr>
              <a:t>Lista </a:t>
            </a:r>
            <a:r>
              <a:rPr lang="pl-PL" sz="3600" dirty="0">
                <a:solidFill>
                  <a:schemeClr val="accent5">
                    <a:lumMod val="75000"/>
                  </a:schemeClr>
                </a:solidFill>
              </a:rPr>
              <a:t>rekomendowanych zawodów </a:t>
            </a:r>
            <a:r>
              <a:rPr lang="pl-PL" sz="3600" dirty="0" smtClean="0">
                <a:solidFill>
                  <a:schemeClr val="accent5">
                    <a:lumMod val="75000"/>
                  </a:schemeClr>
                </a:solidFill>
              </a:rPr>
              <a:t>(cd.)</a:t>
            </a:r>
            <a:endParaRPr lang="pl-PL" sz="3600" dirty="0">
              <a:solidFill>
                <a:schemeClr val="accent5">
                  <a:lumMod val="75000"/>
                </a:schemeClr>
              </a:solidFill>
            </a:endParaRPr>
          </a:p>
        </p:txBody>
      </p:sp>
    </p:spTree>
    <p:extLst>
      <p:ext uri="{BB962C8B-B14F-4D97-AF65-F5344CB8AC3E}">
        <p14:creationId xmlns:p14="http://schemas.microsoft.com/office/powerpoint/2010/main" val="1411394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611560" y="1196752"/>
            <a:ext cx="7416824" cy="4616648"/>
          </a:xfrm>
          <a:prstGeom prst="rect">
            <a:avLst/>
          </a:prstGeom>
          <a:noFill/>
        </p:spPr>
        <p:txBody>
          <a:bodyPr wrap="square" rtlCol="0">
            <a:spAutoFit/>
          </a:bodyPr>
          <a:lstStyle/>
          <a:p>
            <a:pPr marL="285750" indent="-285750">
              <a:spcAft>
                <a:spcPts val="1200"/>
              </a:spcAft>
              <a:buClr>
                <a:srgbClr val="C00000"/>
              </a:buClr>
              <a:buFont typeface="Wingdings" panose="05000000000000000000" pitchFamily="2" charset="2"/>
              <a:buChar char="Ø"/>
            </a:pPr>
            <a:r>
              <a:rPr lang="pl-PL" b="1" dirty="0" smtClean="0"/>
              <a:t>Wymagania ogólne dotyczące psychospołecznych warunków pracy</a:t>
            </a:r>
          </a:p>
          <a:p>
            <a:pPr marL="285750" indent="-285750">
              <a:spcAft>
                <a:spcPts val="1200"/>
              </a:spcAft>
              <a:buClr>
                <a:srgbClr val="C00000"/>
              </a:buClr>
              <a:buFont typeface="Wingdings" panose="05000000000000000000" pitchFamily="2" charset="2"/>
              <a:buChar char="Ø"/>
            </a:pPr>
            <a:r>
              <a:rPr lang="pl-PL" b="1" dirty="0" smtClean="0"/>
              <a:t>Zalecenia </a:t>
            </a:r>
            <a:r>
              <a:rPr lang="pl-PL" b="1" dirty="0"/>
              <a:t>i wymagania wspomagające dla osób z różnymi niepełnosprawnościami</a:t>
            </a:r>
          </a:p>
          <a:p>
            <a:pPr marL="285750" indent="-285750">
              <a:spcAft>
                <a:spcPts val="1200"/>
              </a:spcAft>
              <a:buClr>
                <a:srgbClr val="C00000"/>
              </a:buClr>
              <a:buFont typeface="Wingdings" panose="05000000000000000000" pitchFamily="2" charset="2"/>
              <a:buChar char="Ø"/>
            </a:pPr>
            <a:r>
              <a:rPr lang="pl-PL" b="1" dirty="0" smtClean="0"/>
              <a:t>Zalecenia i wymagania wspomagające dla osób z niepełnosprawnością intelektualną</a:t>
            </a:r>
          </a:p>
          <a:p>
            <a:pPr marL="285750" indent="-285750">
              <a:spcAft>
                <a:spcPts val="1200"/>
              </a:spcAft>
              <a:buClr>
                <a:srgbClr val="C00000"/>
              </a:buClr>
              <a:buFont typeface="Wingdings" panose="05000000000000000000" pitchFamily="2" charset="2"/>
              <a:buChar char="Ø"/>
            </a:pPr>
            <a:r>
              <a:rPr lang="pl-PL" b="1" dirty="0" smtClean="0"/>
              <a:t>Zalecenia i wymagania </a:t>
            </a:r>
            <a:r>
              <a:rPr lang="pl-PL" b="1" dirty="0"/>
              <a:t>wspomagające dla osób z niepełnosprawnością </a:t>
            </a:r>
            <a:r>
              <a:rPr lang="pl-PL" b="1" dirty="0" smtClean="0"/>
              <a:t> psychiczną</a:t>
            </a:r>
          </a:p>
          <a:p>
            <a:pPr marL="285750" indent="-285750">
              <a:spcAft>
                <a:spcPts val="1200"/>
              </a:spcAft>
              <a:buClr>
                <a:srgbClr val="C00000"/>
              </a:buClr>
              <a:buFont typeface="Wingdings" panose="05000000000000000000" pitchFamily="2" charset="2"/>
              <a:buChar char="Ø"/>
            </a:pPr>
            <a:r>
              <a:rPr lang="pl-PL" b="1" dirty="0" smtClean="0"/>
              <a:t>Zalecenia i wymagania </a:t>
            </a:r>
            <a:r>
              <a:rPr lang="pl-PL" b="1" dirty="0"/>
              <a:t>wspomagające dla osób z niepełnosprawnością </a:t>
            </a:r>
            <a:r>
              <a:rPr lang="pl-PL" b="1" dirty="0" smtClean="0"/>
              <a:t>narządu wzroku</a:t>
            </a:r>
          </a:p>
          <a:p>
            <a:pPr marL="285750" indent="-285750">
              <a:spcAft>
                <a:spcPts val="1200"/>
              </a:spcAft>
              <a:buClr>
                <a:srgbClr val="C00000"/>
              </a:buClr>
              <a:buFont typeface="Wingdings" panose="05000000000000000000" pitchFamily="2" charset="2"/>
              <a:buChar char="Ø"/>
            </a:pPr>
            <a:r>
              <a:rPr lang="pl-PL" b="1" dirty="0" smtClean="0"/>
              <a:t>Zalecenia i wymagania </a:t>
            </a:r>
            <a:r>
              <a:rPr lang="pl-PL" b="1" dirty="0"/>
              <a:t>wspomagające dla osób z niepełnosprawnością </a:t>
            </a:r>
            <a:r>
              <a:rPr lang="pl-PL" b="1" dirty="0" smtClean="0"/>
              <a:t> narządu słuchu</a:t>
            </a:r>
          </a:p>
          <a:p>
            <a:pPr marL="285750" indent="-285750">
              <a:spcAft>
                <a:spcPts val="1200"/>
              </a:spcAft>
              <a:buClr>
                <a:srgbClr val="C00000"/>
              </a:buClr>
              <a:buFont typeface="Wingdings" panose="05000000000000000000" pitchFamily="2" charset="2"/>
              <a:buChar char="Ø"/>
            </a:pPr>
            <a:r>
              <a:rPr lang="pl-PL" b="1" dirty="0" smtClean="0"/>
              <a:t>Charakterystyki zawodów rekomendowanych osobom z różnymi niepełnosprawnościami </a:t>
            </a:r>
          </a:p>
        </p:txBody>
      </p:sp>
      <p:pic>
        <p:nvPicPr>
          <p:cNvPr id="1026" name="Picture 2" descr="C:\Program Files (x86)\Microsoft Office\MEDIA\CAGCAT10\j0299125.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89145" y="764704"/>
            <a:ext cx="1448148" cy="2376264"/>
          </a:xfrm>
          <a:prstGeom prst="rect">
            <a:avLst/>
          </a:prstGeom>
          <a:noFill/>
          <a:extLst>
            <a:ext uri="{909E8E84-426E-40DD-AFC4-6F175D3DCCD1}">
              <a14:hiddenFill xmlns:a14="http://schemas.microsoft.com/office/drawing/2010/main">
                <a:solidFill>
                  <a:srgbClr val="FFFFFF"/>
                </a:solidFill>
              </a14:hiddenFill>
            </a:ext>
          </a:extLst>
        </p:spPr>
      </p:pic>
      <p:sp>
        <p:nvSpPr>
          <p:cNvPr id="3" name="Prostokąt 2"/>
          <p:cNvSpPr/>
          <p:nvPr/>
        </p:nvSpPr>
        <p:spPr>
          <a:xfrm>
            <a:off x="2987824" y="476673"/>
            <a:ext cx="3079906" cy="584775"/>
          </a:xfrm>
          <a:prstGeom prst="rect">
            <a:avLst/>
          </a:prstGeom>
        </p:spPr>
        <p:txBody>
          <a:bodyPr wrap="square">
            <a:spAutoFit/>
          </a:bodyPr>
          <a:lstStyle/>
          <a:p>
            <a:pPr lvl="0" algn="ctr"/>
            <a:r>
              <a:rPr lang="pl-PL" sz="3200" b="1" dirty="0">
                <a:solidFill>
                  <a:srgbClr val="4BACC6">
                    <a:lumMod val="75000"/>
                  </a:srgbClr>
                </a:solidFill>
              </a:rPr>
              <a:t>Plan </a:t>
            </a:r>
            <a:r>
              <a:rPr lang="pl-PL" sz="3200" b="1" dirty="0" smtClean="0">
                <a:solidFill>
                  <a:srgbClr val="4BACC6">
                    <a:lumMod val="75000"/>
                  </a:srgbClr>
                </a:solidFill>
              </a:rPr>
              <a:t>prezentacji:</a:t>
            </a:r>
            <a:endParaRPr lang="pl-PL" sz="3200" b="1" dirty="0">
              <a:solidFill>
                <a:srgbClr val="4BACC6">
                  <a:lumMod val="75000"/>
                </a:srgbClr>
              </a:solidFill>
            </a:endParaRPr>
          </a:p>
        </p:txBody>
      </p:sp>
    </p:spTree>
    <p:extLst>
      <p:ext uri="{BB962C8B-B14F-4D97-AF65-F5344CB8AC3E}">
        <p14:creationId xmlns:p14="http://schemas.microsoft.com/office/powerpoint/2010/main" val="1534064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89280" y="2060848"/>
            <a:ext cx="8784976" cy="3785652"/>
          </a:xfrm>
          <a:prstGeom prst="rect">
            <a:avLst/>
          </a:prstGeom>
        </p:spPr>
        <p:txBody>
          <a:bodyPr wrap="square">
            <a:spAutoFit/>
          </a:bodyPr>
          <a:lstStyle/>
          <a:p>
            <a:pPr marL="108000" lvl="0" indent="0">
              <a:lnSpc>
                <a:spcPct val="150000"/>
              </a:lnSpc>
              <a:buNone/>
            </a:pPr>
            <a:r>
              <a:rPr lang="pl-PL" sz="2000" dirty="0"/>
              <a:t>W</a:t>
            </a:r>
            <a:r>
              <a:rPr lang="pl-PL" sz="2000" dirty="0" smtClean="0"/>
              <a:t>łaściwie psychospołeczne środowisko pracy powinno być tak zaprojektowane, aby:</a:t>
            </a:r>
          </a:p>
          <a:p>
            <a:pPr marL="565200" indent="-457200">
              <a:lnSpc>
                <a:spcPct val="150000"/>
              </a:lnSpc>
              <a:buClr>
                <a:srgbClr val="C00000"/>
              </a:buClr>
              <a:buFont typeface="+mj-lt"/>
              <a:buAutoNum type="arabicPeriod"/>
            </a:pPr>
            <a:r>
              <a:rPr lang="pl-PL" sz="2000" dirty="0" smtClean="0"/>
              <a:t>Nie występowało przeciążenie pracą</a:t>
            </a:r>
            <a:endParaRPr lang="pl-PL" sz="2000" dirty="0"/>
          </a:p>
          <a:p>
            <a:pPr marL="565200" lvl="0" indent="-457200">
              <a:lnSpc>
                <a:spcPct val="150000"/>
              </a:lnSpc>
              <a:buClr>
                <a:srgbClr val="C00000"/>
              </a:buClr>
              <a:buFont typeface="+mj-lt"/>
              <a:buAutoNum type="arabicPeriod"/>
            </a:pPr>
            <a:r>
              <a:rPr lang="pl-PL" sz="2000" dirty="0" smtClean="0"/>
              <a:t>Wymagania pracy nie były konfliktowe/ sprzeczne</a:t>
            </a:r>
          </a:p>
          <a:p>
            <a:pPr marL="565200" lvl="0" indent="-457200">
              <a:lnSpc>
                <a:spcPct val="150000"/>
              </a:lnSpc>
              <a:buClr>
                <a:srgbClr val="C00000"/>
              </a:buClr>
              <a:buFont typeface="+mj-lt"/>
              <a:buAutoNum type="arabicPeriod"/>
            </a:pPr>
            <a:r>
              <a:rPr lang="pl-PL" sz="2000" dirty="0" smtClean="0"/>
              <a:t>Istniały jasne </a:t>
            </a:r>
            <a:r>
              <a:rPr lang="pl-PL" sz="2000" dirty="0"/>
              <a:t>procedury postępowania na wypadek </a:t>
            </a:r>
            <a:r>
              <a:rPr lang="pl-PL" sz="2000" dirty="0" smtClean="0"/>
              <a:t>wystąpienia </a:t>
            </a:r>
            <a:r>
              <a:rPr lang="pl-PL" sz="2000" dirty="0"/>
              <a:t>różnych zdarzeń </a:t>
            </a:r>
            <a:r>
              <a:rPr lang="pl-PL" sz="2000" dirty="0" smtClean="0"/>
              <a:t>wyjątkowych </a:t>
            </a:r>
            <a:r>
              <a:rPr lang="pl-PL" sz="2000" dirty="0"/>
              <a:t>(np. awarie sprzętu, konflikty z klientami/współpracownikami)</a:t>
            </a:r>
          </a:p>
          <a:p>
            <a:pPr marL="285750" lvl="0" indent="-285750">
              <a:lnSpc>
                <a:spcPct val="150000"/>
              </a:lnSpc>
              <a:buFont typeface="Wingdings" panose="05000000000000000000" pitchFamily="2" charset="2"/>
              <a:buChar char="Ø"/>
            </a:pPr>
            <a:endParaRPr lang="pl-PL" sz="2000" dirty="0"/>
          </a:p>
        </p:txBody>
      </p:sp>
      <p:sp>
        <p:nvSpPr>
          <p:cNvPr id="3" name="Tytuł 1"/>
          <p:cNvSpPr txBox="1">
            <a:spLocks/>
          </p:cNvSpPr>
          <p:nvPr/>
        </p:nvSpPr>
        <p:spPr>
          <a:xfrm>
            <a:off x="437731" y="836712"/>
            <a:ext cx="8229600" cy="1063192"/>
          </a:xfrm>
          <a:prstGeom prst="rect">
            <a:avLst/>
          </a:prstGeom>
        </p:spPr>
        <p:txBody>
          <a:bodyPr vert="horz" lIns="91440" tIns="45720" rIns="91440" bIns="45720" rtlCol="0" anchor="ctr">
            <a:noAutofit/>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r>
              <a:rPr lang="pl-PL" sz="3200" b="1" dirty="0"/>
              <a:t>Wymagania ogólne dotyczące psychospołecznych warunków </a:t>
            </a:r>
            <a:r>
              <a:rPr lang="pl-PL" sz="3200" b="1" dirty="0" smtClean="0"/>
              <a:t>pracy</a:t>
            </a:r>
            <a:endParaRPr lang="pl-PL" sz="3200" dirty="0"/>
          </a:p>
        </p:txBody>
      </p:sp>
      <p:pic>
        <p:nvPicPr>
          <p:cNvPr id="3075" name="Picture 3" descr="C:\Program Files (x86)\Microsoft Office\MEDIA\CAGCAT10\j0293236.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53946" y="4869160"/>
            <a:ext cx="1610541" cy="118815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31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09250" y="2060848"/>
            <a:ext cx="6408712" cy="3308598"/>
          </a:xfrm>
          <a:prstGeom prst="rect">
            <a:avLst/>
          </a:prstGeom>
        </p:spPr>
        <p:txBody>
          <a:bodyPr wrap="square">
            <a:spAutoFit/>
          </a:bodyPr>
          <a:lstStyle/>
          <a:p>
            <a:pPr marL="342900" lvl="0" indent="-342900">
              <a:lnSpc>
                <a:spcPct val="150000"/>
              </a:lnSpc>
              <a:spcAft>
                <a:spcPts val="1200"/>
              </a:spcAft>
              <a:buClr>
                <a:srgbClr val="FF0000"/>
              </a:buClr>
              <a:buFont typeface="+mj-lt"/>
              <a:buAutoNum type="arabicPeriod"/>
            </a:pPr>
            <a:r>
              <a:rPr lang="pl-PL" dirty="0"/>
              <a:t>Pracownik powinien mieć możliwość sprawowania podstawowej kontroli nad procesem </a:t>
            </a:r>
            <a:r>
              <a:rPr lang="pl-PL" dirty="0" smtClean="0"/>
              <a:t>pracy,</a:t>
            </a:r>
          </a:p>
          <a:p>
            <a:pPr marL="342900" lvl="0" indent="-342900">
              <a:lnSpc>
                <a:spcPct val="150000"/>
              </a:lnSpc>
              <a:spcAft>
                <a:spcPts val="1200"/>
              </a:spcAft>
              <a:buClr>
                <a:srgbClr val="FF0000"/>
              </a:buClr>
              <a:buFont typeface="+mj-lt"/>
              <a:buAutoNum type="arabicPeriod"/>
            </a:pPr>
            <a:r>
              <a:rPr lang="pl-PL" dirty="0" smtClean="0"/>
              <a:t>Pracownik powinien otrzymywać jasne informacje zwrotne dotyczące efektów swojej pracy</a:t>
            </a:r>
          </a:p>
          <a:p>
            <a:pPr marL="342900" lvl="0" indent="-342900">
              <a:lnSpc>
                <a:spcPct val="150000"/>
              </a:lnSpc>
              <a:spcAft>
                <a:spcPts val="1200"/>
              </a:spcAft>
              <a:buClr>
                <a:srgbClr val="FF0000"/>
              </a:buClr>
              <a:buFont typeface="+mj-lt"/>
              <a:buAutoNum type="arabicPeriod"/>
            </a:pPr>
            <a:r>
              <a:rPr lang="pl-PL" dirty="0" smtClean="0"/>
              <a:t>Pracownik powinien mieć możliwość uczestniczenia w szkoleniach, rozwoju zawodowym oraz mieć możliwość awansowania</a:t>
            </a:r>
            <a:endParaRPr lang="pl-PL" dirty="0"/>
          </a:p>
        </p:txBody>
      </p:sp>
      <p:sp>
        <p:nvSpPr>
          <p:cNvPr id="3" name="Tytuł 1"/>
          <p:cNvSpPr txBox="1">
            <a:spLocks/>
          </p:cNvSpPr>
          <p:nvPr/>
        </p:nvSpPr>
        <p:spPr>
          <a:xfrm>
            <a:off x="466898" y="692696"/>
            <a:ext cx="8229600" cy="1143000"/>
          </a:xfrm>
          <a:prstGeom prst="rect">
            <a:avLst/>
          </a:prstGeom>
        </p:spPr>
        <p:txBody>
          <a:bodyPr vert="horz" lIns="91440" tIns="45720" rIns="91440" bIns="45720" rtlCol="0" anchor="ctr">
            <a:normAutofit/>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r>
              <a:rPr lang="pl-PL" sz="3200" b="1" dirty="0"/>
              <a:t>Wymagania ogólne dotyczące psychospołecznych warunków </a:t>
            </a:r>
            <a:r>
              <a:rPr lang="pl-PL" sz="3200" b="1" dirty="0" smtClean="0"/>
              <a:t>pracy (cd.)</a:t>
            </a:r>
            <a:endParaRPr lang="pl-PL" sz="3200" b="1" dirty="0"/>
          </a:p>
        </p:txBody>
      </p:sp>
      <p:pic>
        <p:nvPicPr>
          <p:cNvPr id="3075" name="Picture 3" descr="C:\Program Files (x86)\Microsoft Office\MEDIA\CAGCAT10\j0293236.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72200" y="4055001"/>
            <a:ext cx="2098576" cy="154819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836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p:cNvSpPr>
          <p:nvPr/>
        </p:nvSpPr>
        <p:spPr>
          <a:xfrm>
            <a:off x="467544" y="908720"/>
            <a:ext cx="8229600" cy="1143000"/>
          </a:xfrm>
          <a:prstGeom prst="rect">
            <a:avLst/>
          </a:prstGeom>
        </p:spPr>
        <p:txBody>
          <a:bodyPr vert="horz" lIns="91440" tIns="45720" rIns="91440" bIns="45720" rtlCol="0" anchor="ctr">
            <a:noAutofit/>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r>
              <a:rPr lang="pl-PL" sz="3200" b="1" dirty="0"/>
              <a:t>Wymagania ogólne dotyczące psychospołecznych warunków </a:t>
            </a:r>
            <a:r>
              <a:rPr lang="pl-PL" sz="3200" b="1" dirty="0" smtClean="0"/>
              <a:t>pracy (cd.)</a:t>
            </a:r>
            <a:endParaRPr lang="pl-PL" sz="3200" dirty="0"/>
          </a:p>
        </p:txBody>
      </p:sp>
      <p:sp>
        <p:nvSpPr>
          <p:cNvPr id="3" name="Prostokąt 2"/>
          <p:cNvSpPr/>
          <p:nvPr/>
        </p:nvSpPr>
        <p:spPr>
          <a:xfrm>
            <a:off x="611102" y="2420888"/>
            <a:ext cx="7921795" cy="2554545"/>
          </a:xfrm>
          <a:prstGeom prst="rect">
            <a:avLst/>
          </a:prstGeom>
        </p:spPr>
        <p:txBody>
          <a:bodyPr wrap="square">
            <a:spAutoFit/>
          </a:bodyPr>
          <a:lstStyle/>
          <a:p>
            <a:pPr marL="285750" indent="-285750">
              <a:buClr>
                <a:srgbClr val="C00000"/>
              </a:buClr>
              <a:buFont typeface="Wingdings" panose="05000000000000000000" pitchFamily="2" charset="2"/>
              <a:buChar char="Ø"/>
            </a:pPr>
            <a:endParaRPr lang="pl-PL" sz="2000" dirty="0" smtClean="0"/>
          </a:p>
          <a:p>
            <a:pPr marL="457200" indent="-457200">
              <a:buClr>
                <a:srgbClr val="C00000"/>
              </a:buClr>
              <a:buFont typeface="+mj-lt"/>
              <a:buAutoNum type="arabicPeriod"/>
            </a:pPr>
            <a:r>
              <a:rPr lang="pl-PL" sz="2000" dirty="0" smtClean="0"/>
              <a:t>Pracownik  powinien mieć możliwość bezpośredniego kontaktu z przełożonym oraz ze współpracownikami</a:t>
            </a:r>
          </a:p>
          <a:p>
            <a:pPr marL="457200" indent="-457200">
              <a:buClr>
                <a:srgbClr val="C00000"/>
              </a:buClr>
              <a:buFont typeface="+mj-lt"/>
              <a:buAutoNum type="arabicPeriod"/>
            </a:pPr>
            <a:endParaRPr lang="pl-PL" sz="2000" dirty="0"/>
          </a:p>
          <a:p>
            <a:pPr marL="457200" indent="-457200">
              <a:buClr>
                <a:srgbClr val="C00000"/>
              </a:buClr>
              <a:buFont typeface="+mj-lt"/>
              <a:buAutoNum type="arabicPeriod"/>
            </a:pPr>
            <a:r>
              <a:rPr lang="pl-PL" sz="2000" dirty="0" smtClean="0"/>
              <a:t>Pracownik powinien  otrzymywać niezbędną pomoc od przełożonego oraz współpracowników</a:t>
            </a:r>
          </a:p>
          <a:p>
            <a:pPr marL="285750" indent="-285750">
              <a:buClr>
                <a:srgbClr val="C00000"/>
              </a:buClr>
              <a:buFont typeface="Wingdings" panose="05000000000000000000" pitchFamily="2" charset="2"/>
              <a:buChar char="Ø"/>
            </a:pPr>
            <a:endParaRPr lang="pl-PL" sz="2000" dirty="0"/>
          </a:p>
          <a:p>
            <a:pPr marL="285750" indent="-285750">
              <a:buClr>
                <a:srgbClr val="C00000"/>
              </a:buClr>
              <a:buFont typeface="Wingdings" panose="05000000000000000000" pitchFamily="2" charset="2"/>
              <a:buChar char="Ø"/>
            </a:pPr>
            <a:endParaRPr lang="pl-PL" sz="2000" dirty="0"/>
          </a:p>
        </p:txBody>
      </p:sp>
      <p:pic>
        <p:nvPicPr>
          <p:cNvPr id="4098" name="Picture 2" descr="C:\Program Files (x86)\Microsoft Office\MEDIA\CAGCAT10\j018560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80112" y="4077072"/>
            <a:ext cx="1930742" cy="193265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8397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1"/>
          <p:cNvSpPr txBox="1">
            <a:spLocks/>
          </p:cNvSpPr>
          <p:nvPr/>
        </p:nvSpPr>
        <p:spPr>
          <a:xfrm>
            <a:off x="395536" y="866392"/>
            <a:ext cx="5338936" cy="1143000"/>
          </a:xfrm>
          <a:prstGeom prst="rect">
            <a:avLst/>
          </a:prstGeom>
        </p:spPr>
        <p:txBody>
          <a:bodyPr vert="horz" lIns="91440" tIns="45720" rIns="91440" bIns="45720" rtlCol="0" anchor="ctr">
            <a:normAutofit fontScale="85000" lnSpcReduction="20000"/>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r>
              <a:rPr lang="pl-PL" sz="3200" b="1" dirty="0"/>
              <a:t>Wymagania ogólne wynikające z </a:t>
            </a:r>
            <a:r>
              <a:rPr lang="pl-PL" sz="3200" b="1" dirty="0" smtClean="0"/>
              <a:t>Ustawy </a:t>
            </a:r>
            <a:r>
              <a:rPr lang="pl-PL" sz="3200" b="1" i="1" dirty="0" smtClean="0"/>
              <a:t>o Rehabilitacji Zawodowej i Społecznej z 1997 r. </a:t>
            </a:r>
            <a:endParaRPr lang="pl-PL" sz="3200" b="1" i="1" dirty="0"/>
          </a:p>
        </p:txBody>
      </p:sp>
      <p:pic>
        <p:nvPicPr>
          <p:cNvPr id="4" name="Picture 3" descr="C:\Program Files (x86)\Microsoft Office\MEDIA\CAGCAT10\j030084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1630" y="836712"/>
            <a:ext cx="1815084" cy="15288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5" name="Prostokąt 4"/>
          <p:cNvSpPr/>
          <p:nvPr/>
        </p:nvSpPr>
        <p:spPr>
          <a:xfrm>
            <a:off x="290754" y="2708920"/>
            <a:ext cx="8562491" cy="2677656"/>
          </a:xfrm>
          <a:prstGeom prst="rect">
            <a:avLst/>
          </a:prstGeom>
        </p:spPr>
        <p:txBody>
          <a:bodyPr wrap="square">
            <a:spAutoFit/>
          </a:bodyPr>
          <a:lstStyle/>
          <a:p>
            <a:r>
              <a:rPr lang="pl-PL" sz="2400" dirty="0"/>
              <a:t>Określone </a:t>
            </a:r>
            <a:r>
              <a:rPr lang="pl-PL" sz="2400" dirty="0" smtClean="0"/>
              <a:t>wymagania dotyczące </a:t>
            </a:r>
            <a:r>
              <a:rPr lang="pl-PL" sz="2400" dirty="0"/>
              <a:t>psychospołecznych aspektów pracy dla osób niepełnosprawnych reguluje  ustawa o Rehabilitacji Zawodowej i Społecznej z 1997 roku wraz z jej dalszymi zmianami</a:t>
            </a:r>
            <a:r>
              <a:rPr lang="pl-PL" sz="2400" dirty="0" smtClean="0"/>
              <a:t>:</a:t>
            </a:r>
          </a:p>
          <a:p>
            <a:endParaRPr lang="pl-PL" sz="2400" dirty="0"/>
          </a:p>
          <a:p>
            <a:pPr marL="457200" indent="-457200">
              <a:buClr>
                <a:srgbClr val="FF0000"/>
              </a:buClr>
              <a:buFont typeface="+mj-lt"/>
              <a:buAutoNum type="arabicPeriod"/>
            </a:pPr>
            <a:r>
              <a:rPr lang="pl-PL" sz="2400" dirty="0" smtClean="0"/>
              <a:t>Uprawnienie </a:t>
            </a:r>
            <a:r>
              <a:rPr lang="pl-PL" sz="2400" dirty="0"/>
              <a:t>do racjonalnych </a:t>
            </a:r>
            <a:r>
              <a:rPr lang="pl-PL" sz="2400" dirty="0" smtClean="0"/>
              <a:t>usprawnień</a:t>
            </a:r>
          </a:p>
          <a:p>
            <a:pPr marL="457200" indent="-457200">
              <a:buClr>
                <a:srgbClr val="FF0000"/>
              </a:buClr>
              <a:buFont typeface="+mj-lt"/>
              <a:buAutoNum type="arabicPeriod"/>
            </a:pPr>
            <a:r>
              <a:rPr lang="pl-PL" sz="2400" dirty="0" smtClean="0"/>
              <a:t>Uprawnienie </a:t>
            </a:r>
            <a:r>
              <a:rPr lang="pl-PL" sz="2400" dirty="0"/>
              <a:t>do skrócenia wymiaru czasu pracy do 7 </a:t>
            </a:r>
            <a:r>
              <a:rPr lang="pl-PL" sz="2400" dirty="0" smtClean="0"/>
              <a:t>godzin (35 </a:t>
            </a:r>
            <a:r>
              <a:rPr lang="pl-PL" sz="2400" dirty="0"/>
              <a:t>godzin </a:t>
            </a:r>
            <a:r>
              <a:rPr lang="pl-PL" sz="2400" dirty="0" smtClean="0"/>
              <a:t>tygodniowo)</a:t>
            </a:r>
            <a:endParaRPr lang="pl-PL" sz="2400" dirty="0"/>
          </a:p>
        </p:txBody>
      </p:sp>
    </p:spTree>
    <p:extLst>
      <p:ext uri="{BB962C8B-B14F-4D97-AF65-F5344CB8AC3E}">
        <p14:creationId xmlns:p14="http://schemas.microsoft.com/office/powerpoint/2010/main" val="4149531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287524" y="1992117"/>
            <a:ext cx="8568952" cy="3785652"/>
          </a:xfrm>
          <a:prstGeom prst="rect">
            <a:avLst/>
          </a:prstGeom>
        </p:spPr>
        <p:txBody>
          <a:bodyPr wrap="square">
            <a:spAutoFit/>
          </a:bodyPr>
          <a:lstStyle/>
          <a:p>
            <a:pPr marL="457200" indent="-457200">
              <a:buFont typeface="+mj-lt"/>
              <a:buAutoNum type="arabicPeriod"/>
            </a:pPr>
            <a:endParaRPr lang="pl-PL" sz="2000" dirty="0"/>
          </a:p>
          <a:p>
            <a:pPr marL="542925" indent="-457200">
              <a:buClr>
                <a:srgbClr val="FF0000"/>
              </a:buClr>
              <a:buFont typeface="+mj-lt"/>
              <a:buAutoNum type="arabicPeriod" startAt="3"/>
            </a:pPr>
            <a:r>
              <a:rPr lang="pl-PL" sz="2000" dirty="0" smtClean="0"/>
              <a:t> Uprawnienie do </a:t>
            </a:r>
            <a:r>
              <a:rPr lang="pl-PL" sz="2000" dirty="0"/>
              <a:t>zwolnienia od pracy w celu wykonania badań specjalistycznych, zabiegów leczniczych lub usprawniających, a także w celu uzyskania zaopatrzenia ortopedycznego lub jego </a:t>
            </a:r>
            <a:r>
              <a:rPr lang="pl-PL" sz="2000" dirty="0" smtClean="0"/>
              <a:t>naprawy</a:t>
            </a:r>
          </a:p>
          <a:p>
            <a:pPr marL="314325" indent="-228600">
              <a:buClr>
                <a:srgbClr val="FF0000"/>
              </a:buClr>
              <a:buFont typeface="+mj-lt"/>
              <a:buAutoNum type="arabicPeriod" startAt="3"/>
            </a:pPr>
            <a:endParaRPr lang="pl-PL" sz="1000" dirty="0" smtClean="0"/>
          </a:p>
          <a:p>
            <a:pPr marL="542925" indent="-457200">
              <a:buClr>
                <a:srgbClr val="FF0000"/>
              </a:buClr>
              <a:buFont typeface="+mj-lt"/>
              <a:buAutoNum type="arabicPeriod" startAt="3"/>
            </a:pPr>
            <a:r>
              <a:rPr lang="pl-PL" sz="2000" dirty="0" smtClean="0"/>
              <a:t>Uprawnienie </a:t>
            </a:r>
            <a:r>
              <a:rPr lang="pl-PL" sz="2000" dirty="0"/>
              <a:t>do dodatkowego urlop wypoczynkowego w wymiarze 10 dni roboczych w roku kalendarzowym </a:t>
            </a:r>
            <a:endParaRPr lang="pl-PL" sz="2000" dirty="0" smtClean="0"/>
          </a:p>
          <a:p>
            <a:pPr marL="542925" indent="-457200">
              <a:buClr>
                <a:srgbClr val="FF0000"/>
              </a:buClr>
              <a:buFont typeface="+mj-lt"/>
              <a:buAutoNum type="arabicPeriod" startAt="3"/>
            </a:pPr>
            <a:endParaRPr lang="pl-PL" sz="2000" dirty="0" smtClean="0"/>
          </a:p>
          <a:p>
            <a:pPr marL="542925" indent="-457200">
              <a:buClr>
                <a:srgbClr val="FF0000"/>
              </a:buClr>
              <a:buFont typeface="+mj-lt"/>
              <a:buAutoNum type="arabicPeriod" startAt="3"/>
            </a:pPr>
            <a:r>
              <a:rPr lang="pl-PL" sz="2000" dirty="0" smtClean="0"/>
              <a:t> Uprawnienie do  </a:t>
            </a:r>
            <a:r>
              <a:rPr lang="pl-PL" sz="2000" dirty="0"/>
              <a:t>zwolnienia od pracy w celu uczestnictwa w turnusie </a:t>
            </a:r>
            <a:r>
              <a:rPr lang="pl-PL" sz="2000" dirty="0" smtClean="0"/>
              <a:t> rehabilitacyjnym </a:t>
            </a:r>
          </a:p>
          <a:p>
            <a:pPr marL="314325" indent="-228600">
              <a:buClr>
                <a:srgbClr val="FF0000"/>
              </a:buClr>
              <a:buFont typeface="+mj-lt"/>
              <a:buAutoNum type="arabicPeriod" startAt="3"/>
            </a:pPr>
            <a:endParaRPr lang="pl-PL" sz="1000" dirty="0"/>
          </a:p>
          <a:p>
            <a:pPr marL="542925" indent="-457200">
              <a:buClr>
                <a:srgbClr val="FF0000"/>
              </a:buClr>
              <a:buFont typeface="+mj-lt"/>
              <a:buAutoNum type="arabicPeriod" startAt="3"/>
            </a:pPr>
            <a:r>
              <a:rPr lang="pl-PL" sz="2000" dirty="0" smtClean="0"/>
              <a:t>Uprawnienie </a:t>
            </a:r>
            <a:r>
              <a:rPr lang="pl-PL" sz="2000" dirty="0"/>
              <a:t>do dodatkowej przerwy wliczanej w czas pracy na </a:t>
            </a:r>
            <a:r>
              <a:rPr lang="pl-PL" sz="2000" dirty="0" smtClean="0"/>
              <a:t>gimnastykę </a:t>
            </a:r>
            <a:r>
              <a:rPr lang="pl-PL" sz="2000" dirty="0"/>
              <a:t>usprawniającą lub wypoczynek (15 minut</a:t>
            </a:r>
            <a:r>
              <a:rPr lang="pl-PL" sz="2000" dirty="0" smtClean="0"/>
              <a:t>)</a:t>
            </a:r>
            <a:endParaRPr lang="pl-PL" sz="2000" dirty="0"/>
          </a:p>
        </p:txBody>
      </p:sp>
      <p:sp>
        <p:nvSpPr>
          <p:cNvPr id="5" name="Tytuł 1"/>
          <p:cNvSpPr txBox="1">
            <a:spLocks/>
          </p:cNvSpPr>
          <p:nvPr/>
        </p:nvSpPr>
        <p:spPr>
          <a:xfrm>
            <a:off x="395536" y="866392"/>
            <a:ext cx="5338936" cy="1143000"/>
          </a:xfrm>
          <a:prstGeom prst="rect">
            <a:avLst/>
          </a:prstGeom>
        </p:spPr>
        <p:txBody>
          <a:bodyPr vert="horz" lIns="91440" tIns="45720" rIns="91440" bIns="45720" rtlCol="0" anchor="ctr">
            <a:normAutofit fontScale="85000" lnSpcReduction="20000"/>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r>
              <a:rPr lang="pl-PL" sz="3200" b="1" dirty="0"/>
              <a:t>Wymagania ogólne wynikające z </a:t>
            </a:r>
            <a:r>
              <a:rPr lang="pl-PL" sz="3200" b="1" dirty="0" smtClean="0"/>
              <a:t>Ustawy o </a:t>
            </a:r>
            <a:r>
              <a:rPr lang="pl-PL" sz="3200" b="1" i="1" dirty="0" smtClean="0"/>
              <a:t>Rehabilitacji Zawodowej i Społecznej </a:t>
            </a:r>
            <a:r>
              <a:rPr lang="pl-PL" sz="3200" b="1" dirty="0" smtClean="0"/>
              <a:t>(cd.)</a:t>
            </a:r>
            <a:endParaRPr lang="pl-PL" sz="3200" b="1" dirty="0"/>
          </a:p>
        </p:txBody>
      </p:sp>
      <p:pic>
        <p:nvPicPr>
          <p:cNvPr id="6" name="Picture 3" descr="C:\Program Files (x86)\Microsoft Office\MEDIA\CAGCAT10\j030084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21663" y="548680"/>
            <a:ext cx="1815084" cy="15288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2276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439583" y="548680"/>
            <a:ext cx="8229600" cy="1143000"/>
          </a:xfrm>
        </p:spPr>
        <p:txBody>
          <a:bodyPr>
            <a:no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pl-PL" sz="3200" b="1" dirty="0"/>
              <a:t>Zalecenia i wymagania </a:t>
            </a:r>
            <a:r>
              <a:rPr lang="pl-PL" sz="3200" b="1" dirty="0" smtClean="0"/>
              <a:t>związane z osobami </a:t>
            </a:r>
            <a:r>
              <a:rPr lang="pl-PL" sz="3200" b="1" dirty="0"/>
              <a:t>z niepełnosprawnością </a:t>
            </a:r>
            <a:r>
              <a:rPr lang="pl-PL" sz="3200" b="1" dirty="0" smtClean="0"/>
              <a:t>intelektualną</a:t>
            </a:r>
            <a:endParaRPr lang="pl-PL" sz="3200" dirty="0"/>
          </a:p>
        </p:txBody>
      </p:sp>
      <p:sp>
        <p:nvSpPr>
          <p:cNvPr id="5" name="Prostokąt 4"/>
          <p:cNvSpPr/>
          <p:nvPr/>
        </p:nvSpPr>
        <p:spPr>
          <a:xfrm>
            <a:off x="467544" y="2045470"/>
            <a:ext cx="8208912" cy="3847207"/>
          </a:xfrm>
          <a:prstGeom prst="rect">
            <a:avLst/>
          </a:prstGeom>
        </p:spPr>
        <p:txBody>
          <a:bodyPr wrap="square">
            <a:spAutoFit/>
          </a:bodyPr>
          <a:lstStyle/>
          <a:p>
            <a:r>
              <a:rPr lang="pl-PL" sz="2400" b="1" dirty="0"/>
              <a:t>Osoby z niepełnosprawnością intelektualną </a:t>
            </a:r>
            <a:r>
              <a:rPr lang="pl-PL" sz="2400" b="1" dirty="0" smtClean="0"/>
              <a:t>wymagają:</a:t>
            </a:r>
          </a:p>
          <a:p>
            <a:endParaRPr lang="pl-PL" sz="2000" dirty="0"/>
          </a:p>
          <a:p>
            <a:pPr marL="457200" indent="-457200">
              <a:buClr>
                <a:srgbClr val="C00000"/>
              </a:buClr>
              <a:buFont typeface="+mj-lt"/>
              <a:buAutoNum type="arabicPeriod"/>
            </a:pPr>
            <a:r>
              <a:rPr lang="pl-PL" sz="2000" dirty="0" smtClean="0"/>
              <a:t>dostosowania  zadań zawodowych do potencjału intelektualnego, którym dysponują</a:t>
            </a:r>
          </a:p>
          <a:p>
            <a:pPr marL="457200" indent="-457200">
              <a:buClr>
                <a:srgbClr val="C00000"/>
              </a:buClr>
              <a:buFont typeface="+mj-lt"/>
              <a:buAutoNum type="arabicPeriod"/>
            </a:pPr>
            <a:endParaRPr lang="pl-PL" sz="2000" dirty="0" smtClean="0"/>
          </a:p>
          <a:p>
            <a:pPr marL="457200" indent="-457200">
              <a:buClr>
                <a:srgbClr val="C00000"/>
              </a:buClr>
              <a:buFont typeface="+mj-lt"/>
              <a:buAutoNum type="arabicPeriod"/>
            </a:pPr>
            <a:r>
              <a:rPr lang="pl-PL" sz="2000" dirty="0" smtClean="0"/>
              <a:t>wsparcia  trenera </a:t>
            </a:r>
            <a:r>
              <a:rPr lang="pl-PL" sz="2000" dirty="0"/>
              <a:t>pracy, </a:t>
            </a:r>
            <a:r>
              <a:rPr lang="pl-PL" sz="2000" dirty="0" smtClean="0"/>
              <a:t>który  byłby łącznikiem </a:t>
            </a:r>
            <a:r>
              <a:rPr lang="pl-PL" sz="2000" dirty="0"/>
              <a:t>pomiędzy osobą a otoczeniem społecznym oraz </a:t>
            </a:r>
            <a:r>
              <a:rPr lang="pl-PL" sz="2000" dirty="0" smtClean="0"/>
              <a:t>osobą </a:t>
            </a:r>
            <a:r>
              <a:rPr lang="pl-PL" sz="2000" dirty="0"/>
              <a:t>uczącą je </a:t>
            </a:r>
            <a:r>
              <a:rPr lang="pl-PL" sz="2000" dirty="0" smtClean="0"/>
              <a:t>zawodu </a:t>
            </a:r>
          </a:p>
          <a:p>
            <a:pPr marL="457200" indent="-457200">
              <a:buClr>
                <a:srgbClr val="C00000"/>
              </a:buClr>
              <a:buFont typeface="+mj-lt"/>
              <a:buAutoNum type="arabicPeriod"/>
            </a:pPr>
            <a:endParaRPr lang="pl-PL" sz="2000" dirty="0"/>
          </a:p>
          <a:p>
            <a:pPr marL="457200" indent="-457200">
              <a:buClr>
                <a:srgbClr val="C00000"/>
              </a:buClr>
              <a:buFont typeface="+mj-lt"/>
              <a:buAutoNum type="arabicPeriod"/>
            </a:pPr>
            <a:r>
              <a:rPr lang="pl-PL" sz="2000" dirty="0"/>
              <a:t>d</a:t>
            </a:r>
            <a:r>
              <a:rPr lang="pl-PL" sz="2000" dirty="0" smtClean="0"/>
              <a:t>łuższego, niż w przypadku innych pracowników,  szkolenia zawodowego</a:t>
            </a:r>
          </a:p>
          <a:p>
            <a:pPr marL="457200" indent="-457200">
              <a:buClr>
                <a:srgbClr val="C00000"/>
              </a:buClr>
              <a:buFont typeface="+mj-lt"/>
              <a:buAutoNum type="arabicPeriod"/>
            </a:pPr>
            <a:endParaRPr lang="pl-PL" sz="2000" dirty="0" smtClean="0"/>
          </a:p>
          <a:p>
            <a:pPr marL="457200" indent="-457200">
              <a:buClr>
                <a:srgbClr val="C00000"/>
              </a:buClr>
              <a:buFont typeface="+mj-lt"/>
              <a:buAutoNum type="arabicPeriod"/>
            </a:pPr>
            <a:r>
              <a:rPr lang="pl-PL" sz="2000" dirty="0"/>
              <a:t>j</a:t>
            </a:r>
            <a:r>
              <a:rPr lang="pl-PL" sz="2000" dirty="0" smtClean="0"/>
              <a:t>asnych  procedur </a:t>
            </a:r>
            <a:r>
              <a:rPr lang="pl-PL" sz="2000" dirty="0"/>
              <a:t>postępowania w różnych sytuacjach</a:t>
            </a:r>
          </a:p>
          <a:p>
            <a:endParaRPr lang="pl-PL" sz="2000" dirty="0"/>
          </a:p>
        </p:txBody>
      </p:sp>
    </p:spTree>
    <p:extLst>
      <p:ext uri="{BB962C8B-B14F-4D97-AF65-F5344CB8AC3E}">
        <p14:creationId xmlns:p14="http://schemas.microsoft.com/office/powerpoint/2010/main" val="1921820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395536" y="1905506"/>
            <a:ext cx="8208912" cy="2769989"/>
          </a:xfrm>
          <a:prstGeom prst="rect">
            <a:avLst/>
          </a:prstGeom>
        </p:spPr>
        <p:txBody>
          <a:bodyPr wrap="square">
            <a:spAutoFit/>
          </a:bodyPr>
          <a:lstStyle/>
          <a:p>
            <a:r>
              <a:rPr lang="pl-PL" sz="2400" b="1" dirty="0"/>
              <a:t>Osoby z niepełnosprawnością intelektualną </a:t>
            </a:r>
            <a:r>
              <a:rPr lang="pl-PL" sz="2400" b="1" dirty="0" smtClean="0"/>
              <a:t>wymagają:</a:t>
            </a:r>
          </a:p>
          <a:p>
            <a:endParaRPr lang="pl-PL" sz="1000" dirty="0" smtClean="0"/>
          </a:p>
          <a:p>
            <a:pPr marL="457200" indent="-457200">
              <a:spcAft>
                <a:spcPts val="1200"/>
              </a:spcAft>
              <a:buClr>
                <a:srgbClr val="C00000"/>
              </a:buClr>
              <a:buFont typeface="+mj-lt"/>
              <a:buAutoNum type="arabicPeriod"/>
            </a:pPr>
            <a:r>
              <a:rPr lang="pl-PL" sz="2000" dirty="0" smtClean="0"/>
              <a:t>jasnych, jednoznacznych komunikatów dotyczących </a:t>
            </a:r>
            <a:r>
              <a:rPr lang="pl-PL" sz="2000" dirty="0"/>
              <a:t>efektów swojej pracy</a:t>
            </a:r>
          </a:p>
          <a:p>
            <a:pPr marL="457200" indent="-457200">
              <a:spcAft>
                <a:spcPts val="1200"/>
              </a:spcAft>
              <a:buClr>
                <a:srgbClr val="C00000"/>
              </a:buClr>
              <a:buFont typeface="+mj-lt"/>
              <a:buAutoNum type="arabicPeriod"/>
            </a:pPr>
            <a:r>
              <a:rPr lang="pl-PL" sz="2000" dirty="0" smtClean="0"/>
              <a:t>używania w rozmowie z nimi  prostych słów, nieskomplikowanych wyrażeń  (brak wtrąceń anglojęzycznych),  używania zamiast wyrażeń abstrakcyjnych - przykładów z życia codziennego </a:t>
            </a:r>
          </a:p>
          <a:p>
            <a:pPr marL="457200" indent="-457200">
              <a:spcAft>
                <a:spcPts val="1200"/>
              </a:spcAft>
              <a:buClr>
                <a:srgbClr val="C00000"/>
              </a:buClr>
              <a:buFont typeface="+mj-lt"/>
              <a:buAutoNum type="arabicPeriod"/>
            </a:pPr>
            <a:r>
              <a:rPr lang="pl-PL" sz="2000" dirty="0" smtClean="0"/>
              <a:t>używania  w rozmowie z nimi krótkich zdań  i tekstów „nieprzeładowanych” informacjami</a:t>
            </a:r>
            <a:endParaRPr lang="pl-PL" sz="2000" dirty="0"/>
          </a:p>
        </p:txBody>
      </p:sp>
      <p:sp>
        <p:nvSpPr>
          <p:cNvPr id="4" name="Tytuł 1"/>
          <p:cNvSpPr txBox="1">
            <a:spLocks/>
          </p:cNvSpPr>
          <p:nvPr/>
        </p:nvSpPr>
        <p:spPr>
          <a:xfrm>
            <a:off x="439583" y="572925"/>
            <a:ext cx="8229600" cy="1143000"/>
          </a:xfrm>
          <a:prstGeom prst="rect">
            <a:avLst/>
          </a:prstGeom>
        </p:spPr>
        <p:txBody>
          <a:bodyPr vert="horz" lIns="91440" tIns="45720" rIns="91440" bIns="45720" rtlCol="0" anchor="ctr">
            <a:noAutofit/>
          </a:bodyPr>
          <a:lstStyle>
            <a:defPPr lvl="0">
              <a:buSzPct val="45000"/>
              <a:buFont typeface="StarSymbol"/>
              <a:buNone/>
              <a:defRPr/>
            </a:defPPr>
            <a:lvl1pPr lvl="0" algn="ctr" defTabSz="914400" rtl="0" eaLnBrk="1" latinLnBrk="0" hangingPunct="1">
              <a:spcBef>
                <a:spcPct val="0"/>
              </a:spcBef>
              <a:buSzPct val="45000"/>
              <a:buFont typeface="StarSymbol"/>
              <a:buChar char="●"/>
              <a:defRPr sz="3600" kern="1200">
                <a:solidFill>
                  <a:schemeClr val="accent5">
                    <a:lumMod val="75000"/>
                  </a:schemeClr>
                </a:solidFill>
                <a:latin typeface="+mj-lt"/>
                <a:ea typeface="+mj-ea"/>
                <a:cs typeface="+mj-cs"/>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buNone/>
            </a:pPr>
            <a:r>
              <a:rPr lang="pl-PL" sz="3200" b="1" dirty="0" smtClean="0"/>
              <a:t>Zalecenia i wymagania </a:t>
            </a:r>
            <a:r>
              <a:rPr lang="pl-PL" sz="3200" b="1" dirty="0"/>
              <a:t>związane z osobami z </a:t>
            </a:r>
            <a:r>
              <a:rPr lang="pl-PL" sz="3200" b="1" dirty="0" smtClean="0"/>
              <a:t>niepełnosprawnością intelektualną  (cd.)</a:t>
            </a:r>
            <a:endParaRPr lang="pl-PL" sz="3200" dirty="0"/>
          </a:p>
        </p:txBody>
      </p:sp>
    </p:spTree>
    <p:extLst>
      <p:ext uri="{BB962C8B-B14F-4D97-AF65-F5344CB8AC3E}">
        <p14:creationId xmlns:p14="http://schemas.microsoft.com/office/powerpoint/2010/main" val="404330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1430</TotalTime>
  <Words>2470</Words>
  <Application>Microsoft Office PowerPoint</Application>
  <PresentationFormat>Pokaz na ekranie (4:3)</PresentationFormat>
  <Paragraphs>371</Paragraphs>
  <Slides>19</Slides>
  <Notes>19</Notes>
  <HiddenSlides>0</HiddenSlides>
  <MMClips>0</MMClips>
  <ScaleCrop>false</ScaleCrop>
  <HeadingPairs>
    <vt:vector size="4" baseType="variant">
      <vt:variant>
        <vt:lpstr>Motyw</vt:lpstr>
      </vt:variant>
      <vt:variant>
        <vt:i4>1</vt:i4>
      </vt:variant>
      <vt:variant>
        <vt:lpstr>Tytuły slajdów</vt:lpstr>
      </vt:variant>
      <vt:variant>
        <vt:i4>19</vt:i4>
      </vt:variant>
    </vt:vector>
  </HeadingPairs>
  <TitlesOfParts>
    <vt:vector size="20" baseType="lpstr">
      <vt:lpstr>Motyw pakietu Office</vt:lpstr>
      <vt:lpstr>   Ogólne informacje dotyczące możliwości dostosowania środowiska pracy dla osób z różnymi rodzajami niepełnosprawności  w zakresie psychospołecznych warunków pracy  dr Dorota Żołnierczyk-Zreda mgr Karolina Pawłowska-Cyprysiak  Zakład Ergonomii Centralny Instytut  Ochrony Pracy – Państwowy Instytut Badawczy 00-701 Warszawa ul. Czerniakowska 16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Zalecenia i wymagania związane z osobami z niepełnosprawnością intelektualną</vt:lpstr>
      <vt:lpstr>Prezentacja programu PowerPoint</vt:lpstr>
      <vt:lpstr>Prezentacja programu PowerPoint</vt:lpstr>
      <vt:lpstr>Zalecenia i wymagania związane z osobami z niepełnosprawnością  psychiczną</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kapaw</dc:creator>
  <cp:lastModifiedBy>test</cp:lastModifiedBy>
  <cp:revision>137</cp:revision>
  <cp:lastPrinted>2014-03-05T15:02:03Z</cp:lastPrinted>
  <dcterms:modified xsi:type="dcterms:W3CDTF">2014-04-01T07:02:31Z</dcterms:modified>
</cp:coreProperties>
</file>