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9" r:id="rId2"/>
    <p:sldId id="286" r:id="rId3"/>
    <p:sldId id="264" r:id="rId4"/>
    <p:sldId id="288" r:id="rId5"/>
    <p:sldId id="280" r:id="rId6"/>
    <p:sldId id="285" r:id="rId7"/>
    <p:sldId id="281" r:id="rId8"/>
    <p:sldId id="290" r:id="rId9"/>
    <p:sldId id="282" r:id="rId10"/>
    <p:sldId id="260" r:id="rId11"/>
    <p:sldId id="278" r:id="rId12"/>
    <p:sldId id="266" r:id="rId13"/>
    <p:sldId id="268" r:id="rId14"/>
    <p:sldId id="273" r:id="rId15"/>
    <p:sldId id="272" r:id="rId16"/>
  </p:sldIdLst>
  <p:sldSz cx="9144000" cy="6858000" type="screen4x3"/>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5" autoAdjust="0"/>
    <p:restoredTop sz="70022" autoAdjust="0"/>
  </p:normalViewPr>
  <p:slideViewPr>
    <p:cSldViewPr>
      <p:cViewPr>
        <p:scale>
          <a:sx n="75" d="100"/>
          <a:sy n="75" d="100"/>
        </p:scale>
        <p:origin x="-1464" y="792"/>
      </p:cViewPr>
      <p:guideLst>
        <p:guide orient="horz" pos="799"/>
        <p:guide pos="158"/>
      </p:guideLst>
    </p:cSldViewPr>
  </p:slideViewPr>
  <p:notesTextViewPr>
    <p:cViewPr>
      <p:scale>
        <a:sx n="150" d="100"/>
        <a:sy n="150" d="100"/>
      </p:scale>
      <p:origin x="0" y="0"/>
    </p:cViewPr>
  </p:notesTextViewPr>
  <p:notesViewPr>
    <p:cSldViewPr showGuides="1">
      <p:cViewPr varScale="1">
        <p:scale>
          <a:sx n="82" d="100"/>
          <a:sy n="82" d="100"/>
        </p:scale>
        <p:origin x="-360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60" cy="496412"/>
          </a:xfrm>
          <a:prstGeom prst="rect">
            <a:avLst/>
          </a:prstGeom>
        </p:spPr>
        <p:txBody>
          <a:bodyPr vert="horz" lIns="95561" tIns="47781" rIns="95561" bIns="47781" rtlCol="0"/>
          <a:lstStyle>
            <a:lvl1pPr algn="l">
              <a:defRPr sz="1300"/>
            </a:lvl1pPr>
          </a:lstStyle>
          <a:p>
            <a:endParaRPr lang="pl-PL"/>
          </a:p>
        </p:txBody>
      </p:sp>
      <p:sp>
        <p:nvSpPr>
          <p:cNvPr id="3" name="Symbol zastępczy daty 2"/>
          <p:cNvSpPr>
            <a:spLocks noGrp="1"/>
          </p:cNvSpPr>
          <p:nvPr>
            <p:ph type="dt" sz="quarter" idx="1"/>
          </p:nvPr>
        </p:nvSpPr>
        <p:spPr>
          <a:xfrm>
            <a:off x="3850442" y="0"/>
            <a:ext cx="2945660" cy="496412"/>
          </a:xfrm>
          <a:prstGeom prst="rect">
            <a:avLst/>
          </a:prstGeom>
        </p:spPr>
        <p:txBody>
          <a:bodyPr vert="horz" lIns="95561" tIns="47781" rIns="95561" bIns="47781" rtlCol="0"/>
          <a:lstStyle>
            <a:lvl1pPr algn="r">
              <a:defRPr sz="1300"/>
            </a:lvl1pPr>
          </a:lstStyle>
          <a:p>
            <a:fld id="{037B185B-B429-4193-A924-1CFB20A1BB38}" type="datetimeFigureOut">
              <a:rPr lang="pl-PL" smtClean="0"/>
              <a:pPr/>
              <a:t>2014-04-01</a:t>
            </a:fld>
            <a:endParaRPr lang="pl-PL"/>
          </a:p>
        </p:txBody>
      </p:sp>
      <p:sp>
        <p:nvSpPr>
          <p:cNvPr id="4" name="Symbol zastępczy stopki 3"/>
          <p:cNvSpPr>
            <a:spLocks noGrp="1"/>
          </p:cNvSpPr>
          <p:nvPr>
            <p:ph type="ftr" sz="quarter" idx="2"/>
          </p:nvPr>
        </p:nvSpPr>
        <p:spPr>
          <a:xfrm>
            <a:off x="0" y="9430090"/>
            <a:ext cx="2945660" cy="496412"/>
          </a:xfrm>
          <a:prstGeom prst="rect">
            <a:avLst/>
          </a:prstGeom>
        </p:spPr>
        <p:txBody>
          <a:bodyPr vert="horz" lIns="95561" tIns="47781" rIns="95561" bIns="47781" rtlCol="0" anchor="b"/>
          <a:lstStyle>
            <a:lvl1pPr algn="l">
              <a:defRPr sz="1300"/>
            </a:lvl1pPr>
          </a:lstStyle>
          <a:p>
            <a:endParaRPr lang="pl-PL"/>
          </a:p>
        </p:txBody>
      </p:sp>
      <p:sp>
        <p:nvSpPr>
          <p:cNvPr id="5" name="Symbol zastępczy numeru slajdu 4"/>
          <p:cNvSpPr>
            <a:spLocks noGrp="1"/>
          </p:cNvSpPr>
          <p:nvPr>
            <p:ph type="sldNum" sz="quarter" idx="3"/>
          </p:nvPr>
        </p:nvSpPr>
        <p:spPr>
          <a:xfrm>
            <a:off x="3850442" y="9430090"/>
            <a:ext cx="2945660" cy="496412"/>
          </a:xfrm>
          <a:prstGeom prst="rect">
            <a:avLst/>
          </a:prstGeom>
        </p:spPr>
        <p:txBody>
          <a:bodyPr vert="horz" lIns="95561" tIns="47781" rIns="95561" bIns="47781" rtlCol="0" anchor="b"/>
          <a:lstStyle>
            <a:lvl1pPr algn="r">
              <a:defRPr sz="1300"/>
            </a:lvl1pPr>
          </a:lstStyle>
          <a:p>
            <a:fld id="{520EE8ED-091D-4E7A-8C9C-B1D799475279}" type="slidenum">
              <a:rPr lang="pl-PL" smtClean="0"/>
              <a:pPr/>
              <a:t>‹#›</a:t>
            </a:fld>
            <a:endParaRPr lang="pl-PL"/>
          </a:p>
        </p:txBody>
      </p:sp>
    </p:spTree>
    <p:extLst>
      <p:ext uri="{BB962C8B-B14F-4D97-AF65-F5344CB8AC3E}">
        <p14:creationId xmlns:p14="http://schemas.microsoft.com/office/powerpoint/2010/main" val="69482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60" cy="496412"/>
          </a:xfrm>
          <a:prstGeom prst="rect">
            <a:avLst/>
          </a:prstGeom>
        </p:spPr>
        <p:txBody>
          <a:bodyPr vert="horz" lIns="95561" tIns="47781" rIns="95561" bIns="47781" rtlCol="0"/>
          <a:lstStyle>
            <a:lvl1pPr algn="l">
              <a:defRPr sz="1300"/>
            </a:lvl1pPr>
          </a:lstStyle>
          <a:p>
            <a:endParaRPr lang="pl-PL"/>
          </a:p>
        </p:txBody>
      </p:sp>
      <p:sp>
        <p:nvSpPr>
          <p:cNvPr id="3" name="Symbol zastępczy daty 2"/>
          <p:cNvSpPr>
            <a:spLocks noGrp="1"/>
          </p:cNvSpPr>
          <p:nvPr>
            <p:ph type="dt" idx="1"/>
          </p:nvPr>
        </p:nvSpPr>
        <p:spPr>
          <a:xfrm>
            <a:off x="3850442" y="0"/>
            <a:ext cx="2945660" cy="496412"/>
          </a:xfrm>
          <a:prstGeom prst="rect">
            <a:avLst/>
          </a:prstGeom>
        </p:spPr>
        <p:txBody>
          <a:bodyPr vert="horz" lIns="95561" tIns="47781" rIns="95561" bIns="47781" rtlCol="0"/>
          <a:lstStyle>
            <a:lvl1pPr algn="r">
              <a:defRPr sz="1300"/>
            </a:lvl1pPr>
          </a:lstStyle>
          <a:p>
            <a:fld id="{6FFA660E-B60E-4DC1-BE99-3B8DE563DB14}" type="datetimeFigureOut">
              <a:rPr lang="pl-PL" smtClean="0"/>
              <a:pPr/>
              <a:t>2014-04-01</a:t>
            </a:fld>
            <a:endParaRPr lang="pl-PL"/>
          </a:p>
        </p:txBody>
      </p:sp>
      <p:sp>
        <p:nvSpPr>
          <p:cNvPr id="4" name="Symbol zastępczy obrazu slajdu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5561" tIns="47781" rIns="95561" bIns="47781" rtlCol="0" anchor="ctr"/>
          <a:lstStyle/>
          <a:p>
            <a:endParaRPr lang="pl-PL"/>
          </a:p>
        </p:txBody>
      </p:sp>
      <p:sp>
        <p:nvSpPr>
          <p:cNvPr id="5" name="Symbol zastępczy notatek 4"/>
          <p:cNvSpPr>
            <a:spLocks noGrp="1"/>
          </p:cNvSpPr>
          <p:nvPr>
            <p:ph type="body" sz="quarter" idx="3"/>
          </p:nvPr>
        </p:nvSpPr>
        <p:spPr>
          <a:xfrm>
            <a:off x="679768" y="4715907"/>
            <a:ext cx="5438140" cy="4755162"/>
          </a:xfrm>
          <a:prstGeom prst="rect">
            <a:avLst/>
          </a:prstGeom>
        </p:spPr>
        <p:txBody>
          <a:bodyPr vert="horz" lIns="95561" tIns="47781" rIns="95561" bIns="47781"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4"/>
          </p:nvPr>
        </p:nvSpPr>
        <p:spPr>
          <a:xfrm>
            <a:off x="0" y="9430090"/>
            <a:ext cx="2945660" cy="496412"/>
          </a:xfrm>
          <a:prstGeom prst="rect">
            <a:avLst/>
          </a:prstGeom>
        </p:spPr>
        <p:txBody>
          <a:bodyPr vert="horz" lIns="95561" tIns="47781" rIns="95561" bIns="47781" rtlCol="0" anchor="b"/>
          <a:lstStyle>
            <a:lvl1pPr algn="l">
              <a:defRPr sz="1300"/>
            </a:lvl1pPr>
          </a:lstStyle>
          <a:p>
            <a:endParaRPr lang="pl-PL"/>
          </a:p>
        </p:txBody>
      </p:sp>
      <p:sp>
        <p:nvSpPr>
          <p:cNvPr id="7" name="Symbol zastępczy numeru slajdu 6"/>
          <p:cNvSpPr>
            <a:spLocks noGrp="1"/>
          </p:cNvSpPr>
          <p:nvPr>
            <p:ph type="sldNum" sz="quarter" idx="5"/>
          </p:nvPr>
        </p:nvSpPr>
        <p:spPr>
          <a:xfrm>
            <a:off x="3850442" y="9430090"/>
            <a:ext cx="2945660" cy="496412"/>
          </a:xfrm>
          <a:prstGeom prst="rect">
            <a:avLst/>
          </a:prstGeom>
        </p:spPr>
        <p:txBody>
          <a:bodyPr vert="horz" lIns="95561" tIns="47781" rIns="95561" bIns="47781" rtlCol="0" anchor="b"/>
          <a:lstStyle>
            <a:lvl1pPr algn="r">
              <a:defRPr sz="1300"/>
            </a:lvl1pPr>
          </a:lstStyle>
          <a:p>
            <a:fld id="{4583B9E5-103B-4228-9AF6-5B4D372B7370}" type="slidenum">
              <a:rPr lang="pl-PL" smtClean="0"/>
              <a:pPr/>
              <a:t>‹#›</a:t>
            </a:fld>
            <a:endParaRPr lang="pl-PL"/>
          </a:p>
        </p:txBody>
      </p:sp>
    </p:spTree>
    <p:extLst>
      <p:ext uri="{BB962C8B-B14F-4D97-AF65-F5344CB8AC3E}">
        <p14:creationId xmlns:p14="http://schemas.microsoft.com/office/powerpoint/2010/main" val="3463919086"/>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30000"/>
      </a:lnSpc>
      <a:defRPr sz="1100" kern="1200">
        <a:solidFill>
          <a:schemeClr val="tx1"/>
        </a:solidFill>
        <a:latin typeface="+mn-lt"/>
        <a:ea typeface="+mn-ea"/>
        <a:cs typeface="+mn-cs"/>
      </a:defRPr>
    </a:lvl1pPr>
    <a:lvl2pPr marL="457200" algn="l" defTabSz="914400" rtl="0" eaLnBrk="1" latinLnBrk="0" hangingPunct="1">
      <a:lnSpc>
        <a:spcPct val="130000"/>
      </a:lnSpc>
      <a:defRPr sz="1100" kern="1200">
        <a:solidFill>
          <a:schemeClr val="tx1"/>
        </a:solidFill>
        <a:latin typeface="+mn-lt"/>
        <a:ea typeface="+mn-ea"/>
        <a:cs typeface="+mn-cs"/>
      </a:defRPr>
    </a:lvl2pPr>
    <a:lvl3pPr marL="914400" algn="l" defTabSz="914400" rtl="0" eaLnBrk="1" latinLnBrk="0" hangingPunct="1">
      <a:lnSpc>
        <a:spcPct val="130000"/>
      </a:lnSpc>
      <a:defRPr sz="1100" kern="1200">
        <a:solidFill>
          <a:schemeClr val="tx1"/>
        </a:solidFill>
        <a:latin typeface="+mn-lt"/>
        <a:ea typeface="+mn-ea"/>
        <a:cs typeface="+mn-cs"/>
      </a:defRPr>
    </a:lvl3pPr>
    <a:lvl4pPr marL="1371600" algn="l" defTabSz="914400" rtl="0" eaLnBrk="1" latinLnBrk="0" hangingPunct="1">
      <a:lnSpc>
        <a:spcPct val="130000"/>
      </a:lnSpc>
      <a:defRPr sz="1100" kern="1200">
        <a:solidFill>
          <a:schemeClr val="tx1"/>
        </a:solidFill>
        <a:latin typeface="+mn-lt"/>
        <a:ea typeface="+mn-ea"/>
        <a:cs typeface="+mn-cs"/>
      </a:defRPr>
    </a:lvl4pPr>
    <a:lvl5pPr marL="1828800" algn="l" defTabSz="914400" rtl="0" eaLnBrk="1" latinLnBrk="0" hangingPunct="1">
      <a:lnSpc>
        <a:spcPct val="130000"/>
      </a:lnSpc>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10000"/>
          </a:bodyPr>
          <a:lstStyle/>
          <a:p>
            <a:pPr defTabSz="906993">
              <a:lnSpc>
                <a:spcPct val="150000"/>
              </a:lnSpc>
              <a:spcBef>
                <a:spcPts val="595"/>
              </a:spcBef>
              <a:defRPr/>
            </a:pPr>
            <a:r>
              <a:rPr lang="pl-PL" dirty="0"/>
              <a:t>Zaleca się aby pracodawca zatrudniający pracowników z różnymi rodzajami niepełnosprawności zapewnił odpowiednie dostosowanie stanowiska pracy do potrzeb i możliwości tych pracowników i wynikających ze zmniejszonej ich sprawności.  Organizując stanowisko pracy można wykorzystać sprzęt pomocniczy, na którym mogą pracować osoby z niepełnosprawnością narządu wzroku lub słuchu. Do takiego sprzętu można zaliczyć wszelkiego rodzaju drukarki, notatniki lub linijki oznakowane alfabetem Braille’a oraz osprzęt ułatwiający im pracę np.: urządzenia zamieniające tekst pisany na test mówiony i na odwrót, syntezatory mowy, urządzenia powiększające tekst pisany, klawiaturę z dużymi kontrastowymi klawiszami  itp. </a:t>
            </a:r>
          </a:p>
          <a:p>
            <a:pPr defTabSz="906993">
              <a:lnSpc>
                <a:spcPct val="150000"/>
              </a:lnSpc>
              <a:spcBef>
                <a:spcPts val="595"/>
              </a:spcBef>
              <a:defRPr/>
            </a:pPr>
            <a:r>
              <a:rPr lang="pl-PL" dirty="0"/>
              <a:t>Ważnym elementem dostosowania stanowiska lub pomieszczenia dla osoby niepełnosprawnej z narządem wzroku jest oznakowanie jego wyposażenia (tj.: drzwi wejściowych do pomieszczenia, użytkowanych maszyn i urządzeń) alfabetem Braille’a. </a:t>
            </a:r>
          </a:p>
          <a:p>
            <a:pPr defTabSz="906993">
              <a:lnSpc>
                <a:spcPct val="150000"/>
              </a:lnSpc>
              <a:spcBef>
                <a:spcPts val="595"/>
              </a:spcBef>
              <a:defRPr/>
            </a:pPr>
            <a:r>
              <a:rPr lang="pl-PL" dirty="0"/>
              <a:t>Ponadto na stanowisku pracy należy przewidzieć i wyznaczyć miejsce do stabilnego ustawiania pomocy technicznych (kul, wózków, balkoników, lasek dla niewidomych itp.). Wyznaczone miejsce umożliwi pracownikowi z niepełnosprawnością układu ruchu lub narządu wzroku pozostawienie pomocy technicznej na czas realizacji powierzonych zadań. Miejsce to powinno być usytuowane w zasięgu rąk pracownika.</a:t>
            </a:r>
          </a:p>
          <a:p>
            <a:pPr defTabSz="906993">
              <a:lnSpc>
                <a:spcPct val="150000"/>
              </a:lnSpc>
              <a:spcBef>
                <a:spcPts val="595"/>
              </a:spcBef>
              <a:defRPr/>
            </a:pPr>
            <a:r>
              <a:rPr lang="pl-PL" dirty="0"/>
              <a:t>Zdjęcie 1. urządzenie powiększające tekst.</a:t>
            </a:r>
          </a:p>
          <a:p>
            <a:pPr defTabSz="906993">
              <a:lnSpc>
                <a:spcPct val="150000"/>
              </a:lnSpc>
              <a:spcBef>
                <a:spcPts val="595"/>
              </a:spcBef>
              <a:defRPr/>
            </a:pPr>
            <a:r>
              <a:rPr lang="pl-PL" dirty="0"/>
              <a:t>Zdjęcie 2. linijka brajlowska.</a:t>
            </a:r>
          </a:p>
          <a:p>
            <a:pPr defTabSz="906993">
              <a:lnSpc>
                <a:spcPct val="150000"/>
              </a:lnSpc>
              <a:spcBef>
                <a:spcPts val="595"/>
              </a:spcBef>
              <a:defRPr/>
            </a:pPr>
            <a:r>
              <a:rPr lang="pl-PL" dirty="0"/>
              <a:t>Zdjęcie 3. klawiatura wyposażona w kontrastowe klawisze.</a:t>
            </a:r>
          </a:p>
          <a:p>
            <a:pPr defTabSz="906993">
              <a:lnSpc>
                <a:spcPct val="150000"/>
              </a:lnSpc>
              <a:spcBef>
                <a:spcPts val="595"/>
              </a:spcBef>
              <a:defRPr/>
            </a:pPr>
            <a:r>
              <a:rPr lang="pl-PL" dirty="0"/>
              <a:t>Zdjęcie 4. oznakowanie drzwi do pomieszczenia pracy alfabetem Braille’a. </a:t>
            </a:r>
          </a:p>
          <a:p>
            <a:pPr defTabSz="906993">
              <a:lnSpc>
                <a:spcPct val="150000"/>
              </a:lnSpc>
              <a:spcBef>
                <a:spcPts val="595"/>
              </a:spcBef>
              <a:defRPr/>
            </a:pPr>
            <a:r>
              <a:rPr lang="pl-PL" dirty="0"/>
              <a:t>Przepisy dotyczące zatrudniania osób niepełnosprawnych na stanowiskach pracy znajdują się w paragrafie §48 rozporządzenia Ministra Pracy i Polityki Socjalnej z dnia 25 września 1997 r. w sprawie ogólnych przepisów bezpieczeństwa i higieny pracy (tj. Dz. U. 2003 nr 169 poz. 1650 z </a:t>
            </a:r>
            <a:r>
              <a:rPr lang="pl-PL" dirty="0" err="1"/>
              <a:t>późn</a:t>
            </a:r>
            <a:r>
              <a:rPr lang="pl-PL" dirty="0"/>
              <a:t>. zmianami) </a:t>
            </a:r>
          </a:p>
          <a:p>
            <a:pPr>
              <a:lnSpc>
                <a:spcPct val="150000"/>
              </a:lnSpc>
              <a:spcBef>
                <a:spcPts val="595"/>
              </a:spcBef>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spcBef>
                <a:spcPts val="595"/>
              </a:spcBef>
            </a:pPr>
            <a:r>
              <a:rPr lang="pl-PL" dirty="0"/>
              <a:t>Na stanowisku pracy wymagającej stale pozycji stojącej powinna być możliwość odpoczynku w pozycji siedzącej. Siedzisko na stanowisku pracy dla osób z niepełnosprawnością układu ruchu powinno być zabezpieczone przed przemieszczaniem się podczas siadania na nie. Siedzisko powinno być wyposażone w mechanizm blokowania kółek i obrotu siedziska, a także w możliwość płynnej regulacji uchylania położenia siedziska, oparcia tylnego lub podłokietników. </a:t>
            </a:r>
          </a:p>
          <a:p>
            <a:pPr defTabSz="906993">
              <a:lnSpc>
                <a:spcPct val="150000"/>
              </a:lnSpc>
              <a:spcBef>
                <a:spcPts val="595"/>
              </a:spcBef>
              <a:defRPr/>
            </a:pPr>
            <a:r>
              <a:rPr lang="pl-PL" dirty="0"/>
              <a:t>Ponadto w celu zabezpieczenia pracownika z niepełnosprawnością układu ruchu lub psychiczną przed wypadnięciem z siedziska należy zastosować pasy bezpieczeństwa, które utrzymują pracownika w pozycji siedzącej.</a:t>
            </a:r>
          </a:p>
          <a:p>
            <a:pPr>
              <a:lnSpc>
                <a:spcPct val="150000"/>
              </a:lnSpc>
              <a:spcBef>
                <a:spcPts val="595"/>
              </a:spcBef>
            </a:pPr>
            <a:r>
              <a:rPr lang="pl-PL" dirty="0"/>
              <a:t>Zdjęcie 1. Siedzisko bez podłokietnika z prawej strony. Brak podłokietnika ułatwia zajmowanie miejsca w siedzisku przez pracownika z protezą nogi.</a:t>
            </a:r>
          </a:p>
          <a:p>
            <a:pPr>
              <a:lnSpc>
                <a:spcPct val="150000"/>
              </a:lnSpc>
              <a:spcBef>
                <a:spcPts val="595"/>
              </a:spcBef>
            </a:pPr>
            <a:r>
              <a:rPr lang="pl-PL" dirty="0"/>
              <a:t>Zdjęcie 2. Zwykłe siedzisko zastosowane na stanowisku pracy operatora wiertarki.</a:t>
            </a:r>
          </a:p>
          <a:p>
            <a:pPr>
              <a:lnSpc>
                <a:spcPct val="150000"/>
              </a:lnSpc>
              <a:spcBef>
                <a:spcPts val="595"/>
              </a:spcBef>
            </a:pPr>
            <a:r>
              <a:rPr lang="pl-PL" dirty="0"/>
              <a:t>Zdjęcie 3. Siedzisko z dodatkową nakładką z regulowanym podłokietnikiem prawej ręki.</a:t>
            </a:r>
          </a:p>
          <a:p>
            <a:pPr defTabSz="906993">
              <a:lnSpc>
                <a:spcPct val="150000"/>
              </a:lnSpc>
              <a:spcBef>
                <a:spcPts val="595"/>
              </a:spcBef>
              <a:defRPr/>
            </a:pPr>
            <a:r>
              <a:rPr lang="pl-PL" dirty="0"/>
              <a:t>Przepisy dotyczące miejsca odpoczynku na stanowisku pracy znajdują się w paragrafie §49 rozporządzenia Ministra Pracy i Polityki Socjalnej z dnia 25 września 1997 r. w sprawie ogólnych przepisów bezpieczeństwa i higieny pracy (tj. Dz. U. 2003 nr 169 poz. 1650 z </a:t>
            </a:r>
            <a:r>
              <a:rPr lang="pl-PL" dirty="0" err="1"/>
              <a:t>późn</a:t>
            </a:r>
            <a:r>
              <a:rPr lang="pl-PL" dirty="0"/>
              <a:t>. zmianami) </a:t>
            </a:r>
          </a:p>
          <a:p>
            <a:pPr>
              <a:lnSpc>
                <a:spcPct val="150000"/>
              </a:lnSpc>
              <a:spcBef>
                <a:spcPts val="595"/>
              </a:spcBef>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11</a:t>
            </a:fld>
            <a:endParaRPr lang="pl-PL"/>
          </a:p>
        </p:txBody>
      </p:sp>
    </p:spTree>
    <p:extLst>
      <p:ext uri="{BB962C8B-B14F-4D97-AF65-F5344CB8AC3E}">
        <p14:creationId xmlns:p14="http://schemas.microsoft.com/office/powerpoint/2010/main" val="1998497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62500" lnSpcReduction="20000"/>
          </a:bodyPr>
          <a:lstStyle/>
          <a:p>
            <a:pPr>
              <a:lnSpc>
                <a:spcPct val="150000"/>
              </a:lnSpc>
              <a:spcBef>
                <a:spcPts val="595"/>
              </a:spcBef>
            </a:pPr>
            <a:r>
              <a:rPr lang="pl-PL" dirty="0"/>
              <a:t>Elementy sterownicze maszyn i urządzeń mające wpływ na bezpieczeństwo pracy powinny być widoczne i możliwe do zidentyfikowania poprzez ich oznakowanie symbolami (I/O) lub opisem w języku polskim (START/STOP). Ponadto elementy te powinny być wykonane w odpowiedniej barwie, tzn. włączanie (barwa zielona), włączanie (barwa czerwona lub czarna). </a:t>
            </a:r>
          </a:p>
          <a:p>
            <a:pPr>
              <a:lnSpc>
                <a:spcPct val="150000"/>
              </a:lnSpc>
              <a:spcBef>
                <a:spcPts val="595"/>
              </a:spcBef>
            </a:pPr>
            <a:r>
              <a:rPr lang="pl-PL" dirty="0"/>
              <a:t>Elementy sterownicze nie mogą stwarzać jakiegokolwiek zagrożenia, w szczególności spowodowanego ich niezamierzonym użyciem (np.: poprzez przypadkowe ich włączenie i uruchomienie maszyny). Elementy włączania funkcji maszyny nie powinny wystawać poza swoją obudowę (zdjęcie nr 3.), a powinny być wykonane równo ze swoją obudową.</a:t>
            </a:r>
          </a:p>
          <a:p>
            <a:pPr>
              <a:lnSpc>
                <a:spcPct val="150000"/>
              </a:lnSpc>
              <a:spcBef>
                <a:spcPts val="595"/>
              </a:spcBef>
            </a:pPr>
            <a:r>
              <a:rPr lang="pl-PL" dirty="0"/>
              <a:t>Każda maszyna powinna być wyposażona w element sterowniczy przeznaczony do jej całkowitego i bezpiecznego zatrzymywania. Natomiast w związku z zagrożeniami, jakie może stwarzać maszyna i jej nominalnym czasem zatrzymania się, maszyna powinna być wyposażona w urządzenie do zatrzymywania awaryjnego (barwy czerwonej w obwódce żółtej – zdjęcie nr 2.).</a:t>
            </a:r>
          </a:p>
          <a:p>
            <a:pPr>
              <a:lnSpc>
                <a:spcPct val="150000"/>
              </a:lnSpc>
              <a:spcBef>
                <a:spcPts val="595"/>
              </a:spcBef>
            </a:pPr>
            <a:r>
              <a:rPr lang="pl-PL" dirty="0"/>
              <a:t>W przypadku wykonywania pracy na stanowisku przez osoby z niepełnosprawnością narządu wzroku, słuchu lub z niepełnosprawnością intelektualną elementy sterownicze powinny być oznakowane powiększonymi i widocznymi symbolami (zdjęcie nr 2 czerwona obwódka), a ponadto włączanie funkcji maszyny poprzez wciśnięcie elementu sterowniczego powinno być zakomunikowane sygnałem dźwiękowym lub świetlnym (np.: podświetlenie przycisku – zdjęcie nr 1. (czerwona obwódka) lub zapalenie się kontrolki sygnalizacyjnej – zdjęcie nr 2. biała obwódka).</a:t>
            </a:r>
          </a:p>
          <a:p>
            <a:pPr>
              <a:lnSpc>
                <a:spcPct val="150000"/>
              </a:lnSpc>
              <a:spcBef>
                <a:spcPts val="595"/>
              </a:spcBef>
            </a:pPr>
            <a:r>
              <a:rPr lang="pl-PL" dirty="0"/>
              <a:t>W przypadku wykonywania pracy przez osoby z niepełnosprawnością układu ruchu, a w szczególności osoby poruszające się na wózku inwalidzkim, elementy sterownicze powinny być umieszczone na wysokości w przedziale 0,6÷1,4 m</a:t>
            </a:r>
            <a:r>
              <a:rPr lang="pl-PL" baseline="30000" dirty="0"/>
              <a:t>1)</a:t>
            </a:r>
            <a:r>
              <a:rPr lang="pl-PL" dirty="0"/>
              <a:t>.  </a:t>
            </a:r>
          </a:p>
          <a:p>
            <a:pPr defTabSz="906993">
              <a:lnSpc>
                <a:spcPct val="150000"/>
              </a:lnSpc>
              <a:spcBef>
                <a:spcPts val="595"/>
              </a:spcBef>
              <a:defRPr/>
            </a:pPr>
            <a:r>
              <a:rPr lang="pl-PL" dirty="0"/>
              <a:t>Zdjęcie 1. Panel z podświetlanym elementem sterowniczym (czerwona obwódka).</a:t>
            </a:r>
          </a:p>
          <a:p>
            <a:pPr defTabSz="906993">
              <a:lnSpc>
                <a:spcPct val="150000"/>
              </a:lnSpc>
              <a:spcBef>
                <a:spcPts val="595"/>
              </a:spcBef>
              <a:defRPr/>
            </a:pPr>
            <a:r>
              <a:rPr lang="pl-PL" dirty="0"/>
              <a:t>Zdjęcie 2. Panel z elementami sterowniczymi. Obwódka czerwona prezentuje powiększone oznakowanie elementów sterowniczych za pomocą symboli i opisu w języku polskim. Obwódka biała prezentuje kontrolki świetlne sygnalizujące uruchomianie poszczególnych funkcji maszyny.</a:t>
            </a:r>
          </a:p>
          <a:p>
            <a:pPr defTabSz="906993">
              <a:lnSpc>
                <a:spcPct val="150000"/>
              </a:lnSpc>
              <a:spcBef>
                <a:spcPts val="595"/>
              </a:spcBef>
              <a:defRPr/>
            </a:pPr>
            <a:r>
              <a:rPr lang="pl-PL" dirty="0"/>
              <a:t>Zdjęcie 3. Panel z elementami sterowniczymi do uruchamiania różnych funkcji w maszynie barwy zielonej i czerwonej. Elementy sterownicze barwy zielonej wystają poza swoją obudowę. Wiąże się to z możliwością przypadkowego ich uruchomienia. Czerwona ukośna linia przekreślająca zdjęcie oznacza, że taka organizacja stanowiska jest nie dopuszczalna.</a:t>
            </a:r>
          </a:p>
          <a:p>
            <a:pPr defTabSz="906993">
              <a:lnSpc>
                <a:spcPct val="150000"/>
              </a:lnSpc>
              <a:spcBef>
                <a:spcPts val="595"/>
              </a:spcBef>
              <a:defRPr/>
            </a:pPr>
            <a:r>
              <a:rPr lang="pl-PL" dirty="0"/>
              <a:t>Przepisy dotyczące elementów sterowniczych znajdują się w paragrafie §52 i §53 rozporządzenia Ministra Pracy i Polityki Socjalnej z dnia 25 września 1997 r. w sprawie ogólnych przepisów bezpieczeństwa i higieny pracy (tj. Dz. U. 2003 nr 169 poz. 1650 z </a:t>
            </a:r>
            <a:r>
              <a:rPr lang="pl-PL" dirty="0" err="1"/>
              <a:t>późn</a:t>
            </a:r>
            <a:r>
              <a:rPr lang="pl-PL" dirty="0"/>
              <a:t>. zmianami) </a:t>
            </a:r>
          </a:p>
          <a:p>
            <a:pPr defTabSz="906993">
              <a:lnSpc>
                <a:spcPct val="150000"/>
              </a:lnSpc>
              <a:spcBef>
                <a:spcPts val="595"/>
              </a:spcBef>
              <a:defRPr/>
            </a:pPr>
            <a:r>
              <a:rPr lang="pl-PL" baseline="30000" dirty="0"/>
              <a:t>1) </a:t>
            </a:r>
            <a:r>
              <a:rPr lang="pl-PL" dirty="0"/>
              <a:t>publikacja Prof. dr hab. Ewa Nowak "ANTROPOMETRIA W PROJEKTOWANIU PRZESTRZENI ROBOCZEJ DLA OSÓB STARSZYCH I NIEPEŁNOSPRAWNYCH", Instytut Wzornictwa Przemysłowego.</a:t>
            </a: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12</a:t>
            </a:fld>
            <a:endParaRPr lang="pl-PL"/>
          </a:p>
        </p:txBody>
      </p:sp>
    </p:spTree>
    <p:extLst>
      <p:ext uri="{BB962C8B-B14F-4D97-AF65-F5344CB8AC3E}">
        <p14:creationId xmlns:p14="http://schemas.microsoft.com/office/powerpoint/2010/main" val="221453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10000"/>
          </a:bodyPr>
          <a:lstStyle/>
          <a:p>
            <a:pPr>
              <a:lnSpc>
                <a:spcPct val="150000"/>
              </a:lnSpc>
              <a:spcBef>
                <a:spcPts val="595"/>
              </a:spcBef>
            </a:pPr>
            <a:r>
              <a:rPr lang="pl-PL" dirty="0"/>
              <a:t>Elementy ruchome maszyn, stwarzające zagrożenia dla pracownika, powinny być osłonięte (osłonami stałymi lub ruchomymi) lub w przypadku, gdy spełnienie tych wymagań nie jest możliwe ze względów technologicznych (tzn. konieczny dostęp do strefy roboczej maszyny podczas normalnego cyklu jej pracy) to wtedy należy pracownika odsunąć od strefy niebezpiecznej poprzez zastosowanie urządzeń ochronnych (tj.: kurtyn świetlnych, skanerów laserowych, urządzeń oburęcznego sterowania itp.). </a:t>
            </a:r>
          </a:p>
          <a:p>
            <a:pPr>
              <a:lnSpc>
                <a:spcPct val="150000"/>
              </a:lnSpc>
              <a:spcBef>
                <a:spcPts val="595"/>
              </a:spcBef>
            </a:pPr>
            <a:r>
              <a:rPr lang="pl-PL" dirty="0"/>
              <a:t>Wszystkie elementy napędów (pasy, łańcuchy, taśmy, koła zębate) powinny być osłonięte osłonami stałymi lub osłonami ruchomymi (zdjęcie nr 2.) z wbudowanym urządzeniem blokującym (zdjęcie nr 1.).</a:t>
            </a:r>
          </a:p>
          <a:p>
            <a:pPr defTabSz="906993">
              <a:lnSpc>
                <a:spcPct val="150000"/>
              </a:lnSpc>
              <a:spcBef>
                <a:spcPts val="595"/>
              </a:spcBef>
              <a:defRPr/>
            </a:pPr>
            <a:r>
              <a:rPr lang="pl-PL" dirty="0"/>
              <a:t>Osłony stosowane na maszynach powinny uniemożliwiać  bezpośredni dostęp do strefy niebezpiecznej. W przypadku zastosowania osłon niepełnych (wykonanych z siatki, z prętów lub ażurowe itp.) powinny być umieszczone w odpowiedniej odległości od elementów niebezpiecznych, tak aby przy danej wielkości i kształcie otworu nie było możliwe bezpośrednie dotknięcie tych elementów. Odległości bezpieczeństwa określono w polskiej normie </a:t>
            </a:r>
            <a:r>
              <a:rPr lang="pl-PL" dirty="0">
                <a:solidFill>
                  <a:srgbClr val="000066"/>
                </a:solidFill>
              </a:rPr>
              <a:t>PN-EN ISO 13857</a:t>
            </a:r>
            <a:r>
              <a:rPr lang="pl-PL" dirty="0"/>
              <a:t>.</a:t>
            </a:r>
          </a:p>
          <a:p>
            <a:pPr defTabSz="906993">
              <a:lnSpc>
                <a:spcPct val="150000"/>
              </a:lnSpc>
              <a:spcBef>
                <a:spcPts val="595"/>
              </a:spcBef>
              <a:defRPr/>
            </a:pPr>
            <a:r>
              <a:rPr lang="pl-PL" dirty="0"/>
              <a:t>Zdjęcie 1. Przedstawia urządzenie blokujące (czerwona obwódka) zamontowane wraz z osłoną ruchomą. Otwarcie osłony ruchomej powoduje zadziałanie urządzenia blokującego i wysłanie sygnału do sterownika maszyny, a w konsekwencji jej wyłączenie.</a:t>
            </a:r>
          </a:p>
          <a:p>
            <a:pPr defTabSz="906993">
              <a:lnSpc>
                <a:spcPct val="150000"/>
              </a:lnSpc>
              <a:spcBef>
                <a:spcPts val="595"/>
              </a:spcBef>
              <a:defRPr/>
            </a:pPr>
            <a:r>
              <a:rPr lang="pl-PL" dirty="0"/>
              <a:t>Zdjęcie 2. Przedstawia osłonę ruchomą (ażurową i tworzywo sztuczne </a:t>
            </a:r>
            <a:r>
              <a:rPr lang="pl-PL" dirty="0" err="1"/>
              <a:t>pleksy</a:t>
            </a:r>
            <a:r>
              <a:rPr lang="pl-PL" dirty="0"/>
              <a:t>) z urządzeniem blokującym otwieraną za pomocą pokrętła. Czas otwarcia osłony za pomocą pokrętła powinien być dłuższy niż czas zatrzymania ruchomych elementów układu skrawającego. Osłona ta odgradza pracownika od strefy roboczej maszyny.</a:t>
            </a:r>
          </a:p>
          <a:p>
            <a:pPr defTabSz="906993">
              <a:lnSpc>
                <a:spcPct val="150000"/>
              </a:lnSpc>
              <a:spcBef>
                <a:spcPts val="595"/>
              </a:spcBef>
              <a:defRPr/>
            </a:pPr>
            <a:r>
              <a:rPr lang="pl-PL" dirty="0"/>
              <a:t>Przepisy dotyczące elementów sterowniczych maszyn znajdują się w paragrafie §55 rozporządzenia Ministra Pracy i Polityki Socjalnej z dnia 25 września 1997 r. w sprawie ogólnych przepisów bezpieczeństwa i higieny pracy (tj. Dz. U. 2003 nr 169 poz. 1650 z </a:t>
            </a:r>
            <a:r>
              <a:rPr lang="pl-PL" dirty="0" err="1"/>
              <a:t>późn</a:t>
            </a:r>
            <a:r>
              <a:rPr lang="pl-PL" dirty="0"/>
              <a:t>. zmianami) </a:t>
            </a:r>
          </a:p>
          <a:p>
            <a:pPr>
              <a:lnSpc>
                <a:spcPct val="150000"/>
              </a:lnSpc>
              <a:spcBef>
                <a:spcPts val="595"/>
              </a:spcBef>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13</a:t>
            </a:fld>
            <a:endParaRPr lang="pl-PL"/>
          </a:p>
        </p:txBody>
      </p:sp>
    </p:spTree>
    <p:extLst>
      <p:ext uri="{BB962C8B-B14F-4D97-AF65-F5344CB8AC3E}">
        <p14:creationId xmlns:p14="http://schemas.microsoft.com/office/powerpoint/2010/main" val="318911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10000"/>
          </a:bodyPr>
          <a:lstStyle/>
          <a:p>
            <a:pPr>
              <a:lnSpc>
                <a:spcPct val="150000"/>
              </a:lnSpc>
              <a:spcBef>
                <a:spcPts val="595"/>
              </a:spcBef>
            </a:pPr>
            <a:r>
              <a:rPr lang="pl-PL" dirty="0"/>
              <a:t>Na stanowisku pracy powinno być stosowane oznakowanie zgodne z wymaganiami bezpieczeństwa pracy.  Oznakowanie to służy informowaniu pracowników lub innych użytkowników o zagrożeniach występujących w danym miejscu. Znaki bezpieczeństwa powinny być stosowane wszędzie tam, gdzie pomimo podjęcia działań organizacyjnych i technicznych, czyli zastosowano środki ochrony zbiorowej (osłony, bariery i inne urządzenia ochronne) w celu wyeliminowania zidentyfikowanego zagrożenia, a ono nadal występuje. Znaki bezpieczeństwa powinny być stosowane jako znaki stałe. </a:t>
            </a:r>
          </a:p>
          <a:p>
            <a:pPr>
              <a:lnSpc>
                <a:spcPct val="150000"/>
              </a:lnSpc>
              <a:spcBef>
                <a:spcPts val="595"/>
              </a:spcBef>
            </a:pPr>
            <a:r>
              <a:rPr lang="pl-PL" dirty="0"/>
              <a:t>Drogi (ciągi komunikacyjne) oraz miejsca składowania ładunków (produkty, towar, odpady) powinny być na stałe oznaczone białą lub żółtą barwą bezpieczeństwa.</a:t>
            </a:r>
          </a:p>
          <a:p>
            <a:pPr>
              <a:lnSpc>
                <a:spcPct val="150000"/>
              </a:lnSpc>
              <a:spcBef>
                <a:spcPts val="595"/>
              </a:spcBef>
            </a:pPr>
            <a:r>
              <a:rPr lang="pl-PL" dirty="0"/>
              <a:t>Zdjęcie 1. Osłona stała układu napędowego barwy żółtej oznakowano znakami bezpieczeństwa (strzałka wskazuje miejsce zamocowania osłony za pomocą śrub (otworzenie jej wymaga użycia klucza), a niebieski znak mówi o konieczności noszenia ochronników słuchu podczas użytkowania maszyny),</a:t>
            </a:r>
          </a:p>
          <a:p>
            <a:pPr>
              <a:lnSpc>
                <a:spcPct val="150000"/>
              </a:lnSpc>
              <a:spcBef>
                <a:spcPts val="595"/>
              </a:spcBef>
            </a:pPr>
            <a:r>
              <a:rPr lang="pl-PL" dirty="0"/>
              <a:t>Zdjęcie 2. – Oznakowanie szlifierki informuje pracownika, aby stosował środki ochrony indywidualnej (tj.: okulary, ochronniki górnych dróg oddechowych oraz ochronnik słuchu) podczas jej użytkowania. </a:t>
            </a:r>
          </a:p>
          <a:p>
            <a:pPr>
              <a:lnSpc>
                <a:spcPct val="150000"/>
              </a:lnSpc>
              <a:spcBef>
                <a:spcPts val="595"/>
              </a:spcBef>
            </a:pPr>
            <a:r>
              <a:rPr lang="pl-PL" dirty="0"/>
              <a:t>Zdjęcie 3. – Znaki bezpieczeństwa umieszczone na obudowie głowicy frezowej, które wskazują że jest to strefa niebezpieczna z wirującymi elementami maszyny. Strzałki prezentują kierunek przesuwu obrabianego przedmiotu.</a:t>
            </a:r>
          </a:p>
          <a:p>
            <a:pPr>
              <a:lnSpc>
                <a:spcPct val="150000"/>
              </a:lnSpc>
              <a:spcBef>
                <a:spcPts val="595"/>
              </a:spcBef>
            </a:pPr>
            <a:r>
              <a:rPr lang="pl-PL" dirty="0"/>
              <a:t>Zdjęcie 4. – Strefa gorących elementów instalacji technologicznej zabezpieczona przed dostępem pracownika poprzez zastosowanie ogrodzenia siatkowego (barwy żółtej) i wywieszoną informację o zagrożeniu (znak informacyjny barwy żółtej z czarnym napisem „UWAGA wysoka temperatura”).</a:t>
            </a:r>
          </a:p>
          <a:p>
            <a:pPr defTabSz="906993">
              <a:lnSpc>
                <a:spcPct val="150000"/>
              </a:lnSpc>
              <a:spcBef>
                <a:spcPts val="595"/>
              </a:spcBef>
              <a:defRPr/>
            </a:pPr>
            <a:r>
              <a:rPr lang="pl-PL" dirty="0"/>
              <a:t>Przepisy dotyczące znakowania maszyn znakami i barwami bezpieczeństwa znajdują się w Załączniku nr 1, rozdział 1. §1 i §4 do rozporządzenia Ministra Pracy i Polityki Socjalnej z dnia 25 września 1997 r. w sprawie ogólnych przepisów bezpieczeństwa i higieny pracy (tj. Dz. U. 2003 nr 169 poz. 1650 z </a:t>
            </a:r>
            <a:r>
              <a:rPr lang="pl-PL" dirty="0" err="1"/>
              <a:t>późn</a:t>
            </a:r>
            <a:r>
              <a:rPr lang="pl-PL" dirty="0"/>
              <a:t>. zmianami) </a:t>
            </a:r>
          </a:p>
          <a:p>
            <a:pPr>
              <a:lnSpc>
                <a:spcPct val="150000"/>
              </a:lnSpc>
              <a:spcBef>
                <a:spcPts val="595"/>
              </a:spcBef>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14</a:t>
            </a:fld>
            <a:endParaRPr lang="pl-PL"/>
          </a:p>
        </p:txBody>
      </p:sp>
    </p:spTree>
    <p:extLst>
      <p:ext uri="{BB962C8B-B14F-4D97-AF65-F5344CB8AC3E}">
        <p14:creationId xmlns:p14="http://schemas.microsoft.com/office/powerpoint/2010/main" val="226725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62500" lnSpcReduction="20000"/>
          </a:bodyPr>
          <a:lstStyle/>
          <a:p>
            <a:pPr defTabSz="755828" eaLnBrk="0" hangingPunct="0">
              <a:lnSpc>
                <a:spcPct val="150000"/>
              </a:lnSpc>
              <a:spcBef>
                <a:spcPts val="595"/>
              </a:spcBef>
              <a:buClr>
                <a:srgbClr val="FF0000"/>
              </a:buClr>
            </a:pPr>
            <a:r>
              <a:rPr lang="pl-PL" dirty="0"/>
              <a:t>Operator maszyn lub urządzeń powinien mieć do dyspozycji urządzenia optyczne (świetlne – zdjęcie nr 1. i 2.) lub akustyczne (dźwiękowe – zdjęcie nr 3.) emitujące sygnały ostrzegawcze lub informacyjne o każdym uruchomieniu maszyny lub w przypadku wystąpienia zagrożenia w miejscu pracy. Urządzenia sygnalizacyjne ostrzegawczo-informacyjne (w postaci lampek, wskaźników, podświetlanych przycisków, dzwonków,  głośników) zainstalowane na maszynach, urządzeniach technicznych lub obok nich powinny być sprawne, łatwo dostrzegalne, widoczne oraz odpowiednio słyszalne i jednoznacznie zrozumiałe wokół maszyny.</a:t>
            </a:r>
          </a:p>
          <a:p>
            <a:pPr defTabSz="755828" eaLnBrk="0" hangingPunct="0">
              <a:lnSpc>
                <a:spcPct val="150000"/>
              </a:lnSpc>
              <a:spcBef>
                <a:spcPts val="595"/>
              </a:spcBef>
              <a:buClr>
                <a:srgbClr val="FF0000"/>
              </a:buClr>
            </a:pPr>
            <a:r>
              <a:rPr lang="pl-PL" dirty="0"/>
              <a:t>W przypadku wykonywania pracy przez osoby z niepełnosprawnością wzroku lub słuchu, stanowisko pracy powinno być wyposażone w sygnalizację świetlną, dźwiękową lub wibracyjną aktywowaną w momencie uruchomiania różnych funkcji w maszynie lub urządzeniu.</a:t>
            </a:r>
          </a:p>
          <a:p>
            <a:pPr>
              <a:lnSpc>
                <a:spcPct val="150000"/>
              </a:lnSpc>
              <a:spcBef>
                <a:spcPts val="595"/>
              </a:spcBef>
            </a:pPr>
            <a:r>
              <a:rPr lang="pl-PL" dirty="0"/>
              <a:t>Światło emitowane przez urządzenie sygnalizacyjne powinno kontrastować odpowiednio z otoczeniem, a także nie powinno być zbyt silne, aby nie powodowało olśnienia. Jednocześnie światło to nie powinno być zbyt słabe, co może prowadzić do braku widoczności sygnału. </a:t>
            </a:r>
          </a:p>
          <a:p>
            <a:pPr>
              <a:lnSpc>
                <a:spcPct val="150000"/>
              </a:lnSpc>
              <a:spcBef>
                <a:spcPts val="595"/>
              </a:spcBef>
            </a:pPr>
            <a:r>
              <a:rPr lang="pl-PL" dirty="0"/>
              <a:t>Sygnały świetlne, sygnały dźwiękowe i komunikaty słowne powinny być stosowane, gdy wymaga tego sytuacja, w celu zasygnalizowania niebezpieczeństwa lub wezwania ludzi do podjęcia określonych działań albo do ewakuacji. Łącznie mogą być stosowane:</a:t>
            </a:r>
          </a:p>
          <a:p>
            <a:pPr marL="170061" indent="-170061">
              <a:lnSpc>
                <a:spcPct val="150000"/>
              </a:lnSpc>
              <a:spcBef>
                <a:spcPts val="595"/>
              </a:spcBef>
              <a:buFontTx/>
              <a:buChar char="-"/>
            </a:pPr>
            <a:r>
              <a:rPr lang="pl-PL" dirty="0"/>
              <a:t>sygnały świetlne i sygnały dźwiękowe; </a:t>
            </a:r>
          </a:p>
          <a:p>
            <a:pPr marL="170061" indent="-170061">
              <a:lnSpc>
                <a:spcPct val="150000"/>
              </a:lnSpc>
              <a:spcBef>
                <a:spcPts val="595"/>
              </a:spcBef>
              <a:buFontTx/>
              <a:buChar char="-"/>
            </a:pPr>
            <a:r>
              <a:rPr lang="pl-PL" dirty="0"/>
              <a:t>sygnały świetlne i komunikaty słowne;</a:t>
            </a:r>
          </a:p>
          <a:p>
            <a:pPr marL="170061" indent="-170061">
              <a:lnSpc>
                <a:spcPct val="150000"/>
              </a:lnSpc>
              <a:spcBef>
                <a:spcPts val="595"/>
              </a:spcBef>
              <a:buFontTx/>
              <a:buChar char="-"/>
            </a:pPr>
            <a:r>
              <a:rPr lang="pl-PL" dirty="0"/>
              <a:t>sygnały ręczne i komunikaty słowne.</a:t>
            </a:r>
          </a:p>
          <a:p>
            <a:pPr>
              <a:lnSpc>
                <a:spcPct val="150000"/>
              </a:lnSpc>
              <a:spcBef>
                <a:spcPts val="595"/>
              </a:spcBef>
            </a:pPr>
            <a:r>
              <a:rPr lang="pl-PL" dirty="0"/>
              <a:t>Zdjęcie 1. urządzenie świetlne trzy kolorowe (czerwono-żółto-zielone) zamontowaną na drodze komunikacyjnej przejazdu wózków jezdniowych w strefie wyjazdu z hali.</a:t>
            </a:r>
          </a:p>
          <a:p>
            <a:pPr>
              <a:lnSpc>
                <a:spcPct val="150000"/>
              </a:lnSpc>
              <a:spcBef>
                <a:spcPts val="595"/>
              </a:spcBef>
            </a:pPr>
            <a:r>
              <a:rPr lang="pl-PL" dirty="0"/>
              <a:t>Zdjęcie 2. urządzenie świetlne dwu kolorowe (czerwono-zielone) zamontowane na maszynie, sygnalizujące stan włączenia lub wyłączenia maszyny.</a:t>
            </a:r>
          </a:p>
          <a:p>
            <a:pPr>
              <a:lnSpc>
                <a:spcPct val="150000"/>
              </a:lnSpc>
              <a:spcBef>
                <a:spcPts val="595"/>
              </a:spcBef>
            </a:pPr>
            <a:r>
              <a:rPr lang="pl-PL" dirty="0"/>
              <a:t>Zdjęcie 3. urządzenie dźwiękowe znajdujące się w miejscu pracy.</a:t>
            </a:r>
          </a:p>
          <a:p>
            <a:pPr defTabSz="906993">
              <a:lnSpc>
                <a:spcPct val="150000"/>
              </a:lnSpc>
              <a:spcBef>
                <a:spcPts val="595"/>
              </a:spcBef>
              <a:defRPr/>
            </a:pPr>
            <a:r>
              <a:rPr lang="pl-PL" dirty="0"/>
              <a:t>Przepisy oznakowania maszyn znakami i barwami bezpieczeństwa znajdują się w Załączniku nr 1, rozdział 1. §5, §6 i §14  do rozporządzenia Ministra Pracy i Polityki Socjalnej z dnia 25 września 1997 r. w sprawie ogólnych przepisów bezpieczeństwa i higieny pracy (tj. Dz. U. 2003 nr 169 poz. 1650 z </a:t>
            </a:r>
            <a:r>
              <a:rPr lang="pl-PL" dirty="0" err="1"/>
              <a:t>późn</a:t>
            </a:r>
            <a:r>
              <a:rPr lang="pl-PL" dirty="0"/>
              <a:t>. zmianami) </a:t>
            </a:r>
          </a:p>
          <a:p>
            <a:pPr defTabSz="906993">
              <a:lnSpc>
                <a:spcPct val="150000"/>
              </a:lnSpc>
              <a:spcBef>
                <a:spcPts val="595"/>
              </a:spcBef>
              <a:defRPr/>
            </a:pPr>
            <a:endParaRPr lang="pl-PL" dirty="0"/>
          </a:p>
          <a:p>
            <a:pPr>
              <a:lnSpc>
                <a:spcPct val="150000"/>
              </a:lnSpc>
              <a:spcBef>
                <a:spcPts val="595"/>
              </a:spcBef>
            </a:pPr>
            <a:endParaRPr lang="pl-PL" dirty="0"/>
          </a:p>
          <a:p>
            <a:pPr>
              <a:lnSpc>
                <a:spcPct val="150000"/>
              </a:lnSpc>
              <a:spcBef>
                <a:spcPts val="595"/>
              </a:spcBef>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15</a:t>
            </a:fld>
            <a:endParaRPr lang="pl-PL"/>
          </a:p>
        </p:txBody>
      </p:sp>
    </p:spTree>
    <p:extLst>
      <p:ext uri="{BB962C8B-B14F-4D97-AF65-F5344CB8AC3E}">
        <p14:creationId xmlns:p14="http://schemas.microsoft.com/office/powerpoint/2010/main" val="136712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spcBef>
                <a:spcPts val="595"/>
              </a:spcBef>
              <a:spcAft>
                <a:spcPts val="595"/>
              </a:spcAft>
            </a:pPr>
            <a:r>
              <a:rPr lang="pl-PL" dirty="0"/>
              <a:t>W dalszej części prezentacji przedstawiono najważniejsze działania umożliwiające dostosowanie stanowisk pracy dla osób z różnymi rodzajami niepełnosprawności w aspekcie bezpieczeństwa użytkowania maszyn i urządzeń.</a:t>
            </a: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2</a:t>
            </a:fld>
            <a:endParaRPr lang="pl-PL"/>
          </a:p>
        </p:txBody>
      </p:sp>
    </p:spTree>
    <p:extLst>
      <p:ext uri="{BB962C8B-B14F-4D97-AF65-F5344CB8AC3E}">
        <p14:creationId xmlns:p14="http://schemas.microsoft.com/office/powerpoint/2010/main" val="51310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55000" lnSpcReduction="20000"/>
          </a:bodyPr>
          <a:lstStyle/>
          <a:p>
            <a:pPr>
              <a:lnSpc>
                <a:spcPct val="150000"/>
              </a:lnSpc>
              <a:spcBef>
                <a:spcPts val="595"/>
              </a:spcBef>
            </a:pPr>
            <a:r>
              <a:rPr lang="pl-PL" dirty="0"/>
              <a:t>Wymagania w zakresie bezpieczeństwa użytkowania maszyn i urządzeń są obligatoryjne dla pracodawcy zatrudniającego wszystkich pracowników w swoim zakładzie pracy.</a:t>
            </a:r>
          </a:p>
          <a:p>
            <a:pPr>
              <a:lnSpc>
                <a:spcPct val="150000"/>
              </a:lnSpc>
              <a:spcBef>
                <a:spcPts val="595"/>
              </a:spcBef>
            </a:pPr>
            <a:r>
              <a:rPr lang="pl-PL" dirty="0"/>
              <a:t>Artykuł 207 </a:t>
            </a:r>
            <a:r>
              <a:rPr lang="pl-PL" altLang="pl-PL" dirty="0"/>
              <a:t>§ 2 </a:t>
            </a:r>
            <a:r>
              <a:rPr lang="pl-PL" dirty="0"/>
              <a:t>Kodeksu pracy mówi, że Pracodawca ma obowiązek chronić zdrowie i życie pracowników poprzez zapewnienie bezpieczeństwa i higieny pracy, dlatego też powinien podejmować odpowiednie działania mające na celu zapobieganie powstawaniu różnym zagrożeniom związanym z wykonywaną pracą, które powodują urazy wśród pracowników. Do tych działań można zaliczyć:</a:t>
            </a:r>
          </a:p>
          <a:p>
            <a:pPr marL="170061" indent="-170061" defTabSz="906993">
              <a:lnSpc>
                <a:spcPct val="150000"/>
              </a:lnSpc>
              <a:spcBef>
                <a:spcPts val="595"/>
              </a:spcBef>
              <a:buFontTx/>
              <a:buChar char="-"/>
              <a:defRPr/>
            </a:pPr>
            <a:r>
              <a:rPr lang="pl-PL" dirty="0"/>
              <a:t>właściwą organizację pracy, np.: </a:t>
            </a:r>
          </a:p>
          <a:p>
            <a:pPr marL="623558" lvl="1" indent="-170061" defTabSz="906993">
              <a:lnSpc>
                <a:spcPct val="150000"/>
              </a:lnSpc>
              <a:spcBef>
                <a:spcPts val="595"/>
              </a:spcBef>
              <a:buFont typeface="Arial" panose="020B0604020202020204" pitchFamily="34" charset="0"/>
              <a:buChar char="•"/>
              <a:defRPr/>
            </a:pPr>
            <a:r>
              <a:rPr lang="pl-PL" dirty="0"/>
              <a:t>identyfikacje zagrożeń i przeprowadzenie oceny ryzyka,</a:t>
            </a:r>
          </a:p>
          <a:p>
            <a:pPr marL="623558" lvl="1" indent="-170061" defTabSz="906993">
              <a:lnSpc>
                <a:spcPct val="150000"/>
              </a:lnSpc>
              <a:spcBef>
                <a:spcPts val="595"/>
              </a:spcBef>
              <a:buFont typeface="Arial" panose="020B0604020202020204" pitchFamily="34" charset="0"/>
              <a:buChar char="•"/>
              <a:defRPr/>
            </a:pPr>
            <a:r>
              <a:rPr lang="pl-PL" dirty="0"/>
              <a:t>odpowiednie rozmieszczanie maszyn i urządzeń na stanowisku pracy, tak aby był do nich swobodny dostęp, a ich obsługa nie powodowała powstawania zagrożeń, </a:t>
            </a:r>
          </a:p>
          <a:p>
            <a:pPr marL="623558" lvl="1" indent="-170061" defTabSz="906993">
              <a:lnSpc>
                <a:spcPct val="150000"/>
              </a:lnSpc>
              <a:spcBef>
                <a:spcPts val="595"/>
              </a:spcBef>
              <a:buFont typeface="Arial" panose="020B0604020202020204" pitchFamily="34" charset="0"/>
              <a:buChar char="•"/>
              <a:defRPr/>
            </a:pPr>
            <a:r>
              <a:rPr lang="pl-PL" dirty="0"/>
              <a:t>wyznaczanie i oznakowanie miejsc składowania półproduktów, produktów, odpadów, </a:t>
            </a:r>
          </a:p>
          <a:p>
            <a:pPr marL="623558" lvl="1" indent="-170061" defTabSz="906993">
              <a:lnSpc>
                <a:spcPct val="150000"/>
              </a:lnSpc>
              <a:spcBef>
                <a:spcPts val="595"/>
              </a:spcBef>
              <a:buFont typeface="Arial" panose="020B0604020202020204" pitchFamily="34" charset="0"/>
              <a:buChar char="•"/>
              <a:defRPr/>
            </a:pPr>
            <a:r>
              <a:rPr lang="pl-PL" dirty="0"/>
              <a:t>opracowanie procedur dotyczących bezpiecznego wykonywania zadań (w przypadku zatrudniania osób niepełnosprawnych wskazanie obszaru ich obowiązków) itp.,</a:t>
            </a:r>
          </a:p>
          <a:p>
            <a:pPr marL="170061" indent="-170061" defTabSz="906993">
              <a:lnSpc>
                <a:spcPct val="150000"/>
              </a:lnSpc>
              <a:spcBef>
                <a:spcPts val="595"/>
              </a:spcBef>
              <a:buFontTx/>
              <a:buChar char="-"/>
              <a:defRPr/>
            </a:pPr>
            <a:r>
              <a:rPr lang="pl-PL" dirty="0"/>
              <a:t>stosowanie niezbędnych środków profilaktycznych (tj.: wyposażanie maszyn i urządzeń w odpowiednie urządzenia ochronne materialne (osłony, przegrody, bariery, ogrodzenia itp.) i nie materialne (skanery, kurtyny świetlne, urządzenia oburęcznego sterowania, maty czułe na nacisk itp.), które odgradzają lub odsuwają pracownika od strefy niebezpiecznej maszyny,</a:t>
            </a:r>
          </a:p>
          <a:p>
            <a:pPr marL="170061" indent="-170061" defTabSz="906993">
              <a:lnSpc>
                <a:spcPct val="150000"/>
              </a:lnSpc>
              <a:spcBef>
                <a:spcPts val="595"/>
              </a:spcBef>
              <a:buFontTx/>
              <a:buChar char="-"/>
              <a:defRPr/>
            </a:pPr>
            <a:r>
              <a:rPr lang="pl-PL" dirty="0"/>
              <a:t>informowanie i szkolenie pracowników, które ma na celu uświadomienie pracowników o istniejących zagrożeniach w miejscu pracy,</a:t>
            </a:r>
          </a:p>
          <a:p>
            <a:pPr marL="170061" indent="-170061" defTabSz="906993">
              <a:lnSpc>
                <a:spcPct val="150000"/>
              </a:lnSpc>
              <a:spcBef>
                <a:spcPts val="595"/>
              </a:spcBef>
              <a:buFontTx/>
              <a:buChar char="-"/>
              <a:defRPr/>
            </a:pPr>
            <a:r>
              <a:rPr lang="pl-PL" dirty="0"/>
              <a:t>zastosowanie środków ochrony indywidualnej.</a:t>
            </a:r>
          </a:p>
          <a:p>
            <a:pPr>
              <a:lnSpc>
                <a:spcPct val="150000"/>
              </a:lnSpc>
              <a:spcBef>
                <a:spcPts val="595"/>
              </a:spcBef>
            </a:pPr>
            <a:r>
              <a:rPr lang="pl-PL" dirty="0"/>
              <a:t>Najważniejsze akty prawne w zakresie bezpieczeństwa użytkowania maszyn i urządzeń to: </a:t>
            </a:r>
          </a:p>
          <a:p>
            <a:pPr marL="170061" indent="-170061">
              <a:lnSpc>
                <a:spcPct val="150000"/>
              </a:lnSpc>
              <a:spcBef>
                <a:spcPts val="595"/>
              </a:spcBef>
              <a:buFontTx/>
              <a:buChar char="-"/>
            </a:pPr>
            <a:r>
              <a:rPr lang="pl-PL" dirty="0"/>
              <a:t>Kodeks pracy - Obwieszczenie Ministra Pracy i Polityki Socjalnej z dnia 23 grudnia 1997 r. w sprawie ogłoszenia jednolitego tekstu ustawy - Kodeks pracy. (</a:t>
            </a:r>
            <a:r>
              <a:rPr lang="nn-NO" dirty="0"/>
              <a:t>Dz.</a:t>
            </a:r>
            <a:r>
              <a:rPr lang="pl-PL" dirty="0"/>
              <a:t> </a:t>
            </a:r>
            <a:r>
              <a:rPr lang="nn-NO" dirty="0"/>
              <a:t>U. 1998 nr 21 poz. 94</a:t>
            </a:r>
            <a:r>
              <a:rPr lang="pl-PL" dirty="0"/>
              <a:t> z </a:t>
            </a:r>
            <a:r>
              <a:rPr lang="pl-PL" dirty="0" err="1"/>
              <a:t>późn</a:t>
            </a:r>
            <a:r>
              <a:rPr lang="pl-PL" dirty="0"/>
              <a:t>. zmianami)</a:t>
            </a:r>
          </a:p>
          <a:p>
            <a:pPr marL="170061" indent="-170061">
              <a:lnSpc>
                <a:spcPct val="150000"/>
              </a:lnSpc>
              <a:spcBef>
                <a:spcPts val="595"/>
              </a:spcBef>
              <a:buFontTx/>
              <a:buChar char="-"/>
            </a:pPr>
            <a:r>
              <a:rPr lang="pl-PL" dirty="0"/>
              <a:t>rozporządzenie Ministra Pracy i Polityki Socjalnej z dnia 25 września 1997 r. w sprawie ogólnych przepisów bezpieczeństwa i higieny pracy (tj. Dz. U. 2003 nr 169 poz. 1650 z </a:t>
            </a:r>
            <a:r>
              <a:rPr lang="pl-PL" dirty="0" err="1"/>
              <a:t>późn</a:t>
            </a:r>
            <a:r>
              <a:rPr lang="pl-PL" dirty="0"/>
              <a:t>. zmianami)</a:t>
            </a:r>
          </a:p>
          <a:p>
            <a:pPr marL="170061" indent="-170061">
              <a:lnSpc>
                <a:spcPct val="150000"/>
              </a:lnSpc>
              <a:spcBef>
                <a:spcPts val="595"/>
              </a:spcBef>
              <a:buFontTx/>
              <a:buChar char="-"/>
            </a:pPr>
            <a:r>
              <a:rPr lang="pl-PL" dirty="0"/>
              <a:t>rozporządzenie Ministra Gospodarki z dnia 30 października 2002 r. w sprawie minimalnych wymagań dotyczących bezpieczeństwa i higieny pracy w zakresie użytkowania maszyn przez pracowników podczas pracy (</a:t>
            </a:r>
            <a:r>
              <a:rPr lang="nn-NO" dirty="0"/>
              <a:t>Dz.U. 2002 nr 191 poz. 1596</a:t>
            </a:r>
            <a:r>
              <a:rPr lang="pl-PL" dirty="0"/>
              <a:t> z </a:t>
            </a:r>
            <a:r>
              <a:rPr lang="pl-PL" dirty="0" err="1"/>
              <a:t>późn</a:t>
            </a:r>
            <a:r>
              <a:rPr lang="pl-PL" dirty="0"/>
              <a:t>. zmianami) – dotyczy maszyn użytkowanych przed 1.05.2004 roku, które powinny być zgodne z co najmniej minimalnymi wymaganiami bezpieczeństwa ochrony zdrowia określonymi w tym akcie,</a:t>
            </a:r>
          </a:p>
          <a:p>
            <a:pPr marL="170061" indent="-170061">
              <a:lnSpc>
                <a:spcPct val="150000"/>
              </a:lnSpc>
              <a:spcBef>
                <a:spcPts val="595"/>
              </a:spcBef>
              <a:buFontTx/>
              <a:buChar char="-"/>
            </a:pPr>
            <a:r>
              <a:rPr lang="pl-PL" dirty="0"/>
              <a:t>rozporządzenie Ministra Gospodarki z dnia 21.10.2008 w sprawie zasadniczych wymagań dla maszyn (Dz. U. 2008 Nr 199 poz.1228) – dotyczy nowych maszyn i termin jej obowiązywania jest od 29.12.2009</a:t>
            </a:r>
          </a:p>
          <a:p>
            <a:pPr marL="170061" indent="-170061">
              <a:lnSpc>
                <a:spcPct val="150000"/>
              </a:lnSpc>
              <a:spcBef>
                <a:spcPts val="595"/>
              </a:spcBef>
              <a:buFontTx/>
              <a:buChar char="-"/>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3</a:t>
            </a:fld>
            <a:endParaRPr lang="pl-PL"/>
          </a:p>
        </p:txBody>
      </p:sp>
    </p:spTree>
    <p:extLst>
      <p:ext uri="{BB962C8B-B14F-4D97-AF65-F5344CB8AC3E}">
        <p14:creationId xmlns:p14="http://schemas.microsoft.com/office/powerpoint/2010/main" val="58089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20000"/>
          </a:bodyPr>
          <a:lstStyle/>
          <a:p>
            <a:pPr defTabSz="906993">
              <a:lnSpc>
                <a:spcPct val="150000"/>
              </a:lnSpc>
              <a:spcBef>
                <a:spcPts val="595"/>
              </a:spcBef>
              <a:defRPr/>
            </a:pPr>
            <a:r>
              <a:rPr lang="pl-PL" dirty="0"/>
              <a:t>Przepisy dotyczące informowania pracowników o zagrożeniach występujących na stanowiskach pracy oraz udostępniania instrukcji znajdują się w paragrafie §39 rozporządzenia Ministra Pracy i Polityki Socjalnej z dnia 25 września 1997 r. w sprawie ogólnych przepisów bezpieczeństwa i higieny pracy (tj. Dz. U 2003 nr 169 poz. 1650 z </a:t>
            </a:r>
            <a:r>
              <a:rPr lang="pl-PL" dirty="0" err="1"/>
              <a:t>późn</a:t>
            </a:r>
            <a:r>
              <a:rPr lang="pl-PL" dirty="0"/>
              <a:t>. zmianami). </a:t>
            </a:r>
          </a:p>
          <a:p>
            <a:pPr>
              <a:lnSpc>
                <a:spcPct val="150000"/>
              </a:lnSpc>
              <a:spcBef>
                <a:spcPts val="595"/>
              </a:spcBef>
            </a:pPr>
            <a:r>
              <a:rPr lang="pl-PL" dirty="0"/>
              <a:t>Opracowane przez pracodawcę instrukcje bhp powinny być udostępnione do stałego korzystania przez pracowników. Instrukcje te powinny znajdować się w dogodnym i łatwo dostępnym miejscu na stanowisku pracy. Instrukcje przekazane pracownikom powinny być napisane w sposób prosty i zrozumiały dla niego, natomiast kwestie nie zrozumiałe powinny być z nim omówione i wyjaśnione. </a:t>
            </a:r>
          </a:p>
          <a:p>
            <a:pPr>
              <a:lnSpc>
                <a:spcPct val="150000"/>
              </a:lnSpc>
              <a:spcBef>
                <a:spcPts val="595"/>
              </a:spcBef>
            </a:pPr>
            <a:r>
              <a:rPr lang="pl-PL" dirty="0"/>
              <a:t>Opracowana i przekazana do użytkowania Instrukcja powinna być dostosowana do stopnia niepełnosprawności pracownika zatrudnionego na danym stanowisku pracy. Dlatego też instrukcja ze względu na niepełnosprawność:</a:t>
            </a:r>
          </a:p>
          <a:p>
            <a:pPr marL="170061" indent="-170061">
              <a:lnSpc>
                <a:spcPct val="150000"/>
              </a:lnSpc>
              <a:spcBef>
                <a:spcPts val="595"/>
              </a:spcBef>
              <a:buFontTx/>
              <a:buChar char="-"/>
            </a:pPr>
            <a:r>
              <a:rPr lang="pl-PL" dirty="0"/>
              <a:t>układu ruchu powinna być dostępna do wysokości 1,4m</a:t>
            </a:r>
            <a:r>
              <a:rPr lang="pl-PL" baseline="30000" dirty="0"/>
              <a:t>1)</a:t>
            </a:r>
            <a:r>
              <a:rPr lang="pl-PL" dirty="0"/>
              <a:t>, </a:t>
            </a:r>
          </a:p>
          <a:p>
            <a:pPr marL="170061" indent="-170061">
              <a:lnSpc>
                <a:spcPct val="150000"/>
              </a:lnSpc>
              <a:spcBef>
                <a:spcPts val="595"/>
              </a:spcBef>
              <a:buFontTx/>
              <a:buChar char="-"/>
            </a:pPr>
            <a:r>
              <a:rPr lang="pl-PL" dirty="0"/>
              <a:t>narządu wzroku pracownika powinna być opracowana z powiększoną czcionką tekstu lub w postaci obrazkowej, czy też opisana alfabetem Braille’a,</a:t>
            </a:r>
          </a:p>
          <a:p>
            <a:pPr marL="170061" indent="-170061">
              <a:lnSpc>
                <a:spcPct val="150000"/>
              </a:lnSpc>
              <a:spcBef>
                <a:spcPts val="595"/>
              </a:spcBef>
              <a:buFontTx/>
              <a:buChar char="-"/>
            </a:pPr>
            <a:r>
              <a:rPr lang="pl-PL" dirty="0"/>
              <a:t>narządu słuchu pracownika powinna być opracowana w postaci obrazkowej lub wizualnej (filmowej),</a:t>
            </a:r>
          </a:p>
          <a:p>
            <a:pPr marL="170061" indent="-170061">
              <a:lnSpc>
                <a:spcPct val="150000"/>
              </a:lnSpc>
              <a:spcBef>
                <a:spcPts val="595"/>
              </a:spcBef>
              <a:buFontTx/>
              <a:buChar char="-"/>
            </a:pPr>
            <a:r>
              <a:rPr lang="pl-PL" dirty="0"/>
              <a:t>intelektualną pracownika powinna być opracowana w postaci obrazkowej,</a:t>
            </a:r>
          </a:p>
          <a:p>
            <a:pPr>
              <a:lnSpc>
                <a:spcPct val="150000"/>
              </a:lnSpc>
              <a:spcBef>
                <a:spcPts val="595"/>
              </a:spcBef>
            </a:pPr>
            <a:r>
              <a:rPr lang="pl-PL" dirty="0"/>
              <a:t>Ponadto instrukcje te powinny być omówione z pracownikiem przez osobę szkolącą lub trenera pracy.</a:t>
            </a:r>
          </a:p>
          <a:p>
            <a:pPr>
              <a:lnSpc>
                <a:spcPct val="150000"/>
              </a:lnSpc>
              <a:spcBef>
                <a:spcPts val="595"/>
              </a:spcBef>
            </a:pPr>
            <a:r>
              <a:rPr lang="pl-PL" dirty="0"/>
              <a:t>Na slajdzie przedstawiono przykładową Instrukcję bhp w postaci obrazkowej przeznaczona dla osób pracujących w handlu detalicznym</a:t>
            </a:r>
          </a:p>
          <a:p>
            <a:pPr defTabSz="906993">
              <a:lnSpc>
                <a:spcPct val="150000"/>
              </a:lnSpc>
              <a:spcBef>
                <a:spcPts val="595"/>
              </a:spcBef>
              <a:defRPr/>
            </a:pPr>
            <a:r>
              <a:rPr lang="pl-PL" baseline="30000" dirty="0"/>
              <a:t>1) </a:t>
            </a:r>
            <a:r>
              <a:rPr lang="pl-PL" dirty="0"/>
              <a:t>Wszystkie materiały, urządzenia, sprzęt roboczy oraz półki powinny być dostępne dla osób z niepełnosprawności układu ruchu do wysokości 1,4m, a w szczególności osób poruszających się na wózku inwalidzkim - Prof. dr hab. Ewa Nowak "ANTROPOMETRIA W PROJEKTOWANIU PRZESTRZENI ROBOCZEJ DLA OSÓB STARSZYCH I NIEPEŁNOSPRAWNYCH", Instytut Wzornictwa Przemysłowego.</a:t>
            </a: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06993">
              <a:lnSpc>
                <a:spcPct val="150000"/>
              </a:lnSpc>
              <a:spcBef>
                <a:spcPts val="595"/>
              </a:spcBef>
              <a:defRPr/>
            </a:pPr>
            <a:r>
              <a:rPr lang="pl-PL" dirty="0"/>
              <a:t>Instrukcja bhp powinna zawierać informacje dotyczące bezpieczeństwa i higieny pracy na stanowisku pracy. Instrukcja powinna wskazywać czynności, które należy wykonać przed rozpoczęciem danej pracy, zasady i sposoby bezpiecznego wykonywania pracy, czynności do wykonania po jej zakończeniu oraz zasady postępowania w sytuacjach awaryjnych stwarzających zagrożenia dla życia lub zdrowia pracowników. Instrukcje dotyczące prac związanych ze stosowaniem niebezpiecznych substancji i preparatów chemicznych powinny uwzględniać informacje zawarte w kartach charakterystyki tych substancji i preparatów. Ponadto powinny być zawarte informacje na temat środków ochrony indywidualnej stosowanej na stanowisku pracy oraz postępowanie przy udzielaniu pierwszej pomocy.</a:t>
            </a:r>
          </a:p>
          <a:p>
            <a:pPr defTabSz="906993">
              <a:lnSpc>
                <a:spcPct val="150000"/>
              </a:lnSpc>
              <a:spcBef>
                <a:spcPts val="595"/>
              </a:spcBef>
              <a:defRPr/>
            </a:pPr>
            <a:r>
              <a:rPr lang="pl-PL" dirty="0"/>
              <a:t>Na zdjęciach przedstawiono typowe komercyjne instrukcje bhp i pierwszej pomocy stosowane w zakładach pracy. Przy zakupie komercyjnej instrukcji należy pamiętać aby instrukcje spełniały wyżej podane wymagania, a ponadto warto zwrócić uwagę na fakt aby tekst w instrukcji nie był przekreślony ukośną kreską w kolorze obramowania (żółtą lub czerwoną), gdyż pracownik może to odebrać jako nie istotne informacje i się do nich nie stosować.</a:t>
            </a:r>
          </a:p>
          <a:p>
            <a:pPr defTabSz="906993">
              <a:lnSpc>
                <a:spcPct val="150000"/>
              </a:lnSpc>
              <a:spcBef>
                <a:spcPts val="595"/>
              </a:spcBef>
              <a:defRPr/>
            </a:pPr>
            <a:r>
              <a:rPr lang="pl-PL" dirty="0"/>
              <a:t>Przepisy dotyczące zawartości instrukcji bhp znajdują się w paragrafie §41 rozporządzenia Ministra Pracy i Polityki Socjalnej z dnia 25 września 1997 r. w sprawie ogólnych przepisów bezpieczeństwa i higieny pracy (tj. Dz. U 2003 nr 169 poz. 1650 z </a:t>
            </a:r>
            <a:r>
              <a:rPr lang="pl-PL" dirty="0" err="1"/>
              <a:t>późn</a:t>
            </a:r>
            <a:r>
              <a:rPr lang="pl-PL" dirty="0"/>
              <a:t>. zmianami). </a:t>
            </a: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5</a:t>
            </a:fld>
            <a:endParaRPr lang="pl-PL"/>
          </a:p>
        </p:txBody>
      </p:sp>
    </p:spTree>
    <p:extLst>
      <p:ext uri="{BB962C8B-B14F-4D97-AF65-F5344CB8AC3E}">
        <p14:creationId xmlns:p14="http://schemas.microsoft.com/office/powerpoint/2010/main" val="218827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10000"/>
          </a:bodyPr>
          <a:lstStyle/>
          <a:p>
            <a:pPr defTabSz="906993">
              <a:lnSpc>
                <a:spcPct val="150000"/>
              </a:lnSpc>
              <a:spcBef>
                <a:spcPts val="595"/>
              </a:spcBef>
              <a:defRPr/>
            </a:pPr>
            <a:r>
              <a:rPr lang="pl-PL" dirty="0"/>
              <a:t>Pracodawca zatrudniający pracowników niepełnosprawnych powinien zapewnić aby dojście do stanowiska pracy było o odpowiedniej szerokości i wysokość, bez wystających progów, dużych wzniesień oraz różnic w poziomie podłóg na stanowisku pracy.  Podłoga znajdująca się na stanowisku pracy powinna być stabilna, równa, nieśliska, niepyląca oraz odporna na ścieranie i na nacisk. W pomieszczeniach, w których mogą wystąpić pyły, powierzchnie podłóg powinny być wykonane z materiału niepowodującego iskrzenia mechanicznego lub wyładowań elektrostatycznych. Natomiast  jeżeli podłoga jest wykonana z materiału będącego dobrym przewodnikiem ciepła lub jeżeli przy wykonywaniu pracy może wystąpić jej zamoczenie, to w przejściach oraz w miejscach użytkowania maszyn powinny znajdować się podesty izolujące od zimna lub wilgoci oraz zabezpieczające przed poślizgiem się. Podesty powinny być stabilne, wytrzymałe na obciążenie użytkowe oraz łatwe do utrzymania w czystości. </a:t>
            </a:r>
          </a:p>
          <a:p>
            <a:pPr defTabSz="906993">
              <a:lnSpc>
                <a:spcPct val="150000"/>
              </a:lnSpc>
              <a:spcBef>
                <a:spcPts val="595"/>
              </a:spcBef>
              <a:defRPr/>
            </a:pPr>
            <a:r>
              <a:rPr lang="pl-PL" dirty="0"/>
              <a:t>Progi lub różnice poziomów na stanowisku pracy powinny być oznakowane barwami bezpieczeństwa (liniami ukośnymi żółto-czarnymi) oraz wyposażone w odpowiednie pochylnie</a:t>
            </a:r>
            <a:r>
              <a:rPr lang="pl-PL" baseline="30000" dirty="0"/>
              <a:t>1)</a:t>
            </a:r>
            <a:r>
              <a:rPr lang="pl-PL" dirty="0"/>
              <a:t> ułatwiające przemieszczanie się osób z niepełnosprawnością układu ruchu. Podłoga na stanowisku pracy, na którym pracuje osoba z niepełnosprawnością narządu wzroku powinna być wykonana z materiału nietłumiącego dźwięki od upadających przedmiotów pracy.</a:t>
            </a:r>
          </a:p>
          <a:p>
            <a:pPr defTabSz="906993">
              <a:lnSpc>
                <a:spcPct val="150000"/>
              </a:lnSpc>
              <a:spcBef>
                <a:spcPts val="595"/>
              </a:spcBef>
              <a:defRPr/>
            </a:pPr>
            <a:r>
              <a:rPr lang="pl-PL" dirty="0"/>
              <a:t>Na slajdzie przedstawiono oznakowanie barwami bezpieczeństwa (liniami ukośnymi żółto-czarnymi) podwyższenie podłogi na dojściu do stanowiska pracy.</a:t>
            </a:r>
          </a:p>
          <a:p>
            <a:pPr defTabSz="906993">
              <a:lnSpc>
                <a:spcPct val="150000"/>
              </a:lnSpc>
              <a:spcBef>
                <a:spcPts val="595"/>
              </a:spcBef>
              <a:defRPr/>
            </a:pPr>
            <a:r>
              <a:rPr lang="pl-PL" dirty="0"/>
              <a:t>Przepisy dotyczące powierzchni podłogi na stanowisku pracy znajdują się w §16 rozporządzenia Ministra Pracy i Polityki Socjalnej z dnia 25 września 1997 r. w sprawie ogólnych przepisów bezpieczeństwa i higieny pracy (tj. Dz. U. 2003 nr 169 poz. 1650 z </a:t>
            </a:r>
            <a:r>
              <a:rPr lang="pl-PL" dirty="0" err="1"/>
              <a:t>późn</a:t>
            </a:r>
            <a:r>
              <a:rPr lang="pl-PL" dirty="0"/>
              <a:t>. zmianami).</a:t>
            </a:r>
          </a:p>
          <a:p>
            <a:pPr defTabSz="906993">
              <a:lnSpc>
                <a:spcPct val="150000"/>
              </a:lnSpc>
              <a:spcBef>
                <a:spcPts val="595"/>
              </a:spcBef>
              <a:defRPr/>
            </a:pPr>
            <a:r>
              <a:rPr lang="pl-PL" baseline="30000" dirty="0"/>
              <a:t>1)</a:t>
            </a:r>
            <a:r>
              <a:rPr lang="pl-PL" dirty="0"/>
              <a:t> Przepisy dotyczące pochylni do ruchu pieszego i dla osób niepełnosprawnych znajdują się w § 70 i § 71 rozporządzenia Ministra Infrastruktury z dnia 12 kwietnia 2002 r. w sprawie warunków technicznych, jakim powinny odpowiadać budynki i ich usytuowanie  (Dz. U. 2002 nr 75 poz. 690)</a:t>
            </a:r>
          </a:p>
          <a:p>
            <a:pPr defTabSz="906993">
              <a:lnSpc>
                <a:spcPct val="150000"/>
              </a:lnSpc>
              <a:spcBef>
                <a:spcPts val="595"/>
              </a:spcBef>
              <a:defRPr/>
            </a:pPr>
            <a:endParaRPr lang="pl-PL" dirty="0"/>
          </a:p>
          <a:p>
            <a:pPr>
              <a:lnSpc>
                <a:spcPct val="150000"/>
              </a:lnSpc>
              <a:spcBef>
                <a:spcPts val="595"/>
              </a:spcBef>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6</a:t>
            </a:fld>
            <a:endParaRPr lang="pl-PL"/>
          </a:p>
        </p:txBody>
      </p:sp>
    </p:spTree>
    <p:extLst>
      <p:ext uri="{BB962C8B-B14F-4D97-AF65-F5344CB8AC3E}">
        <p14:creationId xmlns:p14="http://schemas.microsoft.com/office/powerpoint/2010/main" val="428402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spcBef>
                <a:spcPts val="595"/>
              </a:spcBef>
            </a:pPr>
            <a:r>
              <a:rPr lang="pl-PL" dirty="0"/>
              <a:t>Stanowisko pracy powinno być urządzone stosownie do rodzaju wykonywanych na nim prac oraz właściwości psychofizycznych pracowników. Do każdego stanowiska pracy powinno być zapewnione bezpieczne i wygodne dojście, przy czym jego wysokość na całej długości nie powinna być mniejsza w świetle niż 2 m. Natomiast ze względów konstrukcyjnych maszyn lub urządzeń, dopuszczone jest zmniejszenie wysokości dojścia do 1,8 m przy jego odpowiednim oznakowaniu barwami bezpieczeństwa (tj.: liniami ukośnymi żółto-czarnymi). </a:t>
            </a:r>
          </a:p>
          <a:p>
            <a:pPr defTabSz="906993">
              <a:lnSpc>
                <a:spcPct val="150000"/>
              </a:lnSpc>
              <a:spcBef>
                <a:spcPts val="595"/>
              </a:spcBef>
              <a:defRPr/>
            </a:pPr>
            <a:r>
              <a:rPr lang="pl-PL" dirty="0"/>
              <a:t>Zdjęcie 1. – Przedstawia dojście do stanowiska pracy wolne od przeszkód.</a:t>
            </a:r>
          </a:p>
          <a:p>
            <a:pPr>
              <a:lnSpc>
                <a:spcPct val="150000"/>
              </a:lnSpc>
              <a:spcBef>
                <a:spcPts val="595"/>
              </a:spcBef>
            </a:pPr>
            <a:r>
              <a:rPr lang="pl-PL" dirty="0"/>
              <a:t>Zdjęcie 2. – Przedstawia oznakowany barwami bezpieczeństwa element obniżający wysokość dojścia do stanowiska pracy.</a:t>
            </a:r>
          </a:p>
          <a:p>
            <a:pPr defTabSz="906993">
              <a:lnSpc>
                <a:spcPct val="150000"/>
              </a:lnSpc>
              <a:spcBef>
                <a:spcPts val="595"/>
              </a:spcBef>
              <a:defRPr/>
            </a:pPr>
            <a:r>
              <a:rPr lang="pl-PL" dirty="0"/>
              <a:t>Przepisy dotyczące wysokości dojścia do stanowiska znajdują się w paragrafie §45 i §47 rozporządzenia Ministra Pracy i Polityki Socjalnej z dnia 25 września 1997 r. w sprawie ogólnych przepisów bezpieczeństwa i higieny pracy (tj. Dz. U. 2003 nr 169 poz. 1650 z </a:t>
            </a:r>
            <a:r>
              <a:rPr lang="pl-PL" dirty="0" err="1"/>
              <a:t>późn</a:t>
            </a:r>
            <a:r>
              <a:rPr lang="pl-PL" dirty="0"/>
              <a:t>. zmianami)</a:t>
            </a:r>
          </a:p>
          <a:p>
            <a:pPr>
              <a:lnSpc>
                <a:spcPct val="150000"/>
              </a:lnSpc>
              <a:spcBef>
                <a:spcPts val="595"/>
              </a:spcBef>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7</a:t>
            </a:fld>
            <a:endParaRPr lang="pl-PL"/>
          </a:p>
        </p:txBody>
      </p:sp>
    </p:spTree>
    <p:extLst>
      <p:ext uri="{BB962C8B-B14F-4D97-AF65-F5344CB8AC3E}">
        <p14:creationId xmlns:p14="http://schemas.microsoft.com/office/powerpoint/2010/main" val="1549114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06993">
              <a:lnSpc>
                <a:spcPct val="150000"/>
              </a:lnSpc>
              <a:spcBef>
                <a:spcPts val="595"/>
              </a:spcBef>
              <a:defRPr/>
            </a:pPr>
            <a:r>
              <a:rPr lang="pl-PL" dirty="0"/>
              <a:t>Szerokość dojścia lub przejścia do/pomiędzy maszynami a innymi urządzeniami lub ścianami na stanowisku pracy przeznaczonego tylko do obsługi tych maszyn powinna wynosić co najmniej 0,75 m dla ruchu jednokierunkowego i 1m dla ruchu dwukierunkowego. W przypadku pracy na stanowisku osoby z niepełnosprawnością układu ruchu poruszającej się na wózku inwalidzkim, szerokość ta powinna wynosić co najmniej 0,9 m.</a:t>
            </a:r>
          </a:p>
          <a:p>
            <a:pPr defTabSz="906993">
              <a:lnSpc>
                <a:spcPct val="150000"/>
              </a:lnSpc>
              <a:spcBef>
                <a:spcPts val="595"/>
              </a:spcBef>
              <a:defRPr/>
            </a:pPr>
            <a:r>
              <a:rPr lang="pl-PL" dirty="0"/>
              <a:t>Zdjęcie na slajdzie przedstawia bałagan na stanowisku pracy oraz pozastawiane regalikami dojście do stanowiska, stan ten utrudnia swobodne dojście do miejsca pracy i jej wykonywanie. Czerwona ukośna linia przekreślająca zdjęcie oznacza, że taka organizacja stanowiska jest niedopuszczalna.</a:t>
            </a:r>
          </a:p>
          <a:p>
            <a:pPr defTabSz="906993">
              <a:lnSpc>
                <a:spcPct val="150000"/>
              </a:lnSpc>
              <a:spcBef>
                <a:spcPts val="595"/>
              </a:spcBef>
              <a:defRPr/>
            </a:pPr>
            <a:r>
              <a:rPr lang="pl-PL" dirty="0"/>
              <a:t>Przepisy dotyczące szerokości przejść i dojść na/do stanowiska pracy znajdują się w paragrafie §45 i §47 rozporządzenia Ministra Pracy i Polityki Socjalnej z dnia 25 września 1997 r. w sprawie ogólnych przepisów bezpieczeństwa i higieny pracy (tj. Dz. U. 2003 nr 169 poz. 1650 z </a:t>
            </a:r>
            <a:r>
              <a:rPr lang="pl-PL" dirty="0" err="1"/>
              <a:t>późn</a:t>
            </a:r>
            <a:r>
              <a:rPr lang="pl-PL" dirty="0"/>
              <a:t>. zmianami) oraz w § 62 rozporządzenia Ministra Infrastruktury z dnia 12 kwietnia 2002 r. w sprawie warunków technicznych, jakim powinny odpowiadać budynki i ich usytuowanie  (Dz. U. 2002 nr 75 poz. 690).</a:t>
            </a:r>
          </a:p>
          <a:p>
            <a:pPr>
              <a:lnSpc>
                <a:spcPct val="150000"/>
              </a:lnSpc>
              <a:spcBef>
                <a:spcPts val="595"/>
              </a:spcBef>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8</a:t>
            </a:fld>
            <a:endParaRPr lang="pl-PL"/>
          </a:p>
        </p:txBody>
      </p:sp>
    </p:spTree>
    <p:extLst>
      <p:ext uri="{BB962C8B-B14F-4D97-AF65-F5344CB8AC3E}">
        <p14:creationId xmlns:p14="http://schemas.microsoft.com/office/powerpoint/2010/main" val="154911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10000"/>
          </a:bodyPr>
          <a:lstStyle/>
          <a:p>
            <a:pPr defTabSz="906993">
              <a:lnSpc>
                <a:spcPct val="150000"/>
              </a:lnSpc>
              <a:spcBef>
                <a:spcPts val="595"/>
              </a:spcBef>
              <a:defRPr/>
            </a:pPr>
            <a:r>
              <a:rPr lang="pl-PL" dirty="0"/>
              <a:t>Do każdego stanowiska pracy powinno być zapewnione bezpieczne i wygodne dojście. Dojście na całej swej długości i wysokości powinno być wolne od wystających elementów konstrukcyjnych maszyn, urządzeń lub budynku. Jest to szczególnie ważne na dojściu do stanowiska pracy na którym pracuje osoba z niepełnosprawnością narządu wzroku (niewidząca i niedowidząca) . Wtedy to przestrzeń powyżej 1m powinna być wolna od wiszących lub odstających przeszkód (szaf p-</a:t>
            </a:r>
            <a:r>
              <a:rPr lang="pl-PL" dirty="0" err="1"/>
              <a:t>poż</a:t>
            </a:r>
            <a:r>
              <a:rPr lang="pl-PL" dirty="0"/>
              <a:t>, produktów, towaru (zdjęcie nr 1.), wiszących półek itp.), przegród lub niebezpiecznych wystających elementów poza korpus maszyny, urządzenia technicznego (zdjęcie nr 2.), czy też sprzętu biurowego (lampy, monitory  na wysięgniku) itp. Zaleca się aby wystające elementy mogące powodować zagrożenie urazu u pracownika z niepełnosprawnością wzroku były odgrodzone (np.: barierką, przegrodą itp.) lub został zastosowany krawężnik umieszczony na podłodze równo z wystającym elementem. Natomiast jeżeli nie można podjąć ww. działań technicznych w miejscu pracy, to wystające elementy powinny być oznakowane barwami bezpieczeństwa (barwą żółtą lub ukośnymi liniami żółto-czarnymi). </a:t>
            </a:r>
          </a:p>
          <a:p>
            <a:pPr defTabSz="906993">
              <a:lnSpc>
                <a:spcPct val="150000"/>
              </a:lnSpc>
              <a:spcBef>
                <a:spcPts val="595"/>
              </a:spcBef>
              <a:defRPr/>
            </a:pPr>
            <a:r>
              <a:rPr lang="pl-PL" dirty="0"/>
              <a:t>Zdjęcie 1. Przedstawia możliwość zaistnienia zagrożenia urazu głowy u pracownika podczas opuszczania pomieszczenia pracy wskutek uderzenia o wystające materiały umieszczone na półce. </a:t>
            </a:r>
          </a:p>
          <a:p>
            <a:pPr defTabSz="906993">
              <a:lnSpc>
                <a:spcPct val="150000"/>
              </a:lnSpc>
              <a:spcBef>
                <a:spcPts val="595"/>
              </a:spcBef>
              <a:defRPr/>
            </a:pPr>
            <a:r>
              <a:rPr lang="pl-PL" dirty="0"/>
              <a:t>Zdjęcie 2. Przedstawia możliwość zaistnienia zagrożenie urazu głowy u pracownika przechodzącego obok urządzenia wskutek uderzenia o </a:t>
            </a:r>
            <a:r>
              <a:rPr lang="pl-PL" dirty="0" err="1"/>
              <a:t>najdujący</a:t>
            </a:r>
            <a:r>
              <a:rPr lang="pl-PL" dirty="0"/>
              <a:t> się na wysokości głowy człowieka i wystający o ok. 40 cm obciążnik koła zamachowego prasy ręcznej.</a:t>
            </a:r>
          </a:p>
          <a:p>
            <a:pPr defTabSz="906993">
              <a:lnSpc>
                <a:spcPct val="150000"/>
              </a:lnSpc>
              <a:spcBef>
                <a:spcPts val="595"/>
              </a:spcBef>
              <a:defRPr/>
            </a:pPr>
            <a:r>
              <a:rPr lang="pl-PL" dirty="0"/>
              <a:t>Czerwona ukośna linia przekreślająca zdjęcia oznacza, że taka organizacja stanowiska jest nie dopuszczalna.</a:t>
            </a:r>
          </a:p>
          <a:p>
            <a:pPr defTabSz="906993">
              <a:lnSpc>
                <a:spcPct val="150000"/>
              </a:lnSpc>
              <a:spcBef>
                <a:spcPts val="595"/>
              </a:spcBef>
              <a:defRPr/>
            </a:pPr>
            <a:r>
              <a:rPr lang="pl-PL" dirty="0"/>
              <a:t>Przepisy dotyczące swobody ruchu na stanowisku pracy znajdują się w paragrafie §47, natomiast informacje o barwach i znakach bezpieczeństwa znajdują się w Załączniku nr 1, rozdział 1. §1 i §4 do rozporządzenia Ministra Pracy i Polityki Socjalnej z dnia 25 września 1997 r. w sprawie ogólnych przepisów bezpieczeństwa i higieny pracy (tj. Dz. U. 2003 nr 169 poz. 1650 z </a:t>
            </a:r>
            <a:r>
              <a:rPr lang="pl-PL" dirty="0" err="1"/>
              <a:t>późn</a:t>
            </a:r>
            <a:r>
              <a:rPr lang="pl-PL" dirty="0"/>
              <a:t>. zmianami) </a:t>
            </a:r>
          </a:p>
          <a:p>
            <a:pPr defTabSz="906993">
              <a:lnSpc>
                <a:spcPct val="150000"/>
              </a:lnSpc>
              <a:spcBef>
                <a:spcPts val="595"/>
              </a:spcBef>
              <a:defRPr/>
            </a:pPr>
            <a:endParaRPr lang="pl-PL" dirty="0"/>
          </a:p>
          <a:p>
            <a:pPr>
              <a:lnSpc>
                <a:spcPct val="150000"/>
              </a:lnSpc>
              <a:spcBef>
                <a:spcPts val="595"/>
              </a:spcBef>
            </a:pP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9</a:t>
            </a:fld>
            <a:endParaRPr lang="pl-PL"/>
          </a:p>
        </p:txBody>
      </p:sp>
    </p:spTree>
    <p:extLst>
      <p:ext uri="{BB962C8B-B14F-4D97-AF65-F5344CB8AC3E}">
        <p14:creationId xmlns:p14="http://schemas.microsoft.com/office/powerpoint/2010/main" val="131712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a:prstGeom prst="rect">
            <a:avLst/>
          </a:prstGeo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
        <p:nvSpPr>
          <p:cNvPr id="13314"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3318" name="Rectangle 6"/>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5" name="Picture 1" descr="C:\asia\poczta-thunderbird\odebrane pliki\pfron-logo.png"/>
          <p:cNvPicPr>
            <a:picLocks noChangeAspect="1" noChangeArrowheads="1"/>
          </p:cNvPicPr>
          <p:nvPr userDrawn="1"/>
        </p:nvPicPr>
        <p:blipFill>
          <a:blip r:embed="rId13" cstate="print"/>
          <a:srcRect/>
          <a:stretch>
            <a:fillRect/>
          </a:stretch>
        </p:blipFill>
        <p:spPr bwMode="auto">
          <a:xfrm>
            <a:off x="899592" y="6047655"/>
            <a:ext cx="7488832" cy="810345"/>
          </a:xfrm>
          <a:prstGeom prst="rect">
            <a:avLst/>
          </a:prstGeom>
          <a:noFill/>
        </p:spPr>
      </p:pic>
      <p:sp>
        <p:nvSpPr>
          <p:cNvPr id="10" name="Tytuł 1"/>
          <p:cNvSpPr txBox="1">
            <a:spLocks/>
          </p:cNvSpPr>
          <p:nvPr userDrawn="1"/>
        </p:nvSpPr>
        <p:spPr>
          <a:xfrm>
            <a:off x="0" y="72554"/>
            <a:ext cx="9144000" cy="692150"/>
          </a:xfrm>
          <a:prstGeom prst="rect">
            <a:avLst/>
          </a:prstGeom>
        </p:spPr>
        <p:txBody>
          <a:bodyPr>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1200" b="1" i="1" dirty="0" smtClean="0">
                <a:solidFill>
                  <a:schemeClr val="bg1">
                    <a:lumMod val="50000"/>
                  </a:schemeClr>
                </a:solidFill>
              </a:rPr>
              <a:t>Możliwość dostosowania w zakresie bezpieczeństwa użytkowania maszyn i urządzeń</a:t>
            </a:r>
            <a:endParaRPr lang="pl-PL" sz="1200" b="1" i="1" dirty="0">
              <a:solidFill>
                <a:schemeClr val="bg1">
                  <a:lumMod val="50000"/>
                </a:schemeClr>
              </a:solidFill>
            </a:endParaRPr>
          </a:p>
        </p:txBody>
      </p:sp>
      <p:cxnSp>
        <p:nvCxnSpPr>
          <p:cNvPr id="11" name="Łącznik prostoliniowy 10"/>
          <p:cNvCxnSpPr/>
          <p:nvPr userDrawn="1"/>
        </p:nvCxnSpPr>
        <p:spPr>
          <a:xfrm>
            <a:off x="107504" y="620688"/>
            <a:ext cx="8928992" cy="0"/>
          </a:xfrm>
          <a:prstGeom prst="line">
            <a:avLst/>
          </a:prstGeom>
          <a:ln w="28575">
            <a:solidFill>
              <a:schemeClr val="accent5">
                <a:lumMod val="20000"/>
                <a:lumOff val="80000"/>
              </a:schemeClr>
            </a:solidFill>
          </a:ln>
          <a:effectLst>
            <a:outerShdw blurRad="101600" dist="25400" dir="16200000" rotWithShape="0">
              <a:schemeClr val="accent5">
                <a:lumMod val="50000"/>
                <a:alpha val="49000"/>
              </a:scheme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0"/>
            <a:ext cx="9144000" cy="126876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ctrTitle"/>
          </p:nvPr>
        </p:nvSpPr>
        <p:spPr>
          <a:xfrm>
            <a:off x="683568" y="1268760"/>
            <a:ext cx="7920880" cy="3096344"/>
          </a:xfrm>
        </p:spPr>
        <p:txBody>
          <a:bodyPr>
            <a:noAutofit/>
          </a:bodyPr>
          <a:lstStyle/>
          <a:p>
            <a:r>
              <a:rPr lang="pl-PL" sz="3400" b="1" dirty="0" smtClean="0"/>
              <a:t>Ogólne informacje dotyczące możliwości dostosowania środowiska pracy </a:t>
            </a:r>
            <a:r>
              <a:rPr lang="pl-PL" sz="3400" b="1" dirty="0"/>
              <a:t>dla osób z różnymi </a:t>
            </a:r>
            <a:r>
              <a:rPr lang="pl-PL" sz="3400" b="1" dirty="0" smtClean="0"/>
              <a:t>rodzajami niepełnosprawności w zakresie bezpieczeństwa użytkowania maszyn i urządzeń </a:t>
            </a:r>
            <a:br>
              <a:rPr lang="pl-PL" sz="3400" b="1" dirty="0" smtClean="0"/>
            </a:br>
            <a:endParaRPr lang="pl-PL" sz="3400" b="1" dirty="0"/>
          </a:p>
        </p:txBody>
      </p:sp>
      <p:sp>
        <p:nvSpPr>
          <p:cNvPr id="3" name="Podtytuł 2"/>
          <p:cNvSpPr>
            <a:spLocks noGrp="1"/>
          </p:cNvSpPr>
          <p:nvPr>
            <p:ph type="subTitle" idx="1"/>
          </p:nvPr>
        </p:nvSpPr>
        <p:spPr>
          <a:xfrm>
            <a:off x="467544" y="4077072"/>
            <a:ext cx="8424936" cy="1944216"/>
          </a:xfrm>
        </p:spPr>
        <p:txBody>
          <a:bodyPr>
            <a:noAutofit/>
          </a:bodyPr>
          <a:lstStyle/>
          <a:p>
            <a:r>
              <a:rPr lang="pl-PL" sz="2400" b="1" i="1" dirty="0">
                <a:solidFill>
                  <a:schemeClr val="tx1"/>
                </a:solidFill>
              </a:rPr>
              <a:t>m</a:t>
            </a:r>
            <a:r>
              <a:rPr lang="pl-PL" sz="2400" b="1" i="1" dirty="0" smtClean="0">
                <a:solidFill>
                  <a:schemeClr val="tx1"/>
                </a:solidFill>
              </a:rPr>
              <a:t>gr inż. Dariusz Kalwasiński</a:t>
            </a:r>
          </a:p>
          <a:p>
            <a:r>
              <a:rPr lang="pl-PL" sz="2400" b="1" i="1" dirty="0"/>
              <a:t> Zakład Techniki Bezpieczeństwa</a:t>
            </a:r>
          </a:p>
          <a:p>
            <a:r>
              <a:rPr lang="pl-PL" sz="2000" b="1" i="1" dirty="0" smtClean="0"/>
              <a:t>Centralny Instytut Ochrony Pracy – Państwowy Instytut Badawczy</a:t>
            </a:r>
          </a:p>
          <a:p>
            <a:r>
              <a:rPr lang="pl-PL" sz="2000" b="1" i="1" dirty="0" smtClean="0"/>
              <a:t>00-701 Warszawa ul. </a:t>
            </a:r>
            <a:r>
              <a:rPr lang="pl-PL" sz="2000" b="1" i="1" smtClean="0"/>
              <a:t>Czerniakowska </a:t>
            </a:r>
            <a:r>
              <a:rPr lang="pl-PL" sz="2000" b="1" i="1" smtClean="0"/>
              <a:t>16</a:t>
            </a:r>
            <a:endParaRPr lang="pl-PL" sz="2000" b="1"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1214601"/>
            <a:ext cx="6653259" cy="5424562"/>
          </a:xfrm>
          <a:prstGeom prst="rect">
            <a:avLst/>
          </a:prstGeom>
          <a:noFill/>
        </p:spPr>
        <p:txBody>
          <a:bodyPr wrap="square" rtlCol="0">
            <a:spAutoFit/>
          </a:bodyPr>
          <a:lstStyle/>
          <a:p>
            <a:pPr marL="285750" indent="-285750">
              <a:spcBef>
                <a:spcPts val="600"/>
              </a:spcBef>
              <a:spcAft>
                <a:spcPts val="600"/>
              </a:spcAft>
              <a:buClr>
                <a:srgbClr val="C00000"/>
              </a:buClr>
              <a:buFont typeface="Wingdings" panose="05000000000000000000" pitchFamily="2" charset="2"/>
              <a:buChar char="Ø"/>
            </a:pPr>
            <a:endParaRPr lang="pl-PL" sz="800" b="1" dirty="0" smtClean="0"/>
          </a:p>
          <a:p>
            <a:pPr>
              <a:spcBef>
                <a:spcPts val="600"/>
              </a:spcBef>
              <a:spcAft>
                <a:spcPts val="600"/>
              </a:spcAft>
              <a:buClr>
                <a:srgbClr val="C00000"/>
              </a:buClr>
            </a:pPr>
            <a:r>
              <a:rPr lang="pl-PL" b="1" dirty="0"/>
              <a:t>Z</a:t>
            </a:r>
            <a:r>
              <a:rPr lang="pl-PL" b="1" dirty="0" smtClean="0"/>
              <a:t>aleca się aby stanowisko pracy było wyposażone w :</a:t>
            </a:r>
          </a:p>
          <a:p>
            <a:pPr marL="533400" lvl="1" indent="-352425">
              <a:spcBef>
                <a:spcPts val="600"/>
              </a:spcBef>
              <a:spcAft>
                <a:spcPts val="600"/>
              </a:spcAft>
              <a:buFont typeface="Arial" panose="020B0604020202020204" pitchFamily="34" charset="0"/>
              <a:buChar char="•"/>
            </a:pPr>
            <a:r>
              <a:rPr lang="pl-PL" dirty="0" smtClean="0"/>
              <a:t>notatnik brajlowski, drukarkę lub linijkę brajlowską,</a:t>
            </a:r>
            <a:endParaRPr lang="pl-PL" dirty="0"/>
          </a:p>
          <a:p>
            <a:pPr marL="533400" lvl="1" indent="-352425">
              <a:spcBef>
                <a:spcPts val="600"/>
              </a:spcBef>
              <a:spcAft>
                <a:spcPts val="600"/>
              </a:spcAft>
              <a:buFont typeface="Arial" panose="020B0604020202020204" pitchFamily="34" charset="0"/>
              <a:buChar char="•"/>
            </a:pPr>
            <a:r>
              <a:rPr lang="pl-PL" dirty="0" smtClean="0"/>
              <a:t>program zamieniający tekst pisany na dźwięk i odwrotnie, </a:t>
            </a:r>
            <a:br>
              <a:rPr lang="pl-PL" dirty="0" smtClean="0"/>
            </a:br>
            <a:r>
              <a:rPr lang="pl-PL" dirty="0" smtClean="0"/>
              <a:t>syntezator </a:t>
            </a:r>
            <a:r>
              <a:rPr lang="pl-PL" dirty="0"/>
              <a:t>mowy,</a:t>
            </a:r>
          </a:p>
          <a:p>
            <a:pPr marL="533400" lvl="1" indent="-352425">
              <a:spcBef>
                <a:spcPts val="600"/>
              </a:spcBef>
              <a:spcAft>
                <a:spcPts val="600"/>
              </a:spcAft>
              <a:buFont typeface="Arial" panose="020B0604020202020204" pitchFamily="34" charset="0"/>
              <a:buChar char="•"/>
            </a:pPr>
            <a:r>
              <a:rPr lang="pl-PL" dirty="0" smtClean="0"/>
              <a:t>klawiaturę </a:t>
            </a:r>
            <a:r>
              <a:rPr lang="pl-PL" dirty="0"/>
              <a:t>z dużymi kontrastowymi klawiszami,</a:t>
            </a:r>
          </a:p>
          <a:p>
            <a:pPr marL="533400" lvl="1" indent="-352425">
              <a:spcBef>
                <a:spcPts val="600"/>
              </a:spcBef>
              <a:spcAft>
                <a:spcPts val="600"/>
              </a:spcAft>
              <a:buFont typeface="Arial" panose="020B0604020202020204" pitchFamily="34" charset="0"/>
              <a:buChar char="•"/>
            </a:pPr>
            <a:endParaRPr lang="pl-PL" sz="100" dirty="0" smtClean="0"/>
          </a:p>
          <a:p>
            <a:pPr marL="2416175" lvl="1" indent="-260350">
              <a:spcBef>
                <a:spcPts val="600"/>
              </a:spcBef>
              <a:buFont typeface="Arial" panose="020B0604020202020204" pitchFamily="34" charset="0"/>
              <a:buChar char="•"/>
            </a:pPr>
            <a:r>
              <a:rPr lang="pl-PL" dirty="0" smtClean="0"/>
              <a:t>urządzenie powiększające tekst </a:t>
            </a:r>
            <a:br>
              <a:rPr lang="pl-PL" dirty="0" smtClean="0"/>
            </a:br>
            <a:r>
              <a:rPr lang="pl-PL" dirty="0" smtClean="0"/>
              <a:t>lub lupę,</a:t>
            </a:r>
          </a:p>
          <a:p>
            <a:pPr marL="533400" lvl="1" indent="-352425">
              <a:spcBef>
                <a:spcPts val="600"/>
              </a:spcBef>
              <a:spcAft>
                <a:spcPts val="600"/>
              </a:spcAft>
              <a:buClr>
                <a:srgbClr val="FF0000"/>
              </a:buClr>
              <a:buFont typeface="Wingdings" panose="05000000000000000000" pitchFamily="2" charset="2"/>
              <a:buChar char="Ø"/>
            </a:pPr>
            <a:endParaRPr lang="pl-PL" sz="200" dirty="0"/>
          </a:p>
          <a:p>
            <a:pPr marL="2441575" lvl="1" indent="-285750">
              <a:spcBef>
                <a:spcPts val="600"/>
              </a:spcBef>
              <a:spcAft>
                <a:spcPts val="300"/>
              </a:spcAft>
              <a:buFont typeface="Arial" panose="020B0604020202020204" pitchFamily="34" charset="0"/>
              <a:buChar char="•"/>
            </a:pPr>
            <a:r>
              <a:rPr lang="pl-PL" dirty="0" smtClean="0"/>
              <a:t>oznakowanie </a:t>
            </a:r>
            <a:r>
              <a:rPr lang="pl-PL" dirty="0"/>
              <a:t>alfabetem Braille’a </a:t>
            </a:r>
            <a:r>
              <a:rPr lang="pl-PL" dirty="0" smtClean="0"/>
              <a:t/>
            </a:r>
            <a:br>
              <a:rPr lang="pl-PL" dirty="0" smtClean="0"/>
            </a:br>
            <a:r>
              <a:rPr lang="pl-PL" dirty="0" smtClean="0"/>
              <a:t>na drzwiach, użytkowanych </a:t>
            </a:r>
            <a:br>
              <a:rPr lang="pl-PL" dirty="0" smtClean="0"/>
            </a:br>
            <a:r>
              <a:rPr lang="pl-PL" dirty="0" smtClean="0"/>
              <a:t>maszynach lub urządzeniach,</a:t>
            </a:r>
          </a:p>
          <a:p>
            <a:pPr marL="2441575" lvl="1" indent="-285750">
              <a:spcBef>
                <a:spcPts val="600"/>
              </a:spcBef>
              <a:spcAft>
                <a:spcPts val="300"/>
              </a:spcAft>
              <a:buFont typeface="Arial" panose="020B0604020202020204" pitchFamily="34" charset="0"/>
              <a:buChar char="•"/>
            </a:pPr>
            <a:r>
              <a:rPr lang="pl-PL" dirty="0"/>
              <a:t>m</a:t>
            </a:r>
            <a:r>
              <a:rPr lang="pl-PL" dirty="0" smtClean="0"/>
              <a:t>ożliwość mocowania kul w miejscu pracy.</a:t>
            </a:r>
          </a:p>
          <a:p>
            <a:pPr marL="895350" lvl="1" indent="-266700">
              <a:spcBef>
                <a:spcPts val="600"/>
              </a:spcBef>
              <a:spcAft>
                <a:spcPts val="300"/>
              </a:spcAft>
              <a:buClr>
                <a:srgbClr val="FF0000"/>
              </a:buClr>
              <a:buFont typeface="Wingdings" panose="05000000000000000000" pitchFamily="2" charset="2"/>
              <a:buChar char="Ø"/>
            </a:pPr>
            <a:endParaRPr lang="pl-PL" dirty="0">
              <a:ea typeface="SimSun"/>
              <a:cs typeface="Times New Roman"/>
            </a:endParaRPr>
          </a:p>
          <a:p>
            <a:pPr>
              <a:lnSpc>
                <a:spcPct val="150000"/>
              </a:lnSpc>
            </a:pPr>
            <a:endParaRPr lang="pl-PL" dirty="0"/>
          </a:p>
        </p:txBody>
      </p:sp>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453" y="3645025"/>
            <a:ext cx="2043475" cy="2371602"/>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5" descr="collegium_iuridicum_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61028" y="4390504"/>
            <a:ext cx="1872000" cy="166031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 name="Symbol zastępczy zawartości 2"/>
          <p:cNvSpPr txBox="1">
            <a:spLocks/>
          </p:cNvSpPr>
          <p:nvPr/>
        </p:nvSpPr>
        <p:spPr>
          <a:xfrm>
            <a:off x="1835696" y="5805264"/>
            <a:ext cx="2482657" cy="288032"/>
          </a:xfrm>
          <a:prstGeom prst="rect">
            <a:avLst/>
          </a:prstGeom>
        </p:spPr>
        <p:txBody>
          <a:bodyPr vert="horz" lIns="91440" tIns="45720" rIns="91440" bIns="45720" rtlCol="0">
            <a:noAutofit/>
          </a:bodyPr>
          <a:lstStyle/>
          <a:p>
            <a:pPr marL="342900" lvl="0" indent="-342900" algn="ctr">
              <a:spcBef>
                <a:spcPct val="20000"/>
              </a:spcBef>
              <a:defRPr/>
            </a:pPr>
            <a:r>
              <a:rPr kumimoji="0" lang="pl-PL" sz="1200" b="0" i="0" u="none" strike="noStrike" kern="1200" cap="none" spc="0" normalizeH="0" baseline="0" noProof="0" dirty="0" smtClean="0">
                <a:ln>
                  <a:noFill/>
                </a:ln>
                <a:solidFill>
                  <a:schemeClr val="tx1"/>
                </a:solidFill>
                <a:effectLst/>
                <a:uLnTx/>
                <a:uFillTx/>
                <a:latin typeface="+mn-lt"/>
                <a:ea typeface="+mn-ea"/>
                <a:cs typeface="+mn-cs"/>
              </a:rPr>
              <a:t>Źródło:   </a:t>
            </a:r>
            <a:r>
              <a:rPr lang="pl-PL" sz="1200" dirty="0" smtClean="0"/>
              <a:t>www.harpo.com.pl</a:t>
            </a:r>
            <a:endParaRPr kumimoji="0" lang="pl-PL" sz="1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24" name="Łącznik prosty ze strzałką 23"/>
          <p:cNvCxnSpPr/>
          <p:nvPr/>
        </p:nvCxnSpPr>
        <p:spPr>
          <a:xfrm flipH="1">
            <a:off x="1691680" y="3895335"/>
            <a:ext cx="864096" cy="5589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p:cNvCxnSpPr/>
          <p:nvPr/>
        </p:nvCxnSpPr>
        <p:spPr>
          <a:xfrm>
            <a:off x="5436096" y="4802118"/>
            <a:ext cx="2030805" cy="21105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5" name="Tytuł 1"/>
          <p:cNvSpPr txBox="1">
            <a:spLocks/>
          </p:cNvSpPr>
          <p:nvPr/>
        </p:nvSpPr>
        <p:spPr>
          <a:xfrm>
            <a:off x="0" y="553534"/>
            <a:ext cx="9144000" cy="859242"/>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2900" b="1" dirty="0" smtClean="0"/>
              <a:t>Sprzęt wspomagający pracę osób z niepełnosprawnością</a:t>
            </a:r>
          </a:p>
          <a:p>
            <a:r>
              <a:rPr lang="pl-PL" sz="2900" b="1" dirty="0" smtClean="0"/>
              <a:t> narządu wzroku lub słuchu </a:t>
            </a:r>
            <a:endParaRPr lang="pl-PL" sz="2900" b="1" dirty="0"/>
          </a:p>
        </p:txBody>
      </p:sp>
      <p:sp>
        <p:nvSpPr>
          <p:cNvPr id="16" name="pole tekstowe 15"/>
          <p:cNvSpPr txBox="1"/>
          <p:nvPr/>
        </p:nvSpPr>
        <p:spPr>
          <a:xfrm>
            <a:off x="250825" y="5604919"/>
            <a:ext cx="432743" cy="353943"/>
          </a:xfrm>
          <a:prstGeom prst="rect">
            <a:avLst/>
          </a:prstGeom>
          <a:noFill/>
        </p:spPr>
        <p:txBody>
          <a:bodyPr wrap="square" rtlCol="0">
            <a:spAutoFit/>
          </a:bodyPr>
          <a:lstStyle/>
          <a:p>
            <a:r>
              <a:rPr lang="pl-PL" sz="1700" b="1" dirty="0" smtClean="0"/>
              <a:t>1.</a:t>
            </a:r>
            <a:endParaRPr lang="pl-PL" sz="1700" b="1" dirty="0"/>
          </a:p>
        </p:txBody>
      </p:sp>
      <p:grpSp>
        <p:nvGrpSpPr>
          <p:cNvPr id="2" name="Grupa 1"/>
          <p:cNvGrpSpPr/>
          <p:nvPr/>
        </p:nvGrpSpPr>
        <p:grpSpPr>
          <a:xfrm>
            <a:off x="6194177" y="1527678"/>
            <a:ext cx="2584604" cy="1181242"/>
            <a:chOff x="6587876" y="1196752"/>
            <a:chExt cx="2232596" cy="1110235"/>
          </a:xfrm>
        </p:grpSpPr>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632340" y="1196752"/>
              <a:ext cx="2188132" cy="1110235"/>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17" name="pole tekstowe 16"/>
            <p:cNvSpPr txBox="1"/>
            <p:nvPr/>
          </p:nvSpPr>
          <p:spPr>
            <a:xfrm>
              <a:off x="6587876" y="1968433"/>
              <a:ext cx="432743" cy="338554"/>
            </a:xfrm>
            <a:prstGeom prst="rect">
              <a:avLst/>
            </a:prstGeom>
            <a:noFill/>
            <a:ln>
              <a:noFill/>
            </a:ln>
          </p:spPr>
          <p:txBody>
            <a:bodyPr wrap="square" rtlCol="0">
              <a:spAutoFit/>
            </a:bodyPr>
            <a:lstStyle/>
            <a:p>
              <a:r>
                <a:rPr lang="pl-PL" sz="1700" b="1" dirty="0"/>
                <a:t>2</a:t>
              </a:r>
              <a:r>
                <a:rPr lang="pl-PL" sz="1700" b="1" dirty="0" smtClean="0"/>
                <a:t>.</a:t>
              </a:r>
              <a:endParaRPr lang="pl-PL" sz="1700" b="1" dirty="0"/>
            </a:p>
          </p:txBody>
        </p:sp>
      </p:grpSp>
      <p:grpSp>
        <p:nvGrpSpPr>
          <p:cNvPr id="14" name="Grupa 13"/>
          <p:cNvGrpSpPr/>
          <p:nvPr/>
        </p:nvGrpSpPr>
        <p:grpSpPr>
          <a:xfrm>
            <a:off x="6079075" y="2996952"/>
            <a:ext cx="2874764" cy="1277383"/>
            <a:chOff x="6079075" y="3193531"/>
            <a:chExt cx="2874764" cy="1277383"/>
          </a:xfrm>
        </p:grpSpPr>
        <p:pic>
          <p:nvPicPr>
            <p:cNvPr id="4099"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815"/>
            <a:stretch/>
          </p:blipFill>
          <p:spPr bwMode="auto">
            <a:xfrm>
              <a:off x="6079075" y="3193531"/>
              <a:ext cx="2874764" cy="1277383"/>
            </a:xfrm>
            <a:prstGeom prst="rect">
              <a:avLst/>
            </a:prstGeom>
            <a:noFill/>
            <a:ln w="38100">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sp>
          <p:nvSpPr>
            <p:cNvPr id="19" name="pole tekstowe 18"/>
            <p:cNvSpPr txBox="1"/>
            <p:nvPr/>
          </p:nvSpPr>
          <p:spPr>
            <a:xfrm>
              <a:off x="6080349" y="4091914"/>
              <a:ext cx="460812" cy="362401"/>
            </a:xfrm>
            <a:prstGeom prst="rect">
              <a:avLst/>
            </a:prstGeom>
            <a:noFill/>
            <a:ln>
              <a:noFill/>
            </a:ln>
          </p:spPr>
          <p:txBody>
            <a:bodyPr wrap="square" rtlCol="0">
              <a:spAutoFit/>
            </a:bodyPr>
            <a:lstStyle/>
            <a:p>
              <a:r>
                <a:rPr lang="pl-PL" sz="1700" b="1" dirty="0" smtClean="0"/>
                <a:t>3.</a:t>
              </a:r>
              <a:endParaRPr lang="pl-PL" sz="1700" b="1" dirty="0"/>
            </a:p>
          </p:txBody>
        </p:sp>
      </p:grpSp>
      <p:sp>
        <p:nvSpPr>
          <p:cNvPr id="20" name="pole tekstowe 19"/>
          <p:cNvSpPr txBox="1"/>
          <p:nvPr/>
        </p:nvSpPr>
        <p:spPr>
          <a:xfrm>
            <a:off x="8100392" y="5754742"/>
            <a:ext cx="432743" cy="353943"/>
          </a:xfrm>
          <a:prstGeom prst="rect">
            <a:avLst/>
          </a:prstGeom>
          <a:noFill/>
          <a:ln>
            <a:noFill/>
          </a:ln>
        </p:spPr>
        <p:txBody>
          <a:bodyPr wrap="square" rtlCol="0">
            <a:spAutoFit/>
          </a:bodyPr>
          <a:lstStyle/>
          <a:p>
            <a:r>
              <a:rPr lang="pl-PL" sz="1700" b="1" dirty="0" smtClean="0"/>
              <a:t>4.</a:t>
            </a:r>
            <a:endParaRPr lang="pl-PL" sz="1700" b="1" dirty="0"/>
          </a:p>
        </p:txBody>
      </p:sp>
      <p:cxnSp>
        <p:nvCxnSpPr>
          <p:cNvPr id="6" name="Łącznik prosty ze strzałką 5"/>
          <p:cNvCxnSpPr/>
          <p:nvPr/>
        </p:nvCxnSpPr>
        <p:spPr>
          <a:xfrm flipV="1">
            <a:off x="5436096" y="1772816"/>
            <a:ext cx="1682897" cy="2880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4932040" y="3284984"/>
            <a:ext cx="1763110" cy="36004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p:cNvSpPr txBox="1"/>
          <p:nvPr/>
        </p:nvSpPr>
        <p:spPr>
          <a:xfrm>
            <a:off x="251520" y="1327056"/>
            <a:ext cx="8605464" cy="4838248"/>
          </a:xfrm>
          <a:prstGeom prst="rect">
            <a:avLst/>
          </a:prstGeom>
          <a:noFill/>
        </p:spPr>
        <p:txBody>
          <a:bodyPr wrap="square" rtlCol="0">
            <a:spAutoFit/>
          </a:bodyPr>
          <a:lstStyle/>
          <a:p>
            <a:pPr>
              <a:spcBef>
                <a:spcPts val="1200"/>
              </a:spcBef>
              <a:spcAft>
                <a:spcPts val="600"/>
              </a:spcAft>
              <a:buClr>
                <a:srgbClr val="C00000"/>
              </a:buClr>
            </a:pPr>
            <a:r>
              <a:rPr lang="pl-PL" sz="1900" b="1" dirty="0"/>
              <a:t>S</a:t>
            </a:r>
            <a:r>
              <a:rPr lang="pl-PL" sz="1900" b="1" dirty="0" smtClean="0"/>
              <a:t>tanowisko </a:t>
            </a:r>
            <a:r>
              <a:rPr lang="pl-PL" sz="1900" b="1" dirty="0"/>
              <a:t>pracy </a:t>
            </a:r>
            <a:r>
              <a:rPr lang="pl-PL" sz="1900" dirty="0" smtClean="0"/>
              <a:t>powinno być wyposażone w </a:t>
            </a:r>
            <a:r>
              <a:rPr lang="pl-PL" sz="1900" dirty="0"/>
              <a:t>siedzisko do odpoczynku w pozycji </a:t>
            </a:r>
            <a:r>
              <a:rPr lang="pl-PL" sz="1900" dirty="0" smtClean="0"/>
              <a:t>siedzącej,</a:t>
            </a:r>
          </a:p>
          <a:p>
            <a:pPr>
              <a:lnSpc>
                <a:spcPct val="130000"/>
              </a:lnSpc>
              <a:buClr>
                <a:srgbClr val="C00000"/>
              </a:buClr>
            </a:pPr>
            <a:r>
              <a:rPr lang="pl-PL" sz="1900" b="1" dirty="0"/>
              <a:t>S</a:t>
            </a:r>
            <a:r>
              <a:rPr lang="pl-PL" sz="1900" b="1" dirty="0" smtClean="0"/>
              <a:t>iedzisko </a:t>
            </a:r>
            <a:r>
              <a:rPr lang="pl-PL" sz="1900" dirty="0" smtClean="0"/>
              <a:t>w zależności od niepełnosprawności powinno umożliwiać:</a:t>
            </a:r>
          </a:p>
          <a:p>
            <a:pPr marL="441325" lvl="1" indent="-261938">
              <a:lnSpc>
                <a:spcPct val="110000"/>
              </a:lnSpc>
              <a:spcBef>
                <a:spcPts val="600"/>
              </a:spcBef>
              <a:buFont typeface="Arial" panose="020B0604020202020204" pitchFamily="34" charset="0"/>
              <a:buChar char="•"/>
            </a:pPr>
            <a:r>
              <a:rPr lang="pl-PL" sz="1900" dirty="0" smtClean="0"/>
              <a:t>blokowanie kół i </a:t>
            </a:r>
            <a:r>
              <a:rPr lang="pl-PL" sz="1900" dirty="0"/>
              <a:t>obrotu </a:t>
            </a:r>
            <a:r>
              <a:rPr lang="pl-PL" sz="1900" dirty="0" smtClean="0"/>
              <a:t>siedziska w </a:t>
            </a:r>
            <a:r>
              <a:rPr lang="pl-PL" sz="1900" dirty="0"/>
              <a:t>celu ułatwienia </a:t>
            </a:r>
            <a:r>
              <a:rPr lang="pl-PL" sz="1900" dirty="0" smtClean="0"/>
              <a:t> zajmowania </a:t>
            </a:r>
            <a:br>
              <a:rPr lang="pl-PL" sz="1900" dirty="0" smtClean="0"/>
            </a:br>
            <a:r>
              <a:rPr lang="pl-PL" sz="1900" dirty="0" smtClean="0"/>
              <a:t>miejsca </a:t>
            </a:r>
            <a:r>
              <a:rPr lang="pl-PL" sz="1900" dirty="0"/>
              <a:t>w siedzisku lub podczas przesiadania </a:t>
            </a:r>
            <a:r>
              <a:rPr lang="pl-PL" sz="1900" dirty="0" smtClean="0"/>
              <a:t> się z/na wózek,</a:t>
            </a:r>
          </a:p>
          <a:p>
            <a:pPr marL="628650" lvl="1" indent="-273050">
              <a:lnSpc>
                <a:spcPct val="110000"/>
              </a:lnSpc>
              <a:spcBef>
                <a:spcPts val="600"/>
              </a:spcBef>
              <a:buFont typeface="Arial" panose="020B0604020202020204" pitchFamily="34" charset="0"/>
              <a:buChar char="•"/>
            </a:pPr>
            <a:endParaRPr lang="pl-PL" dirty="0" smtClean="0"/>
          </a:p>
          <a:p>
            <a:pPr marL="2955925" indent="-261938">
              <a:lnSpc>
                <a:spcPct val="110000"/>
              </a:lnSpc>
              <a:spcBef>
                <a:spcPts val="600"/>
              </a:spcBef>
              <a:buFont typeface="Arial" panose="020B0604020202020204" pitchFamily="34" charset="0"/>
              <a:buChar char="•"/>
            </a:pPr>
            <a:r>
              <a:rPr lang="pl-PL" sz="1900" dirty="0" smtClean="0"/>
              <a:t>zapinanie pracownika w siedzisku za </a:t>
            </a:r>
            <a:br>
              <a:rPr lang="pl-PL" sz="1900" dirty="0" smtClean="0"/>
            </a:br>
            <a:r>
              <a:rPr lang="pl-PL" sz="1900" dirty="0" smtClean="0"/>
              <a:t>pomocy szelek w celu zabezpieczenia</a:t>
            </a:r>
            <a:br>
              <a:rPr lang="pl-PL" sz="1900" dirty="0" smtClean="0"/>
            </a:br>
            <a:r>
              <a:rPr lang="pl-PL" sz="1900" dirty="0" smtClean="0"/>
              <a:t> go przed wypadnięciem z siedziska,</a:t>
            </a:r>
          </a:p>
          <a:p>
            <a:pPr marL="3409950" indent="-361950">
              <a:lnSpc>
                <a:spcPct val="110000"/>
              </a:lnSpc>
              <a:spcBef>
                <a:spcPts val="600"/>
              </a:spcBef>
              <a:buFont typeface="Arial" panose="020B0604020202020204" pitchFamily="34" charset="0"/>
              <a:buChar char="•"/>
            </a:pPr>
            <a:endParaRPr lang="pl-PL" sz="1100" dirty="0" smtClean="0"/>
          </a:p>
          <a:p>
            <a:pPr marL="3409950" indent="-361950">
              <a:lnSpc>
                <a:spcPct val="110000"/>
              </a:lnSpc>
              <a:spcBef>
                <a:spcPts val="600"/>
              </a:spcBef>
              <a:buFont typeface="Arial" panose="020B0604020202020204" pitchFamily="34" charset="0"/>
              <a:buChar char="•"/>
            </a:pPr>
            <a:endParaRPr lang="pl-PL" sz="700" dirty="0"/>
          </a:p>
          <a:p>
            <a:pPr marL="441325" indent="-261938">
              <a:lnSpc>
                <a:spcPct val="110000"/>
              </a:lnSpc>
              <a:spcBef>
                <a:spcPts val="600"/>
              </a:spcBef>
              <a:buFont typeface="Arial" panose="020B0604020202020204" pitchFamily="34" charset="0"/>
              <a:buChar char="•"/>
            </a:pPr>
            <a:r>
              <a:rPr lang="pl-PL" dirty="0" smtClean="0"/>
              <a:t>przeprowadzenie regulacji elementów składowych, </a:t>
            </a:r>
            <a:endParaRPr lang="pl-PL" dirty="0"/>
          </a:p>
          <a:p>
            <a:pPr marL="441325" indent="-261938">
              <a:lnSpc>
                <a:spcPct val="110000"/>
              </a:lnSpc>
              <a:spcBef>
                <a:spcPts val="600"/>
              </a:spcBef>
              <a:buFont typeface="Arial" panose="020B0604020202020204" pitchFamily="34" charset="0"/>
              <a:buChar char="•"/>
            </a:pPr>
            <a:r>
              <a:rPr lang="pl-PL" dirty="0" smtClean="0"/>
              <a:t>siedziska w celu dopasowania do potrzeb pracownika (położenie </a:t>
            </a:r>
            <a:br>
              <a:rPr lang="pl-PL" dirty="0" smtClean="0"/>
            </a:br>
            <a:r>
              <a:rPr lang="pl-PL" dirty="0" smtClean="0"/>
              <a:t>siedzenia, podłokietników, oparcia tylnego itp.).</a:t>
            </a:r>
          </a:p>
        </p:txBody>
      </p:sp>
      <p:sp>
        <p:nvSpPr>
          <p:cNvPr id="9" name="Tytuł 1"/>
          <p:cNvSpPr txBox="1">
            <a:spLocks/>
          </p:cNvSpPr>
          <p:nvPr/>
        </p:nvSpPr>
        <p:spPr>
          <a:xfrm>
            <a:off x="-14089" y="764704"/>
            <a:ext cx="9144000" cy="504056"/>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Siedzisko na stanowisku pracy </a:t>
            </a:r>
            <a:endParaRPr lang="pl-PL" sz="3200" b="1" dirty="0"/>
          </a:p>
        </p:txBody>
      </p:sp>
      <p:pic>
        <p:nvPicPr>
          <p:cNvPr id="10" name="Obraz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4340" y="3212976"/>
            <a:ext cx="2661476" cy="1581638"/>
          </a:xfrm>
          <a:prstGeom prst="rect">
            <a:avLst/>
          </a:prstGeom>
          <a:ln w="38100">
            <a:solidFill>
              <a:srgbClr val="0000FF"/>
            </a:solidFill>
          </a:ln>
        </p:spPr>
      </p:pic>
      <p:sp>
        <p:nvSpPr>
          <p:cNvPr id="13" name="pole tekstowe 12"/>
          <p:cNvSpPr txBox="1"/>
          <p:nvPr/>
        </p:nvSpPr>
        <p:spPr>
          <a:xfrm>
            <a:off x="251520" y="4456060"/>
            <a:ext cx="432743" cy="353943"/>
          </a:xfrm>
          <a:prstGeom prst="rect">
            <a:avLst/>
          </a:prstGeom>
          <a:noFill/>
        </p:spPr>
        <p:txBody>
          <a:bodyPr wrap="square" rtlCol="0">
            <a:spAutoFit/>
          </a:bodyPr>
          <a:lstStyle/>
          <a:p>
            <a:r>
              <a:rPr lang="pl-PL" sz="1700" b="1" dirty="0" smtClean="0"/>
              <a:t>1.</a:t>
            </a:r>
            <a:endParaRPr lang="pl-PL" sz="1700" b="1" dirty="0"/>
          </a:p>
        </p:txBody>
      </p:sp>
      <p:sp>
        <p:nvSpPr>
          <p:cNvPr id="3" name="Elipsa 2"/>
          <p:cNvSpPr/>
          <p:nvPr/>
        </p:nvSpPr>
        <p:spPr>
          <a:xfrm>
            <a:off x="323528" y="3573016"/>
            <a:ext cx="1656184" cy="10988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5" name="Grupa 4"/>
          <p:cNvGrpSpPr/>
          <p:nvPr/>
        </p:nvGrpSpPr>
        <p:grpSpPr>
          <a:xfrm>
            <a:off x="7092280" y="3310621"/>
            <a:ext cx="1594817" cy="2644819"/>
            <a:chOff x="7323611" y="3501008"/>
            <a:chExt cx="1594817" cy="2644819"/>
          </a:xfrm>
        </p:grpSpPr>
        <p:pic>
          <p:nvPicPr>
            <p:cNvPr id="11" name="Picture 8" descr="hemiflex2"/>
            <p:cNvPicPr>
              <a:picLocks noChangeAspect="1" noChangeArrowheads="1"/>
            </p:cNvPicPr>
            <p:nvPr/>
          </p:nvPicPr>
          <p:blipFill>
            <a:blip r:embed="rId4">
              <a:extLst>
                <a:ext uri="{28A0092B-C50C-407E-A947-70E740481C1C}">
                  <a14:useLocalDpi xmlns:a14="http://schemas.microsoft.com/office/drawing/2010/main" val="0"/>
                </a:ext>
              </a:extLst>
            </a:blip>
            <a:srcRect l="12383" t="9569" r="36989"/>
            <a:stretch>
              <a:fillRect/>
            </a:stretch>
          </p:blipFill>
          <p:spPr bwMode="auto">
            <a:xfrm>
              <a:off x="7323611" y="3501008"/>
              <a:ext cx="1594817" cy="264481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 name="pole tekstowe 14"/>
            <p:cNvSpPr txBox="1"/>
            <p:nvPr/>
          </p:nvSpPr>
          <p:spPr>
            <a:xfrm>
              <a:off x="7523633" y="5805264"/>
              <a:ext cx="432743" cy="338554"/>
            </a:xfrm>
            <a:prstGeom prst="rect">
              <a:avLst/>
            </a:prstGeom>
            <a:noFill/>
          </p:spPr>
          <p:txBody>
            <a:bodyPr wrap="square" rtlCol="0">
              <a:spAutoFit/>
            </a:bodyPr>
            <a:lstStyle/>
            <a:p>
              <a:r>
                <a:rPr lang="pl-PL" sz="1600" b="1" dirty="0"/>
                <a:t>3</a:t>
              </a:r>
              <a:r>
                <a:rPr lang="pl-PL" sz="1600" b="1" dirty="0" smtClean="0"/>
                <a:t>.</a:t>
              </a:r>
              <a:endParaRPr lang="pl-PL" sz="1600" b="1" dirty="0"/>
            </a:p>
          </p:txBody>
        </p:sp>
        <p:sp>
          <p:nvSpPr>
            <p:cNvPr id="17" name="Elipsa 16"/>
            <p:cNvSpPr/>
            <p:nvPr/>
          </p:nvSpPr>
          <p:spPr>
            <a:xfrm>
              <a:off x="7386292" y="4378236"/>
              <a:ext cx="1074139" cy="458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 name="Grupa 5"/>
          <p:cNvGrpSpPr/>
          <p:nvPr/>
        </p:nvGrpSpPr>
        <p:grpSpPr>
          <a:xfrm>
            <a:off x="7435787" y="1700808"/>
            <a:ext cx="1600709" cy="2232248"/>
            <a:chOff x="7435787" y="1556792"/>
            <a:chExt cx="1600709" cy="2232248"/>
          </a:xfrm>
        </p:grpSpPr>
        <p:grpSp>
          <p:nvGrpSpPr>
            <p:cNvPr id="2" name="Grupa 1"/>
            <p:cNvGrpSpPr/>
            <p:nvPr/>
          </p:nvGrpSpPr>
          <p:grpSpPr>
            <a:xfrm>
              <a:off x="7460077" y="1556792"/>
              <a:ext cx="1576419" cy="2232248"/>
              <a:chOff x="6798309" y="1534885"/>
              <a:chExt cx="1948879" cy="2158199"/>
            </a:xfrm>
          </p:grpSpPr>
          <p:pic>
            <p:nvPicPr>
              <p:cNvPr id="4" name="Obraz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98309" y="1534885"/>
                <a:ext cx="1948879" cy="2158199"/>
              </a:xfrm>
              <a:prstGeom prst="rect">
                <a:avLst/>
              </a:prstGeom>
              <a:ln w="38100">
                <a:solidFill>
                  <a:srgbClr val="0000FF"/>
                </a:solidFill>
              </a:ln>
            </p:spPr>
          </p:pic>
          <p:pic>
            <p:nvPicPr>
              <p:cNvPr id="12" name="Obraz 11"/>
              <p:cNvPicPr>
                <a:picLocks noChangeAspect="1"/>
              </p:cNvPicPr>
              <p:nvPr/>
            </p:nvPicPr>
            <p:blipFill rotWithShape="1">
              <a:blip r:embed="rId6" cstate="print">
                <a:extLst>
                  <a:ext uri="{28A0092B-C50C-407E-A947-70E740481C1C}">
                    <a14:useLocalDpi xmlns:a14="http://schemas.microsoft.com/office/drawing/2010/main"/>
                  </a:ext>
                </a:extLst>
              </a:blip>
              <a:srcRect t="-1" b="2562"/>
              <a:stretch/>
            </p:blipFill>
            <p:spPr>
              <a:xfrm rot="770414">
                <a:off x="6831222" y="1946411"/>
                <a:ext cx="504056" cy="450530"/>
              </a:xfrm>
              <a:prstGeom prst="rect">
                <a:avLst/>
              </a:prstGeom>
              <a:ln w="38100">
                <a:noFill/>
              </a:ln>
            </p:spPr>
          </p:pic>
          <p:pic>
            <p:nvPicPr>
              <p:cNvPr id="16" name="Obraz 1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20513504">
                <a:off x="6805458" y="1785606"/>
                <a:ext cx="377895" cy="234183"/>
              </a:xfrm>
              <a:prstGeom prst="rect">
                <a:avLst/>
              </a:prstGeom>
              <a:ln w="38100">
                <a:noFill/>
              </a:ln>
            </p:spPr>
          </p:pic>
        </p:grpSp>
        <p:sp>
          <p:nvSpPr>
            <p:cNvPr id="14" name="pole tekstowe 13"/>
            <p:cNvSpPr txBox="1"/>
            <p:nvPr/>
          </p:nvSpPr>
          <p:spPr>
            <a:xfrm>
              <a:off x="7435787" y="1605332"/>
              <a:ext cx="432743" cy="338554"/>
            </a:xfrm>
            <a:prstGeom prst="rect">
              <a:avLst/>
            </a:prstGeom>
            <a:noFill/>
          </p:spPr>
          <p:txBody>
            <a:bodyPr wrap="square" rtlCol="0">
              <a:spAutoFit/>
            </a:bodyPr>
            <a:lstStyle/>
            <a:p>
              <a:r>
                <a:rPr lang="pl-PL" sz="1600" b="1" dirty="0">
                  <a:solidFill>
                    <a:schemeClr val="bg1"/>
                  </a:solidFill>
                </a:rPr>
                <a:t>2</a:t>
              </a:r>
              <a:r>
                <a:rPr lang="pl-PL" sz="1600" b="1" dirty="0" smtClean="0">
                  <a:solidFill>
                    <a:schemeClr val="bg1"/>
                  </a:solidFill>
                </a:rPr>
                <a:t>.</a:t>
              </a:r>
              <a:endParaRPr lang="pl-PL" sz="1600" b="1" dirty="0">
                <a:solidFill>
                  <a:schemeClr val="bg1"/>
                </a:solidFill>
              </a:endParaRPr>
            </a:p>
          </p:txBody>
        </p:sp>
      </p:grpSp>
    </p:spTree>
    <p:extLst>
      <p:ext uri="{BB962C8B-B14F-4D97-AF65-F5344CB8AC3E}">
        <p14:creationId xmlns:p14="http://schemas.microsoft.com/office/powerpoint/2010/main" val="1302001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IMAGE023.jpg"/>
          <p:cNvPicPr>
            <a:picLocks noChangeAspect="1"/>
          </p:cNvPicPr>
          <p:nvPr/>
        </p:nvPicPr>
        <p:blipFill>
          <a:blip r:embed="rId3" cstate="print"/>
          <a:srcRect l="11965" t="8863" r="6499" b="11373"/>
          <a:stretch>
            <a:fillRect/>
          </a:stretch>
        </p:blipFill>
        <p:spPr>
          <a:xfrm>
            <a:off x="4427984" y="4160108"/>
            <a:ext cx="2304256" cy="1803331"/>
          </a:xfrm>
          <a:prstGeom prst="rect">
            <a:avLst/>
          </a:prstGeom>
          <a:ln w="38100">
            <a:solidFill>
              <a:srgbClr val="0000FF"/>
            </a:solidFill>
          </a:ln>
        </p:spPr>
      </p:pic>
      <p:sp>
        <p:nvSpPr>
          <p:cNvPr id="7" name="Tytuł 1"/>
          <p:cNvSpPr txBox="1">
            <a:spLocks/>
          </p:cNvSpPr>
          <p:nvPr/>
        </p:nvSpPr>
        <p:spPr>
          <a:xfrm>
            <a:off x="0" y="774465"/>
            <a:ext cx="9144000" cy="494295"/>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Elementy sterownicze przy maszynach</a:t>
            </a:r>
            <a:endParaRPr lang="pl-PL" sz="3200" b="1" dirty="0"/>
          </a:p>
        </p:txBody>
      </p:sp>
      <p:grpSp>
        <p:nvGrpSpPr>
          <p:cNvPr id="8" name="Grupa 7"/>
          <p:cNvGrpSpPr/>
          <p:nvPr/>
        </p:nvGrpSpPr>
        <p:grpSpPr>
          <a:xfrm>
            <a:off x="7093060" y="4149080"/>
            <a:ext cx="1906924" cy="1872208"/>
            <a:chOff x="7093060" y="4149080"/>
            <a:chExt cx="1906924" cy="1872208"/>
          </a:xfrm>
        </p:grpSpPr>
        <p:pic>
          <p:nvPicPr>
            <p:cNvPr id="10" name="Obraz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93060" y="4149080"/>
              <a:ext cx="1906924" cy="1872208"/>
            </a:xfrm>
            <a:prstGeom prst="rect">
              <a:avLst/>
            </a:prstGeom>
            <a:ln w="38100">
              <a:solidFill>
                <a:srgbClr val="FF0000"/>
              </a:solidFill>
            </a:ln>
          </p:spPr>
        </p:pic>
        <p:sp>
          <p:nvSpPr>
            <p:cNvPr id="11" name="Elipsa 10"/>
            <p:cNvSpPr/>
            <p:nvPr/>
          </p:nvSpPr>
          <p:spPr>
            <a:xfrm rot="1703136">
              <a:off x="7348967" y="4344483"/>
              <a:ext cx="1571710" cy="56856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2" name="Łącznik prostoliniowy 11"/>
          <p:cNvCxnSpPr/>
          <p:nvPr/>
        </p:nvCxnSpPr>
        <p:spPr>
          <a:xfrm>
            <a:off x="7020272" y="4005064"/>
            <a:ext cx="2046863" cy="21855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 name="Grupa 3"/>
          <p:cNvGrpSpPr/>
          <p:nvPr/>
        </p:nvGrpSpPr>
        <p:grpSpPr>
          <a:xfrm>
            <a:off x="127860" y="3227332"/>
            <a:ext cx="1618234" cy="2819217"/>
            <a:chOff x="250139" y="3346087"/>
            <a:chExt cx="1618234" cy="2819217"/>
          </a:xfrm>
        </p:grpSpPr>
        <p:pic>
          <p:nvPicPr>
            <p:cNvPr id="5" name="Obraz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50139" y="3346087"/>
              <a:ext cx="1618234" cy="2819217"/>
            </a:xfrm>
            <a:prstGeom prst="rect">
              <a:avLst/>
            </a:prstGeom>
            <a:ln w="38100">
              <a:solidFill>
                <a:srgbClr val="0000FF"/>
              </a:solidFill>
            </a:ln>
          </p:spPr>
        </p:pic>
        <p:sp>
          <p:nvSpPr>
            <p:cNvPr id="3" name="Elipsa 2"/>
            <p:cNvSpPr/>
            <p:nvPr/>
          </p:nvSpPr>
          <p:spPr>
            <a:xfrm>
              <a:off x="539552" y="3933056"/>
              <a:ext cx="122413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4" name="pole tekstowe 13"/>
          <p:cNvSpPr txBox="1"/>
          <p:nvPr/>
        </p:nvSpPr>
        <p:spPr>
          <a:xfrm>
            <a:off x="106809" y="5661248"/>
            <a:ext cx="432743" cy="353943"/>
          </a:xfrm>
          <a:prstGeom prst="rect">
            <a:avLst/>
          </a:prstGeom>
          <a:noFill/>
        </p:spPr>
        <p:txBody>
          <a:bodyPr wrap="square" rtlCol="0">
            <a:spAutoFit/>
          </a:bodyPr>
          <a:lstStyle/>
          <a:p>
            <a:r>
              <a:rPr lang="pl-PL" sz="1700" b="1" dirty="0" smtClean="0">
                <a:solidFill>
                  <a:schemeClr val="bg1"/>
                </a:solidFill>
              </a:rPr>
              <a:t>1.</a:t>
            </a:r>
            <a:endParaRPr lang="pl-PL" sz="1700" b="1" dirty="0">
              <a:solidFill>
                <a:schemeClr val="bg1"/>
              </a:solidFill>
            </a:endParaRPr>
          </a:p>
        </p:txBody>
      </p:sp>
      <p:sp>
        <p:nvSpPr>
          <p:cNvPr id="15" name="pole tekstowe 14"/>
          <p:cNvSpPr txBox="1"/>
          <p:nvPr/>
        </p:nvSpPr>
        <p:spPr>
          <a:xfrm>
            <a:off x="4931345" y="5538718"/>
            <a:ext cx="432743" cy="353943"/>
          </a:xfrm>
          <a:prstGeom prst="rect">
            <a:avLst/>
          </a:prstGeom>
          <a:noFill/>
        </p:spPr>
        <p:txBody>
          <a:bodyPr wrap="square" rtlCol="0">
            <a:spAutoFit/>
          </a:bodyPr>
          <a:lstStyle/>
          <a:p>
            <a:r>
              <a:rPr lang="pl-PL" sz="1700" b="1" dirty="0">
                <a:solidFill>
                  <a:schemeClr val="bg1"/>
                </a:solidFill>
              </a:rPr>
              <a:t>2</a:t>
            </a:r>
            <a:r>
              <a:rPr lang="pl-PL" sz="1700" b="1" dirty="0" smtClean="0">
                <a:solidFill>
                  <a:schemeClr val="bg1"/>
                </a:solidFill>
              </a:rPr>
              <a:t>.</a:t>
            </a:r>
            <a:endParaRPr lang="pl-PL" sz="1700" b="1" dirty="0">
              <a:solidFill>
                <a:schemeClr val="bg1"/>
              </a:solidFill>
            </a:endParaRPr>
          </a:p>
        </p:txBody>
      </p:sp>
      <p:sp>
        <p:nvSpPr>
          <p:cNvPr id="16" name="pole tekstowe 15"/>
          <p:cNvSpPr txBox="1"/>
          <p:nvPr/>
        </p:nvSpPr>
        <p:spPr>
          <a:xfrm>
            <a:off x="7164635" y="5666342"/>
            <a:ext cx="432743" cy="353943"/>
          </a:xfrm>
          <a:prstGeom prst="rect">
            <a:avLst/>
          </a:prstGeom>
          <a:noFill/>
        </p:spPr>
        <p:txBody>
          <a:bodyPr wrap="square" rtlCol="0">
            <a:spAutoFit/>
          </a:bodyPr>
          <a:lstStyle/>
          <a:p>
            <a:r>
              <a:rPr lang="pl-PL" sz="1700" b="1" dirty="0">
                <a:solidFill>
                  <a:schemeClr val="bg1"/>
                </a:solidFill>
              </a:rPr>
              <a:t>3</a:t>
            </a:r>
            <a:r>
              <a:rPr lang="pl-PL" sz="1700" b="1" dirty="0" smtClean="0">
                <a:solidFill>
                  <a:schemeClr val="bg1"/>
                </a:solidFill>
              </a:rPr>
              <a:t>.</a:t>
            </a:r>
            <a:endParaRPr lang="pl-PL" sz="1700" b="1" dirty="0">
              <a:solidFill>
                <a:schemeClr val="bg1"/>
              </a:solidFill>
            </a:endParaRPr>
          </a:p>
        </p:txBody>
      </p:sp>
      <p:grpSp>
        <p:nvGrpSpPr>
          <p:cNvPr id="24" name="Grupa 23"/>
          <p:cNvGrpSpPr/>
          <p:nvPr/>
        </p:nvGrpSpPr>
        <p:grpSpPr>
          <a:xfrm>
            <a:off x="250140" y="1261776"/>
            <a:ext cx="8570332" cy="4607461"/>
            <a:chOff x="250140" y="1261776"/>
            <a:chExt cx="8570332" cy="4607461"/>
          </a:xfrm>
        </p:grpSpPr>
        <p:sp>
          <p:nvSpPr>
            <p:cNvPr id="2" name="Text Box 2"/>
            <p:cNvSpPr txBox="1">
              <a:spLocks noChangeArrowheads="1"/>
            </p:cNvSpPr>
            <p:nvPr/>
          </p:nvSpPr>
          <p:spPr bwMode="auto">
            <a:xfrm>
              <a:off x="250140" y="1261776"/>
              <a:ext cx="8570332" cy="4471480"/>
            </a:xfrm>
            <a:prstGeom prst="rect">
              <a:avLst/>
            </a:prstGeom>
            <a:noFill/>
            <a:ln w="12699">
              <a:noFill/>
              <a:miter lim="800000"/>
              <a:headEnd type="none" w="sm" len="sm"/>
              <a:tailEnd type="none" w="sm" len="sm"/>
            </a:ln>
            <a:effectLst/>
          </p:spPr>
          <p:txBody>
            <a:bodyPr wrap="square">
              <a:spAutoFit/>
            </a:bodyPr>
            <a:lstStyle/>
            <a:p>
              <a:pPr defTabSz="762000" eaLnBrk="0" hangingPunct="0">
                <a:lnSpc>
                  <a:spcPct val="120000"/>
                </a:lnSpc>
                <a:buClr>
                  <a:srgbClr val="C00000"/>
                </a:buClr>
              </a:pPr>
              <a:r>
                <a:rPr lang="pl-PL" sz="1900" b="1" noProof="1" smtClean="0"/>
                <a:t>Elementy sterownicze</a:t>
              </a:r>
              <a:r>
                <a:rPr lang="pl-PL" sz="1900" b="1" dirty="0" smtClean="0"/>
                <a:t> mające</a:t>
              </a:r>
              <a:r>
                <a:rPr lang="pl-PL" sz="1900" b="1" noProof="1" smtClean="0"/>
                <a:t> </a:t>
              </a:r>
              <a:r>
                <a:rPr lang="pl-PL" sz="1900" b="1" noProof="1"/>
                <a:t>wpływ na bezpieczeństwo</a:t>
              </a:r>
              <a:r>
                <a:rPr lang="pl-PL" sz="1900" b="1" dirty="0"/>
                <a:t> </a:t>
              </a:r>
              <a:r>
                <a:rPr lang="pl-PL" sz="1900" b="1" dirty="0" smtClean="0"/>
                <a:t>pracy </a:t>
              </a:r>
              <a:r>
                <a:rPr lang="pl-PL" sz="1900" dirty="0" smtClean="0"/>
                <a:t>osób z niepełnosprawnością narządu wzroku powinny być:</a:t>
              </a:r>
              <a:endParaRPr lang="pl-PL" sz="1900" dirty="0"/>
            </a:p>
            <a:p>
              <a:pPr marL="622300" lvl="1" indent="-350838" defTabSz="762000" eaLnBrk="0" hangingPunct="0">
                <a:lnSpc>
                  <a:spcPct val="130000"/>
                </a:lnSpc>
                <a:spcBef>
                  <a:spcPts val="400"/>
                </a:spcBef>
                <a:buSzPct val="100000"/>
                <a:buFont typeface="Arial" panose="020B0604020202020204" pitchFamily="34" charset="0"/>
                <a:buChar char="•"/>
              </a:pPr>
              <a:r>
                <a:rPr lang="pl-PL" sz="1900" dirty="0"/>
                <a:t>w</a:t>
              </a:r>
              <a:r>
                <a:rPr lang="pl-PL" sz="1900" dirty="0" smtClean="0"/>
                <a:t>idoczne i możliwe </a:t>
              </a:r>
              <a:r>
                <a:rPr lang="pl-PL" sz="1900" dirty="0"/>
                <a:t>do </a:t>
              </a:r>
              <a:r>
                <a:rPr lang="pl-PL" sz="1900" dirty="0" smtClean="0"/>
                <a:t>zidentyfikowania </a:t>
              </a:r>
              <a:r>
                <a:rPr lang="pl-PL" i="1" dirty="0" smtClean="0"/>
                <a:t>(tj.: powiększony opis lub podświetlane)</a:t>
              </a:r>
              <a:r>
                <a:rPr lang="pl-PL" sz="1900" dirty="0" smtClean="0"/>
                <a:t>,</a:t>
              </a:r>
              <a:endParaRPr lang="pl-PL" sz="1900" dirty="0"/>
            </a:p>
            <a:p>
              <a:pPr marL="622300" lvl="1" indent="-350838" defTabSz="762000" eaLnBrk="0" hangingPunct="0">
                <a:lnSpc>
                  <a:spcPct val="130000"/>
                </a:lnSpc>
                <a:spcBef>
                  <a:spcPts val="400"/>
                </a:spcBef>
                <a:buSzPct val="100000"/>
                <a:buFont typeface="Arial" panose="020B0604020202020204" pitchFamily="34" charset="0"/>
                <a:buChar char="•"/>
              </a:pPr>
              <a:r>
                <a:rPr lang="pl-PL" sz="1900" dirty="0" smtClean="0"/>
                <a:t>oznakowane kontrastowymi barwami </a:t>
              </a:r>
              <a:r>
                <a:rPr lang="pl-PL" i="1" dirty="0" smtClean="0"/>
                <a:t>(kolor zielonym (włączanie)</a:t>
              </a:r>
              <a:r>
                <a:rPr lang="pl-PL" sz="1900" dirty="0" smtClean="0"/>
                <a:t>, czerwony/czarny </a:t>
              </a:r>
              <a:r>
                <a:rPr lang="pl-PL" i="1" dirty="0" smtClean="0"/>
                <a:t>(wyłączanie)</a:t>
              </a:r>
              <a:r>
                <a:rPr lang="pl-PL" sz="1900" dirty="0" smtClean="0"/>
                <a:t>,</a:t>
              </a:r>
            </a:p>
            <a:p>
              <a:pPr marL="1863725" lvl="1" indent="-342900" defTabSz="762000" eaLnBrk="0" hangingPunct="0">
                <a:lnSpc>
                  <a:spcPct val="130000"/>
                </a:lnSpc>
                <a:spcBef>
                  <a:spcPts val="400"/>
                </a:spcBef>
                <a:buSzPct val="100000"/>
                <a:buFont typeface="Arial" panose="020B0604020202020204" pitchFamily="34" charset="0"/>
                <a:buChar char="•"/>
              </a:pPr>
              <a:r>
                <a:rPr lang="pl-PL" sz="1900" dirty="0" smtClean="0"/>
                <a:t>oznakowane powiększonym symbolem/napisem </a:t>
              </a:r>
              <a:r>
                <a:rPr lang="pl-PL" i="1" dirty="0" smtClean="0"/>
                <a:t>(I/O, START/STOP)</a:t>
              </a:r>
              <a:r>
                <a:rPr lang="pl-PL" sz="1900" dirty="0" smtClean="0"/>
                <a:t>, </a:t>
              </a:r>
            </a:p>
            <a:p>
              <a:pPr marL="1863725" indent="-342900" defTabSz="762000" eaLnBrk="0" hangingPunct="0">
                <a:lnSpc>
                  <a:spcPct val="130000"/>
                </a:lnSpc>
                <a:spcBef>
                  <a:spcPts val="400"/>
                </a:spcBef>
                <a:buSzPct val="100000"/>
                <a:buFont typeface="Arial" panose="020B0604020202020204" pitchFamily="34" charset="0"/>
                <a:buChar char="•"/>
              </a:pPr>
              <a:r>
                <a:rPr lang="pl-PL" sz="1900" dirty="0"/>
                <a:t>r</a:t>
              </a:r>
              <a:r>
                <a:rPr lang="pl-PL" sz="1900" dirty="0" smtClean="0"/>
                <a:t>ozmieszczone na wysokości w przedziale 0,6÷1,4m w przypadku prac prowadzonych </a:t>
              </a:r>
            </a:p>
            <a:p>
              <a:pPr marL="1879600" indent="-358775" defTabSz="1117600" eaLnBrk="0" hangingPunct="0">
                <a:lnSpc>
                  <a:spcPct val="130000"/>
                </a:lnSpc>
                <a:spcBef>
                  <a:spcPts val="400"/>
                </a:spcBef>
                <a:buSzPct val="100000"/>
              </a:pPr>
              <a:r>
                <a:rPr lang="pl-PL" sz="1900" dirty="0" smtClean="0"/>
                <a:t>	przez osoby z </a:t>
              </a:r>
              <a:br>
                <a:rPr lang="pl-PL" sz="1900" dirty="0" smtClean="0"/>
              </a:br>
              <a:r>
                <a:rPr lang="pl-PL" sz="1900" dirty="0" smtClean="0"/>
                <a:t>niepełnosprawnością </a:t>
              </a:r>
              <a:br>
                <a:rPr lang="pl-PL" sz="1900" dirty="0" smtClean="0"/>
              </a:br>
              <a:r>
                <a:rPr lang="pl-PL" sz="1900" dirty="0" smtClean="0"/>
                <a:t>układu ruchu.</a:t>
              </a:r>
              <a:endParaRPr lang="pl-PL" sz="1900" dirty="0"/>
            </a:p>
          </p:txBody>
        </p:sp>
        <p:sp>
          <p:nvSpPr>
            <p:cNvPr id="20" name="Elipsa 19"/>
            <p:cNvSpPr/>
            <p:nvPr/>
          </p:nvSpPr>
          <p:spPr>
            <a:xfrm>
              <a:off x="4467893" y="4150290"/>
              <a:ext cx="392139" cy="1675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Elipsa 20"/>
            <p:cNvSpPr/>
            <p:nvPr/>
          </p:nvSpPr>
          <p:spPr>
            <a:xfrm>
              <a:off x="6156176" y="4221088"/>
              <a:ext cx="576064" cy="1648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Elipsa 21"/>
            <p:cNvSpPr/>
            <p:nvPr/>
          </p:nvSpPr>
          <p:spPr>
            <a:xfrm>
              <a:off x="5292080" y="5061772"/>
              <a:ext cx="501928" cy="383451"/>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Elipsa 22"/>
            <p:cNvSpPr/>
            <p:nvPr/>
          </p:nvSpPr>
          <p:spPr>
            <a:xfrm>
              <a:off x="4851472" y="4437037"/>
              <a:ext cx="368600" cy="1101681"/>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709379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IMAGE031.jpg"/>
          <p:cNvPicPr>
            <a:picLocks noChangeAspect="1"/>
          </p:cNvPicPr>
          <p:nvPr/>
        </p:nvPicPr>
        <p:blipFill>
          <a:blip r:embed="rId3" cstate="print"/>
          <a:stretch>
            <a:fillRect/>
          </a:stretch>
        </p:blipFill>
        <p:spPr>
          <a:xfrm>
            <a:off x="5508104" y="3724414"/>
            <a:ext cx="2601064" cy="2080850"/>
          </a:xfrm>
          <a:prstGeom prst="rect">
            <a:avLst/>
          </a:prstGeom>
          <a:ln w="38100">
            <a:solidFill>
              <a:srgbClr val="0000FF"/>
            </a:solidFill>
          </a:ln>
        </p:spPr>
      </p:pic>
      <p:sp>
        <p:nvSpPr>
          <p:cNvPr id="9" name="Prostokąt 8"/>
          <p:cNvSpPr/>
          <p:nvPr/>
        </p:nvSpPr>
        <p:spPr>
          <a:xfrm>
            <a:off x="251519" y="1340768"/>
            <a:ext cx="8208913" cy="794064"/>
          </a:xfrm>
          <a:prstGeom prst="rect">
            <a:avLst/>
          </a:prstGeom>
        </p:spPr>
        <p:txBody>
          <a:bodyPr wrap="square">
            <a:spAutoFit/>
          </a:bodyPr>
          <a:lstStyle/>
          <a:p>
            <a:pPr defTabSz="762000" eaLnBrk="0" hangingPunct="0">
              <a:lnSpc>
                <a:spcPct val="120000"/>
              </a:lnSpc>
              <a:spcBef>
                <a:spcPts val="600"/>
              </a:spcBef>
              <a:buClr>
                <a:srgbClr val="C00000"/>
              </a:buClr>
              <a:buSzPct val="100000"/>
            </a:pPr>
            <a:r>
              <a:rPr lang="pl-PL" sz="1900" b="1" dirty="0"/>
              <a:t>O</a:t>
            </a:r>
            <a:r>
              <a:rPr lang="pl-PL" sz="1900" b="1" dirty="0" smtClean="0"/>
              <a:t>słony i urządzenia ochronne </a:t>
            </a:r>
            <a:r>
              <a:rPr lang="pl-PL" sz="1900" dirty="0" smtClean="0"/>
              <a:t>zastosowane w maszynach lub urządzeniach technicznych powinny:</a:t>
            </a:r>
            <a:endParaRPr lang="pl-PL" sz="1900" dirty="0"/>
          </a:p>
        </p:txBody>
      </p:sp>
      <p:sp>
        <p:nvSpPr>
          <p:cNvPr id="10" name="Symbol zastępczy numeru slajdu 3"/>
          <p:cNvSpPr>
            <a:spLocks noGrp="1"/>
          </p:cNvSpPr>
          <p:nvPr>
            <p:ph type="sldNum" sz="quarter" idx="12"/>
          </p:nvPr>
        </p:nvSpPr>
        <p:spPr>
          <a:xfrm>
            <a:off x="6553200" y="6356350"/>
            <a:ext cx="2133600" cy="365125"/>
          </a:xfrm>
        </p:spPr>
        <p:txBody>
          <a:bodyPr/>
          <a:lstStyle/>
          <a:p>
            <a:pPr>
              <a:defRPr/>
            </a:pPr>
            <a:fld id="{7B78A4EE-C7F1-4854-9EFF-5DCA46ADACEB}" type="slidenum">
              <a:rPr lang="pl-PL"/>
              <a:pPr>
                <a:defRPr/>
              </a:pPr>
              <a:t>13</a:t>
            </a:fld>
            <a:endParaRPr lang="pl-PL" dirty="0"/>
          </a:p>
        </p:txBody>
      </p:sp>
      <p:sp>
        <p:nvSpPr>
          <p:cNvPr id="11" name="Prostokąt 10"/>
          <p:cNvSpPr/>
          <p:nvPr/>
        </p:nvSpPr>
        <p:spPr>
          <a:xfrm>
            <a:off x="251520" y="2204864"/>
            <a:ext cx="5832996" cy="1144929"/>
          </a:xfrm>
          <a:prstGeom prst="rect">
            <a:avLst/>
          </a:prstGeom>
        </p:spPr>
        <p:txBody>
          <a:bodyPr wrap="square">
            <a:spAutoFit/>
          </a:bodyPr>
          <a:lstStyle/>
          <a:p>
            <a:pPr marL="360363" indent="-360363" defTabSz="762000" eaLnBrk="0" hangingPunct="0">
              <a:lnSpc>
                <a:spcPct val="120000"/>
              </a:lnSpc>
              <a:buSzPct val="100000"/>
              <a:buFont typeface="Arial" panose="020B0604020202020204" pitchFamily="34" charset="0"/>
              <a:buChar char="•"/>
            </a:pPr>
            <a:r>
              <a:rPr lang="pl-PL" sz="1900" dirty="0" smtClean="0"/>
              <a:t>uniemożliwiać dostęp do elementów ruchomych </a:t>
            </a:r>
            <a:br>
              <a:rPr lang="pl-PL" sz="1900" dirty="0" smtClean="0"/>
            </a:br>
            <a:r>
              <a:rPr lang="pl-PL" sz="1900" dirty="0" smtClean="0"/>
              <a:t>przeniesienia napędu </a:t>
            </a:r>
            <a:r>
              <a:rPr lang="pl-PL" i="1" dirty="0" smtClean="0"/>
              <a:t>(głównie stosuje się osłony stałe lub ruchome z urządzeniem blokującym – zdjęcie 1.)</a:t>
            </a:r>
            <a:r>
              <a:rPr lang="pl-PL" sz="1900" dirty="0" smtClean="0"/>
              <a:t>,</a:t>
            </a:r>
          </a:p>
        </p:txBody>
      </p:sp>
      <p:sp>
        <p:nvSpPr>
          <p:cNvPr id="12" name="Prostokąt 11"/>
          <p:cNvSpPr/>
          <p:nvPr/>
        </p:nvSpPr>
        <p:spPr>
          <a:xfrm>
            <a:off x="251520" y="3469559"/>
            <a:ext cx="5469752" cy="2474524"/>
          </a:xfrm>
          <a:prstGeom prst="rect">
            <a:avLst/>
          </a:prstGeom>
        </p:spPr>
        <p:txBody>
          <a:bodyPr wrap="square">
            <a:spAutoFit/>
          </a:bodyPr>
          <a:lstStyle/>
          <a:p>
            <a:pPr marL="360363" indent="-360363">
              <a:lnSpc>
                <a:spcPct val="120000"/>
              </a:lnSpc>
              <a:buFont typeface="Arial" panose="020B0604020202020204" pitchFamily="34" charset="0"/>
              <a:buChar char="•"/>
            </a:pPr>
            <a:r>
              <a:rPr lang="pl-PL" sz="1900" dirty="0" smtClean="0"/>
              <a:t>ograniczać dostęp do ruchomych elementów strefy roboczej wykorzystywanych podczas procesu technologicznego </a:t>
            </a:r>
            <a:br>
              <a:rPr lang="pl-PL" sz="1900" dirty="0" smtClean="0"/>
            </a:br>
            <a:r>
              <a:rPr lang="pl-PL" i="1" dirty="0" smtClean="0"/>
              <a:t>(stosowane są osłony stałe lub ruchome z/bez urządzenia blokującego, urządzenia oburęcznego sterowania, kurtyny świetlne, skanery laserowe, </a:t>
            </a:r>
            <a:br>
              <a:rPr lang="pl-PL" i="1" dirty="0" smtClean="0"/>
            </a:br>
            <a:r>
              <a:rPr lang="pl-PL" i="1" dirty="0" smtClean="0"/>
              <a:t>a także maty, listwy lub krawędzie czułe na nacisk).</a:t>
            </a:r>
            <a:endParaRPr lang="pl-PL" i="1" dirty="0"/>
          </a:p>
        </p:txBody>
      </p:sp>
      <p:sp>
        <p:nvSpPr>
          <p:cNvPr id="14" name="Tytuł 1"/>
          <p:cNvSpPr txBox="1">
            <a:spLocks/>
          </p:cNvSpPr>
          <p:nvPr/>
        </p:nvSpPr>
        <p:spPr>
          <a:xfrm>
            <a:off x="0" y="764704"/>
            <a:ext cx="9144000" cy="504056"/>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Osłony i urządzenia ochronne</a:t>
            </a:r>
            <a:endParaRPr lang="pl-PL" sz="3200" b="1" dirty="0"/>
          </a:p>
        </p:txBody>
      </p:sp>
      <p:sp>
        <p:nvSpPr>
          <p:cNvPr id="13" name="pole tekstowe 12"/>
          <p:cNvSpPr txBox="1"/>
          <p:nvPr/>
        </p:nvSpPr>
        <p:spPr>
          <a:xfrm>
            <a:off x="5782741" y="3635732"/>
            <a:ext cx="432743" cy="369332"/>
          </a:xfrm>
          <a:prstGeom prst="rect">
            <a:avLst/>
          </a:prstGeom>
          <a:noFill/>
        </p:spPr>
        <p:txBody>
          <a:bodyPr wrap="square" rtlCol="0">
            <a:spAutoFit/>
          </a:bodyPr>
          <a:lstStyle/>
          <a:p>
            <a:r>
              <a:rPr lang="pl-PL" b="1" dirty="0">
                <a:solidFill>
                  <a:schemeClr val="bg1">
                    <a:lumMod val="95000"/>
                  </a:schemeClr>
                </a:solidFill>
              </a:rPr>
              <a:t>2</a:t>
            </a:r>
            <a:r>
              <a:rPr lang="pl-PL" b="1" dirty="0" smtClean="0">
                <a:solidFill>
                  <a:schemeClr val="bg1">
                    <a:lumMod val="95000"/>
                  </a:schemeClr>
                </a:solidFill>
              </a:rPr>
              <a:t>.</a:t>
            </a:r>
            <a:endParaRPr lang="pl-PL" b="1" dirty="0">
              <a:solidFill>
                <a:schemeClr val="bg1">
                  <a:lumMod val="95000"/>
                </a:schemeClr>
              </a:solidFill>
            </a:endParaRPr>
          </a:p>
        </p:txBody>
      </p:sp>
      <p:grpSp>
        <p:nvGrpSpPr>
          <p:cNvPr id="3" name="Grupa 2"/>
          <p:cNvGrpSpPr/>
          <p:nvPr/>
        </p:nvGrpSpPr>
        <p:grpSpPr>
          <a:xfrm>
            <a:off x="6306112" y="1844824"/>
            <a:ext cx="2730384" cy="2047788"/>
            <a:chOff x="6300192" y="1999057"/>
            <a:chExt cx="2730384" cy="2047788"/>
          </a:xfrm>
        </p:grpSpPr>
        <p:pic>
          <p:nvPicPr>
            <p:cNvPr id="7" name="Obraz 6" descr="DSC00337.JPG"/>
            <p:cNvPicPr>
              <a:picLocks noChangeAspect="1"/>
            </p:cNvPicPr>
            <p:nvPr/>
          </p:nvPicPr>
          <p:blipFill>
            <a:blip r:embed="rId4" cstate="print"/>
            <a:stretch>
              <a:fillRect/>
            </a:stretch>
          </p:blipFill>
          <p:spPr>
            <a:xfrm>
              <a:off x="6300192" y="1999057"/>
              <a:ext cx="2730384" cy="2047788"/>
            </a:xfrm>
            <a:prstGeom prst="rect">
              <a:avLst/>
            </a:prstGeom>
            <a:ln w="38100">
              <a:solidFill>
                <a:srgbClr val="0000FF"/>
              </a:solidFill>
            </a:ln>
          </p:spPr>
        </p:pic>
        <p:sp>
          <p:nvSpPr>
            <p:cNvPr id="15" name="pole tekstowe 14"/>
            <p:cNvSpPr txBox="1"/>
            <p:nvPr/>
          </p:nvSpPr>
          <p:spPr>
            <a:xfrm>
              <a:off x="6369973" y="2060848"/>
              <a:ext cx="432743" cy="369332"/>
            </a:xfrm>
            <a:prstGeom prst="rect">
              <a:avLst/>
            </a:prstGeom>
            <a:noFill/>
          </p:spPr>
          <p:txBody>
            <a:bodyPr wrap="square" rtlCol="0">
              <a:spAutoFit/>
            </a:bodyPr>
            <a:lstStyle/>
            <a:p>
              <a:r>
                <a:rPr lang="pl-PL" b="1" dirty="0" smtClean="0">
                  <a:solidFill>
                    <a:schemeClr val="bg1"/>
                  </a:solidFill>
                </a:rPr>
                <a:t>1.</a:t>
              </a:r>
              <a:endParaRPr lang="pl-PL" b="1" dirty="0">
                <a:solidFill>
                  <a:schemeClr val="bg1"/>
                </a:solidFill>
              </a:endParaRPr>
            </a:p>
          </p:txBody>
        </p:sp>
        <p:sp>
          <p:nvSpPr>
            <p:cNvPr id="2" name="Elipsa 1"/>
            <p:cNvSpPr/>
            <p:nvPr/>
          </p:nvSpPr>
          <p:spPr>
            <a:xfrm>
              <a:off x="6516563" y="2492896"/>
              <a:ext cx="1799853" cy="776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363837208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Text Box 2"/>
          <p:cNvSpPr txBox="1">
            <a:spLocks noChangeArrowheads="1"/>
          </p:cNvSpPr>
          <p:nvPr/>
        </p:nvSpPr>
        <p:spPr bwMode="auto">
          <a:xfrm>
            <a:off x="228589" y="1228834"/>
            <a:ext cx="8595841" cy="2000548"/>
          </a:xfrm>
          <a:prstGeom prst="rect">
            <a:avLst/>
          </a:prstGeom>
          <a:noFill/>
          <a:ln w="12699">
            <a:noFill/>
            <a:miter lim="800000"/>
            <a:headEnd type="none" w="sm" len="sm"/>
            <a:tailEnd type="none" w="sm" len="sm"/>
          </a:ln>
          <a:effectLst/>
        </p:spPr>
        <p:txBody>
          <a:bodyPr wrap="square">
            <a:spAutoFit/>
          </a:bodyPr>
          <a:lstStyle/>
          <a:p>
            <a:pPr defTabSz="762000" eaLnBrk="0" hangingPunct="0">
              <a:lnSpc>
                <a:spcPct val="150000"/>
              </a:lnSpc>
              <a:spcBef>
                <a:spcPts val="600"/>
              </a:spcBef>
              <a:buClr>
                <a:srgbClr val="C00000"/>
              </a:buClr>
            </a:pPr>
            <a:r>
              <a:rPr lang="pl-PL" sz="1900" b="1" dirty="0"/>
              <a:t>O</a:t>
            </a:r>
            <a:r>
              <a:rPr lang="pl-PL" sz="1900" b="1" dirty="0" smtClean="0"/>
              <a:t>znakowanie maszyn i urządzeń technicznych </a:t>
            </a:r>
            <a:r>
              <a:rPr lang="pl-PL" sz="1900" dirty="0" smtClean="0"/>
              <a:t>powinno :</a:t>
            </a:r>
          </a:p>
          <a:p>
            <a:pPr marL="625475" lvl="1" indent="-360363" defTabSz="762000" eaLnBrk="0" hangingPunct="0">
              <a:lnSpc>
                <a:spcPct val="150000"/>
              </a:lnSpc>
              <a:spcBef>
                <a:spcPts val="600"/>
              </a:spcBef>
              <a:buFont typeface="Arial" panose="020B0604020202020204" pitchFamily="34" charset="0"/>
              <a:buChar char="•"/>
            </a:pPr>
            <a:r>
              <a:rPr lang="pl-PL" sz="1900" dirty="0" smtClean="0"/>
              <a:t>być zgodne z wymaganiami bezpieczeństwa  pracy,</a:t>
            </a:r>
          </a:p>
          <a:p>
            <a:pPr marL="625475" lvl="1" indent="-360363" defTabSz="762000" eaLnBrk="0" hangingPunct="0">
              <a:lnSpc>
                <a:spcPct val="150000"/>
              </a:lnSpc>
              <a:spcBef>
                <a:spcPts val="600"/>
              </a:spcBef>
              <a:buFont typeface="Arial" panose="020B0604020202020204" pitchFamily="34" charset="0"/>
              <a:buChar char="•"/>
            </a:pPr>
            <a:r>
              <a:rPr lang="pl-PL" sz="1900" dirty="0" smtClean="0"/>
              <a:t>służyć informowaniu pracowników lub innych użytkowników o zagrożeniu występującym w danym miejscu.</a:t>
            </a:r>
            <a:endParaRPr lang="pl-PL" sz="1900" dirty="0"/>
          </a:p>
        </p:txBody>
      </p:sp>
      <p:sp>
        <p:nvSpPr>
          <p:cNvPr id="10" name="Symbol zastępczy numeru slajdu 3"/>
          <p:cNvSpPr>
            <a:spLocks noGrp="1"/>
          </p:cNvSpPr>
          <p:nvPr>
            <p:ph type="sldNum" sz="quarter" idx="12"/>
          </p:nvPr>
        </p:nvSpPr>
        <p:spPr>
          <a:xfrm>
            <a:off x="6553200" y="6356350"/>
            <a:ext cx="2133600" cy="365125"/>
          </a:xfrm>
        </p:spPr>
        <p:txBody>
          <a:bodyPr/>
          <a:lstStyle/>
          <a:p>
            <a:pPr>
              <a:defRPr/>
            </a:pPr>
            <a:fld id="{7B78A4EE-C7F1-4854-9EFF-5DCA46ADACEB}" type="slidenum">
              <a:rPr lang="pl-PL"/>
              <a:pPr>
                <a:defRPr/>
              </a:pPr>
              <a:t>14</a:t>
            </a:fld>
            <a:endParaRPr lang="pl-PL" dirty="0"/>
          </a:p>
        </p:txBody>
      </p:sp>
      <p:sp>
        <p:nvSpPr>
          <p:cNvPr id="13" name="Tytuł 1"/>
          <p:cNvSpPr txBox="1">
            <a:spLocks/>
          </p:cNvSpPr>
          <p:nvPr/>
        </p:nvSpPr>
        <p:spPr>
          <a:xfrm>
            <a:off x="0" y="692696"/>
            <a:ext cx="9144000" cy="536138"/>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Oznakowanie maszyn i urządzeń technicznych</a:t>
            </a:r>
            <a:endParaRPr lang="pl-PL" sz="3200" b="1" dirty="0"/>
          </a:p>
        </p:txBody>
      </p:sp>
      <p:pic>
        <p:nvPicPr>
          <p:cNvPr id="12" name="Obraz 7" descr="IMAGE032.jpg"/>
          <p:cNvPicPr>
            <a:picLocks noChangeAspect="1"/>
          </p:cNvPicPr>
          <p:nvPr/>
        </p:nvPicPr>
        <p:blipFill>
          <a:blip r:embed="rId3" cstate="print"/>
          <a:srcRect/>
          <a:stretch>
            <a:fillRect/>
          </a:stretch>
        </p:blipFill>
        <p:spPr bwMode="auto">
          <a:xfrm>
            <a:off x="224631" y="4291455"/>
            <a:ext cx="2251838" cy="1800000"/>
          </a:xfrm>
          <a:prstGeom prst="rect">
            <a:avLst/>
          </a:prstGeom>
          <a:noFill/>
          <a:ln w="38100">
            <a:solidFill>
              <a:srgbClr val="0000FF"/>
            </a:solidFill>
            <a:miter lim="800000"/>
            <a:headEnd/>
            <a:tailEnd/>
          </a:ln>
        </p:spPr>
      </p:pic>
      <p:pic>
        <p:nvPicPr>
          <p:cNvPr id="11" name="Obraz 6" descr="DSC_1685.JPG"/>
          <p:cNvPicPr>
            <a:picLocks noChangeAspect="1"/>
          </p:cNvPicPr>
          <p:nvPr/>
        </p:nvPicPr>
        <p:blipFill>
          <a:blip r:embed="rId4" cstate="print"/>
          <a:srcRect/>
          <a:stretch>
            <a:fillRect/>
          </a:stretch>
        </p:blipFill>
        <p:spPr bwMode="auto">
          <a:xfrm>
            <a:off x="3309975" y="4004498"/>
            <a:ext cx="2486161" cy="1800000"/>
          </a:xfrm>
          <a:prstGeom prst="rect">
            <a:avLst/>
          </a:prstGeom>
          <a:noFill/>
          <a:ln w="38100">
            <a:solidFill>
              <a:srgbClr val="0000FF"/>
            </a:solidFill>
            <a:miter lim="800000"/>
            <a:headEnd/>
            <a:tailEnd/>
          </a:ln>
        </p:spPr>
      </p:pic>
      <p:sp>
        <p:nvSpPr>
          <p:cNvPr id="15" name="pole tekstowe 14"/>
          <p:cNvSpPr txBox="1"/>
          <p:nvPr/>
        </p:nvSpPr>
        <p:spPr>
          <a:xfrm>
            <a:off x="250825" y="5676850"/>
            <a:ext cx="432743" cy="353943"/>
          </a:xfrm>
          <a:prstGeom prst="rect">
            <a:avLst/>
          </a:prstGeom>
          <a:noFill/>
        </p:spPr>
        <p:txBody>
          <a:bodyPr wrap="square" rtlCol="0">
            <a:spAutoFit/>
          </a:bodyPr>
          <a:lstStyle/>
          <a:p>
            <a:r>
              <a:rPr lang="pl-PL" sz="1700" b="1" dirty="0" smtClean="0">
                <a:solidFill>
                  <a:schemeClr val="bg1"/>
                </a:solidFill>
              </a:rPr>
              <a:t>1.</a:t>
            </a:r>
            <a:endParaRPr lang="pl-PL" sz="1700" b="1" dirty="0">
              <a:solidFill>
                <a:schemeClr val="bg1"/>
              </a:solidFill>
            </a:endParaRPr>
          </a:p>
        </p:txBody>
      </p:sp>
      <p:grpSp>
        <p:nvGrpSpPr>
          <p:cNvPr id="3" name="Grupa 2"/>
          <p:cNvGrpSpPr/>
          <p:nvPr/>
        </p:nvGrpSpPr>
        <p:grpSpPr>
          <a:xfrm>
            <a:off x="1664895" y="3322778"/>
            <a:ext cx="2173746" cy="1583410"/>
            <a:chOff x="1691680" y="2852936"/>
            <a:chExt cx="2173746" cy="1583410"/>
          </a:xfrm>
        </p:grpSpPr>
        <p:pic>
          <p:nvPicPr>
            <p:cNvPr id="2" name="Obraz 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91680" y="2883842"/>
              <a:ext cx="2173746" cy="1552504"/>
            </a:xfrm>
            <a:prstGeom prst="rect">
              <a:avLst/>
            </a:prstGeom>
            <a:ln w="38100">
              <a:solidFill>
                <a:srgbClr val="0000FF"/>
              </a:solidFill>
            </a:ln>
          </p:spPr>
        </p:pic>
        <p:sp>
          <p:nvSpPr>
            <p:cNvPr id="16" name="pole tekstowe 15"/>
            <p:cNvSpPr txBox="1"/>
            <p:nvPr/>
          </p:nvSpPr>
          <p:spPr>
            <a:xfrm>
              <a:off x="2149818" y="2852936"/>
              <a:ext cx="432743" cy="353943"/>
            </a:xfrm>
            <a:prstGeom prst="rect">
              <a:avLst/>
            </a:prstGeom>
            <a:noFill/>
          </p:spPr>
          <p:txBody>
            <a:bodyPr wrap="square" rtlCol="0">
              <a:spAutoFit/>
            </a:bodyPr>
            <a:lstStyle/>
            <a:p>
              <a:r>
                <a:rPr lang="pl-PL" sz="1700" b="1" dirty="0">
                  <a:solidFill>
                    <a:schemeClr val="bg1"/>
                  </a:solidFill>
                </a:rPr>
                <a:t>2</a:t>
              </a:r>
              <a:r>
                <a:rPr lang="pl-PL" sz="1700" b="1" dirty="0" smtClean="0">
                  <a:solidFill>
                    <a:schemeClr val="bg1"/>
                  </a:solidFill>
                </a:rPr>
                <a:t>.</a:t>
              </a:r>
              <a:endParaRPr lang="pl-PL" sz="1700" b="1" dirty="0">
                <a:solidFill>
                  <a:schemeClr val="bg1"/>
                </a:solidFill>
              </a:endParaRPr>
            </a:p>
          </p:txBody>
        </p:sp>
      </p:grpSp>
      <p:sp>
        <p:nvSpPr>
          <p:cNvPr id="17" name="pole tekstowe 16"/>
          <p:cNvSpPr txBox="1"/>
          <p:nvPr/>
        </p:nvSpPr>
        <p:spPr>
          <a:xfrm>
            <a:off x="4067944" y="4077072"/>
            <a:ext cx="432743" cy="353943"/>
          </a:xfrm>
          <a:prstGeom prst="rect">
            <a:avLst/>
          </a:prstGeom>
          <a:noFill/>
        </p:spPr>
        <p:txBody>
          <a:bodyPr wrap="square" rtlCol="0">
            <a:spAutoFit/>
          </a:bodyPr>
          <a:lstStyle/>
          <a:p>
            <a:r>
              <a:rPr lang="pl-PL" sz="1700" b="1" dirty="0">
                <a:solidFill>
                  <a:schemeClr val="bg1"/>
                </a:solidFill>
              </a:rPr>
              <a:t>3</a:t>
            </a:r>
            <a:r>
              <a:rPr lang="pl-PL" sz="1700" b="1" dirty="0" smtClean="0">
                <a:solidFill>
                  <a:schemeClr val="bg1"/>
                </a:solidFill>
              </a:rPr>
              <a:t>.</a:t>
            </a:r>
            <a:endParaRPr lang="pl-PL" sz="1700" b="1" dirty="0">
              <a:solidFill>
                <a:schemeClr val="bg1"/>
              </a:solidFill>
            </a:endParaRPr>
          </a:p>
        </p:txBody>
      </p:sp>
      <p:grpSp>
        <p:nvGrpSpPr>
          <p:cNvPr id="4" name="Grupa 3"/>
          <p:cNvGrpSpPr/>
          <p:nvPr/>
        </p:nvGrpSpPr>
        <p:grpSpPr>
          <a:xfrm>
            <a:off x="5580112" y="2775108"/>
            <a:ext cx="3243479" cy="3174172"/>
            <a:chOff x="5508104" y="2704639"/>
            <a:chExt cx="3315487" cy="3244641"/>
          </a:xfrm>
        </p:grpSpPr>
        <p:pic>
          <p:nvPicPr>
            <p:cNvPr id="14" name="Obraz 13" descr="image059.jp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08104" y="2704639"/>
              <a:ext cx="3315487" cy="3244641"/>
            </a:xfrm>
            <a:prstGeom prst="rect">
              <a:avLst/>
            </a:prstGeom>
            <a:ln w="38100">
              <a:solidFill>
                <a:srgbClr val="0000FF"/>
              </a:solidFill>
            </a:ln>
          </p:spPr>
        </p:pic>
        <p:sp>
          <p:nvSpPr>
            <p:cNvPr id="18" name="pole tekstowe 17"/>
            <p:cNvSpPr txBox="1"/>
            <p:nvPr/>
          </p:nvSpPr>
          <p:spPr>
            <a:xfrm>
              <a:off x="6444208" y="2715016"/>
              <a:ext cx="432743" cy="353943"/>
            </a:xfrm>
            <a:prstGeom prst="rect">
              <a:avLst/>
            </a:prstGeom>
            <a:noFill/>
          </p:spPr>
          <p:txBody>
            <a:bodyPr wrap="square" rtlCol="0">
              <a:spAutoFit/>
            </a:bodyPr>
            <a:lstStyle/>
            <a:p>
              <a:r>
                <a:rPr lang="pl-PL" sz="1700" b="1" dirty="0" smtClean="0">
                  <a:solidFill>
                    <a:schemeClr val="bg1"/>
                  </a:solidFill>
                </a:rPr>
                <a:t>4.</a:t>
              </a:r>
              <a:endParaRPr lang="pl-PL" sz="1700" b="1" dirty="0">
                <a:solidFill>
                  <a:schemeClr val="bg1"/>
                </a:solidFill>
              </a:endParaRPr>
            </a:p>
          </p:txBody>
        </p:sp>
      </p:grpSp>
    </p:spTree>
    <p:extLst>
      <p:ext uri="{BB962C8B-B14F-4D97-AF65-F5344CB8AC3E}">
        <p14:creationId xmlns:p14="http://schemas.microsoft.com/office/powerpoint/2010/main" val="3647294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pPr>
              <a:defRPr/>
            </a:pPr>
            <a:fld id="{7B78A4EE-C7F1-4854-9EFF-5DCA46ADACEB}" type="slidenum">
              <a:rPr lang="pl-PL"/>
              <a:pPr>
                <a:defRPr/>
              </a:pPr>
              <a:t>15</a:t>
            </a:fld>
            <a:endParaRPr lang="pl-PL" dirty="0"/>
          </a:p>
        </p:txBody>
      </p:sp>
      <p:sp>
        <p:nvSpPr>
          <p:cNvPr id="11" name="pole tekstowe 10"/>
          <p:cNvSpPr txBox="1"/>
          <p:nvPr/>
        </p:nvSpPr>
        <p:spPr>
          <a:xfrm>
            <a:off x="539552" y="2534694"/>
            <a:ext cx="4896544" cy="2232248"/>
          </a:xfrm>
          <a:prstGeom prst="rect">
            <a:avLst/>
          </a:prstGeom>
        </p:spPr>
        <p:txBody>
          <a:bodyPr vert="horz" wrap="square" lIns="91440" tIns="45720" rIns="91440" bIns="45720" rtlCol="0" anchor="ctr">
            <a:noAutofit/>
          </a:bodyPr>
          <a:lstStyle/>
          <a:p>
            <a:pPr marL="360363" marR="0" indent="-360363" defTabSz="914400" rtl="0" eaLnBrk="1" fontAlgn="auto" latinLnBrk="0" hangingPunct="1">
              <a:spcAft>
                <a:spcPts val="1200"/>
              </a:spcAft>
              <a:buSzTx/>
              <a:buFont typeface="Arial" panose="020B0604020202020204" pitchFamily="34" charset="0"/>
              <a:buChar char="•"/>
              <a:tabLst/>
            </a:pPr>
            <a:r>
              <a:rPr lang="pl-PL" sz="1900" dirty="0">
                <a:ea typeface="+mj-ea"/>
                <a:cs typeface="+mj-cs"/>
              </a:rPr>
              <a:t>s</a:t>
            </a:r>
            <a:r>
              <a:rPr lang="pl-PL" sz="1900" dirty="0" smtClean="0">
                <a:ea typeface="+mj-ea"/>
                <a:cs typeface="+mj-cs"/>
              </a:rPr>
              <a:t>prawne, </a:t>
            </a:r>
          </a:p>
          <a:p>
            <a:pPr marL="360363" marR="0" indent="-360363" defTabSz="914400" rtl="0" eaLnBrk="1" fontAlgn="auto" latinLnBrk="0" hangingPunct="1">
              <a:spcAft>
                <a:spcPts val="1200"/>
              </a:spcAft>
              <a:buSzTx/>
              <a:buFont typeface="Arial" panose="020B0604020202020204" pitchFamily="34" charset="0"/>
              <a:buChar char="•"/>
              <a:tabLst/>
            </a:pPr>
            <a:r>
              <a:rPr lang="pl-PL" sz="1900" dirty="0" smtClean="0">
                <a:ea typeface="+mj-ea"/>
                <a:cs typeface="+mj-cs"/>
              </a:rPr>
              <a:t>widoczne i łatwo dostrzegalne z każdego miejsca wokół maszyny,</a:t>
            </a:r>
          </a:p>
          <a:p>
            <a:pPr marL="360363" indent="-360363">
              <a:spcAft>
                <a:spcPts val="1200"/>
              </a:spcAft>
              <a:buFont typeface="Arial" panose="020B0604020202020204" pitchFamily="34" charset="0"/>
              <a:buChar char="•"/>
            </a:pPr>
            <a:r>
              <a:rPr lang="pl-PL" sz="1900" dirty="0" smtClean="0"/>
              <a:t>słyszalne z każdego miejsca stanowiska pracy,</a:t>
            </a:r>
            <a:endParaRPr lang="pl-PL" sz="1900" dirty="0"/>
          </a:p>
          <a:p>
            <a:pPr marL="0" marR="0" indent="0" defTabSz="914400" rtl="0" eaLnBrk="1" fontAlgn="auto" latinLnBrk="0" hangingPunct="1">
              <a:spcAft>
                <a:spcPts val="1200"/>
              </a:spcAft>
              <a:buClr>
                <a:srgbClr val="FF0000"/>
              </a:buClr>
              <a:buSzTx/>
              <a:buFont typeface="Wingdings" pitchFamily="2" charset="2"/>
              <a:buChar char="Ø"/>
              <a:tabLst/>
            </a:pPr>
            <a:endParaRPr kumimoji="0" lang="pl-PL" sz="1900" i="0" u="none" strike="noStrike" kern="1200" cap="none" spc="0" normalizeH="0" baseline="0" noProof="0" dirty="0" smtClean="0">
              <a:ln>
                <a:noFill/>
              </a:ln>
              <a:effectLst/>
              <a:uLnTx/>
              <a:uFillTx/>
              <a:ea typeface="+mj-ea"/>
              <a:cs typeface="+mj-cs"/>
            </a:endParaRPr>
          </a:p>
        </p:txBody>
      </p:sp>
      <p:pic>
        <p:nvPicPr>
          <p:cNvPr id="15" name="Picture 6" descr="D:\backup\Dysk_D\stare dane\Dysk D\OLD\EC Type-Examination\FOD\foto-FOD-WE-2004\FOD-foto-2004\P5220314.JPG"/>
          <p:cNvPicPr>
            <a:picLocks noChangeAspect="1" noChangeArrowheads="1"/>
          </p:cNvPicPr>
          <p:nvPr/>
        </p:nvPicPr>
        <p:blipFill>
          <a:blip r:embed="rId3" cstate="print"/>
          <a:srcRect t="7650" r="14259" b="12371"/>
          <a:stretch>
            <a:fillRect/>
          </a:stretch>
        </p:blipFill>
        <p:spPr bwMode="auto">
          <a:xfrm>
            <a:off x="6850413" y="2120289"/>
            <a:ext cx="2186083" cy="2551115"/>
          </a:xfrm>
          <a:prstGeom prst="rect">
            <a:avLst/>
          </a:prstGeom>
          <a:noFill/>
          <a:ln w="38100">
            <a:solidFill>
              <a:srgbClr val="0000FF"/>
            </a:solidFill>
            <a:miter lim="800000"/>
            <a:headEnd/>
            <a:tailEnd/>
          </a:ln>
        </p:spPr>
      </p:pic>
      <p:pic>
        <p:nvPicPr>
          <p:cNvPr id="16" name="Picture 7" descr="D:\backup\Dysk_D\stare dane\Dysk D\OLD\OCENA\mostostal-siedlce\FOTO\3-wizyta\P1000191.JPG"/>
          <p:cNvPicPr>
            <a:picLocks noChangeAspect="1" noChangeArrowheads="1"/>
          </p:cNvPicPr>
          <p:nvPr/>
        </p:nvPicPr>
        <p:blipFill>
          <a:blip r:embed="rId4" cstate="print"/>
          <a:srcRect/>
          <a:stretch>
            <a:fillRect/>
          </a:stretch>
        </p:blipFill>
        <p:spPr bwMode="auto">
          <a:xfrm>
            <a:off x="5076056" y="2961905"/>
            <a:ext cx="2571651" cy="2987375"/>
          </a:xfrm>
          <a:prstGeom prst="rect">
            <a:avLst/>
          </a:prstGeom>
          <a:noFill/>
          <a:ln w="38100">
            <a:solidFill>
              <a:srgbClr val="0000FF"/>
            </a:solidFill>
            <a:miter lim="800000"/>
            <a:headEnd/>
            <a:tailEnd/>
          </a:ln>
        </p:spPr>
      </p:pic>
      <p:sp>
        <p:nvSpPr>
          <p:cNvPr id="9" name="Text Box 2"/>
          <p:cNvSpPr txBox="1">
            <a:spLocks noChangeArrowheads="1"/>
          </p:cNvSpPr>
          <p:nvPr/>
        </p:nvSpPr>
        <p:spPr bwMode="auto">
          <a:xfrm>
            <a:off x="250825" y="1347967"/>
            <a:ext cx="8524528" cy="1144929"/>
          </a:xfrm>
          <a:prstGeom prst="rect">
            <a:avLst/>
          </a:prstGeom>
          <a:noFill/>
          <a:ln w="12699">
            <a:noFill/>
            <a:miter lim="800000"/>
            <a:headEnd type="none" w="sm" len="sm"/>
            <a:tailEnd type="none" w="sm" len="sm"/>
          </a:ln>
          <a:effectLst/>
        </p:spPr>
        <p:txBody>
          <a:bodyPr wrap="square">
            <a:spAutoFit/>
          </a:bodyPr>
          <a:lstStyle/>
          <a:p>
            <a:pPr defTabSz="762000" eaLnBrk="0" hangingPunct="0">
              <a:lnSpc>
                <a:spcPct val="120000"/>
              </a:lnSpc>
              <a:spcBef>
                <a:spcPts val="600"/>
              </a:spcBef>
              <a:buClr>
                <a:srgbClr val="C00000"/>
              </a:buClr>
            </a:pPr>
            <a:r>
              <a:rPr lang="pl-PL" sz="1900" b="1" dirty="0"/>
              <a:t>U</a:t>
            </a:r>
            <a:r>
              <a:rPr lang="pl-PL" sz="1900" b="1" dirty="0" smtClean="0"/>
              <a:t>rządzenia sygnalizacyjne ostrzegawczo-informacyjne</a:t>
            </a:r>
            <a:r>
              <a:rPr lang="pl-PL" i="1" dirty="0" smtClean="0"/>
              <a:t> (w postaci lampek, wskaźników, podświetlanych przycisków</a:t>
            </a:r>
            <a:r>
              <a:rPr lang="pl-PL" i="1" dirty="0"/>
              <a:t>)</a:t>
            </a:r>
            <a:r>
              <a:rPr lang="pl-PL" sz="1900" dirty="0"/>
              <a:t> </a:t>
            </a:r>
            <a:r>
              <a:rPr lang="pl-PL" sz="1900" dirty="0" smtClean="0"/>
              <a:t>zainstalowane na maszynach lub urządzeniach technicznych obsługiwanych przez pracowników powinny być:</a:t>
            </a:r>
            <a:endParaRPr lang="pl-PL" sz="1900" dirty="0"/>
          </a:p>
        </p:txBody>
      </p:sp>
      <p:sp>
        <p:nvSpPr>
          <p:cNvPr id="12" name="Tytuł 1"/>
          <p:cNvSpPr txBox="1">
            <a:spLocks/>
          </p:cNvSpPr>
          <p:nvPr/>
        </p:nvSpPr>
        <p:spPr>
          <a:xfrm>
            <a:off x="36512" y="692696"/>
            <a:ext cx="9144000" cy="432048"/>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Sygnalizacja świetlna i dźwiękowa</a:t>
            </a:r>
            <a:endParaRPr lang="pl-PL" sz="3200" b="1" dirty="0"/>
          </a:p>
        </p:txBody>
      </p:sp>
      <p:pic>
        <p:nvPicPr>
          <p:cNvPr id="3" name="Obraz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0825" y="4671404"/>
            <a:ext cx="4581891" cy="1277876"/>
          </a:xfrm>
          <a:prstGeom prst="rect">
            <a:avLst/>
          </a:prstGeom>
          <a:ln w="38100">
            <a:solidFill>
              <a:srgbClr val="0000FF"/>
            </a:solidFill>
          </a:ln>
        </p:spPr>
      </p:pic>
      <p:sp>
        <p:nvSpPr>
          <p:cNvPr id="13" name="pole tekstowe 12"/>
          <p:cNvSpPr txBox="1"/>
          <p:nvPr/>
        </p:nvSpPr>
        <p:spPr>
          <a:xfrm>
            <a:off x="683568" y="5595337"/>
            <a:ext cx="432743" cy="353943"/>
          </a:xfrm>
          <a:prstGeom prst="rect">
            <a:avLst/>
          </a:prstGeom>
          <a:noFill/>
        </p:spPr>
        <p:txBody>
          <a:bodyPr wrap="square" rtlCol="0">
            <a:spAutoFit/>
          </a:bodyPr>
          <a:lstStyle/>
          <a:p>
            <a:r>
              <a:rPr lang="pl-PL" sz="1700" b="1" dirty="0" smtClean="0">
                <a:solidFill>
                  <a:schemeClr val="bg1"/>
                </a:solidFill>
              </a:rPr>
              <a:t>1.</a:t>
            </a:r>
            <a:endParaRPr lang="pl-PL" sz="1700" b="1" dirty="0">
              <a:solidFill>
                <a:schemeClr val="bg1"/>
              </a:solidFill>
            </a:endParaRPr>
          </a:p>
        </p:txBody>
      </p:sp>
      <p:sp>
        <p:nvSpPr>
          <p:cNvPr id="14" name="pole tekstowe 13"/>
          <p:cNvSpPr txBox="1"/>
          <p:nvPr/>
        </p:nvSpPr>
        <p:spPr>
          <a:xfrm>
            <a:off x="5076056" y="5595335"/>
            <a:ext cx="432743" cy="353943"/>
          </a:xfrm>
          <a:prstGeom prst="rect">
            <a:avLst/>
          </a:prstGeom>
          <a:noFill/>
        </p:spPr>
        <p:txBody>
          <a:bodyPr wrap="square" rtlCol="0">
            <a:spAutoFit/>
          </a:bodyPr>
          <a:lstStyle/>
          <a:p>
            <a:r>
              <a:rPr lang="pl-PL" sz="1700" b="1" dirty="0">
                <a:solidFill>
                  <a:schemeClr val="bg1"/>
                </a:solidFill>
              </a:rPr>
              <a:t>2</a:t>
            </a:r>
            <a:r>
              <a:rPr lang="pl-PL" sz="1700" b="1" dirty="0" smtClean="0">
                <a:solidFill>
                  <a:schemeClr val="bg1"/>
                </a:solidFill>
              </a:rPr>
              <a:t>.</a:t>
            </a:r>
            <a:endParaRPr lang="pl-PL" sz="1700" b="1" dirty="0">
              <a:solidFill>
                <a:schemeClr val="bg1"/>
              </a:solidFill>
            </a:endParaRPr>
          </a:p>
        </p:txBody>
      </p:sp>
      <p:sp>
        <p:nvSpPr>
          <p:cNvPr id="17" name="pole tekstowe 16"/>
          <p:cNvSpPr txBox="1"/>
          <p:nvPr/>
        </p:nvSpPr>
        <p:spPr>
          <a:xfrm>
            <a:off x="7821560" y="4278620"/>
            <a:ext cx="432743" cy="353943"/>
          </a:xfrm>
          <a:prstGeom prst="rect">
            <a:avLst/>
          </a:prstGeom>
          <a:noFill/>
        </p:spPr>
        <p:txBody>
          <a:bodyPr wrap="square" rtlCol="0">
            <a:spAutoFit/>
          </a:bodyPr>
          <a:lstStyle/>
          <a:p>
            <a:r>
              <a:rPr lang="pl-PL" sz="1700" b="1" dirty="0">
                <a:solidFill>
                  <a:schemeClr val="bg1"/>
                </a:solidFill>
              </a:rPr>
              <a:t>3</a:t>
            </a:r>
            <a:r>
              <a:rPr lang="pl-PL" sz="1700" b="1" dirty="0" smtClean="0">
                <a:solidFill>
                  <a:schemeClr val="bg1"/>
                </a:solidFill>
              </a:rPr>
              <a:t>.</a:t>
            </a:r>
            <a:endParaRPr lang="pl-PL" sz="1700" b="1" dirty="0">
              <a:solidFill>
                <a:schemeClr val="bg1"/>
              </a:solidFill>
            </a:endParaRPr>
          </a:p>
        </p:txBody>
      </p:sp>
    </p:spTree>
    <p:extLst>
      <p:ext uri="{BB962C8B-B14F-4D97-AF65-F5344CB8AC3E}">
        <p14:creationId xmlns:p14="http://schemas.microsoft.com/office/powerpoint/2010/main" val="17611884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51520" y="1861468"/>
            <a:ext cx="8640960" cy="4293483"/>
          </a:xfrm>
          <a:prstGeom prst="rect">
            <a:avLst/>
          </a:prstGeom>
          <a:noFill/>
        </p:spPr>
        <p:txBody>
          <a:bodyPr wrap="square" rtlCol="0">
            <a:spAutoFit/>
          </a:bodyPr>
          <a:lstStyle/>
          <a:p>
            <a:pPr marL="354013" indent="-354013">
              <a:lnSpc>
                <a:spcPct val="150000"/>
              </a:lnSpc>
              <a:spcBef>
                <a:spcPts val="600"/>
              </a:spcBef>
              <a:spcAft>
                <a:spcPts val="1200"/>
              </a:spcAft>
              <a:buClr>
                <a:srgbClr val="C00000"/>
              </a:buClr>
              <a:buFont typeface="Wingdings" panose="05000000000000000000" pitchFamily="2" charset="2"/>
              <a:buChar char="Ø"/>
            </a:pPr>
            <a:r>
              <a:rPr lang="pl-PL" sz="1900" dirty="0" smtClean="0"/>
              <a:t>Ogólne informacje </a:t>
            </a:r>
            <a:r>
              <a:rPr lang="pl-PL" sz="1900" dirty="0"/>
              <a:t>dotyczące możliwości dostosowania </a:t>
            </a:r>
            <a:r>
              <a:rPr lang="pl-PL" sz="1900" dirty="0" smtClean="0"/>
              <a:t>stanowiska pracy </a:t>
            </a:r>
            <a:r>
              <a:rPr lang="pl-PL" sz="1900" dirty="0"/>
              <a:t>dla osób z różnymi rodzajami </a:t>
            </a:r>
            <a:r>
              <a:rPr lang="pl-PL" sz="1900" dirty="0" smtClean="0"/>
              <a:t>niepełnosprawności</a:t>
            </a:r>
          </a:p>
          <a:p>
            <a:pPr marL="354013" indent="-354013">
              <a:lnSpc>
                <a:spcPct val="150000"/>
              </a:lnSpc>
              <a:spcBef>
                <a:spcPts val="600"/>
              </a:spcBef>
              <a:spcAft>
                <a:spcPts val="1200"/>
              </a:spcAft>
              <a:buClr>
                <a:srgbClr val="C00000"/>
              </a:buClr>
              <a:buFont typeface="Wingdings" panose="05000000000000000000" pitchFamily="2" charset="2"/>
              <a:buChar char="Ø"/>
            </a:pPr>
            <a:r>
              <a:rPr lang="pl-PL" sz="1900" dirty="0" smtClean="0"/>
              <a:t>Zalecenia </a:t>
            </a:r>
            <a:r>
              <a:rPr lang="pl-PL" sz="1900" dirty="0"/>
              <a:t>dotyczące możliwości dostosowania stanowiska pracy dla osób z różnymi rodzajami </a:t>
            </a:r>
            <a:r>
              <a:rPr lang="pl-PL" sz="1900" dirty="0" smtClean="0"/>
              <a:t>niepełnosprawności</a:t>
            </a:r>
          </a:p>
          <a:p>
            <a:pPr marL="354013" indent="-354013">
              <a:lnSpc>
                <a:spcPct val="150000"/>
              </a:lnSpc>
              <a:spcBef>
                <a:spcPts val="600"/>
              </a:spcBef>
              <a:spcAft>
                <a:spcPts val="1200"/>
              </a:spcAft>
              <a:buClr>
                <a:srgbClr val="C00000"/>
              </a:buClr>
              <a:buFont typeface="Wingdings" panose="05000000000000000000" pitchFamily="2" charset="2"/>
              <a:buChar char="Ø"/>
            </a:pPr>
            <a:r>
              <a:rPr lang="pl-PL" sz="1900" dirty="0"/>
              <a:t>Zalecenia dotyczące możliwości dostosowania </a:t>
            </a:r>
            <a:r>
              <a:rPr lang="pl-PL" sz="1900" dirty="0" smtClean="0"/>
              <a:t>maszyn i </a:t>
            </a:r>
            <a:br>
              <a:rPr lang="pl-PL" sz="1900" dirty="0" smtClean="0"/>
            </a:br>
            <a:r>
              <a:rPr lang="pl-PL" sz="1900" dirty="0" smtClean="0"/>
              <a:t>urządzeń użytkowanych przez osoby </a:t>
            </a:r>
            <a:r>
              <a:rPr lang="pl-PL" sz="1900" dirty="0"/>
              <a:t>z różnymi </a:t>
            </a:r>
            <a:r>
              <a:rPr lang="pl-PL" sz="1900" dirty="0" smtClean="0"/>
              <a:t/>
            </a:r>
            <a:br>
              <a:rPr lang="pl-PL" sz="1900" dirty="0" smtClean="0"/>
            </a:br>
            <a:r>
              <a:rPr lang="pl-PL" sz="1900" dirty="0" smtClean="0"/>
              <a:t>rodzajami </a:t>
            </a:r>
            <a:r>
              <a:rPr lang="pl-PL" sz="1900" dirty="0"/>
              <a:t>niepełnosprawności</a:t>
            </a:r>
          </a:p>
          <a:p>
            <a:pPr marL="457200" indent="-457200">
              <a:lnSpc>
                <a:spcPct val="150000"/>
              </a:lnSpc>
              <a:spcBef>
                <a:spcPts val="600"/>
              </a:spcBef>
              <a:spcAft>
                <a:spcPts val="1200"/>
              </a:spcAft>
              <a:buFont typeface="+mj-lt"/>
              <a:buAutoNum type="arabicPeriod"/>
            </a:pPr>
            <a:endParaRPr lang="pl-PL" sz="1900" dirty="0" smtClean="0"/>
          </a:p>
        </p:txBody>
      </p:sp>
      <p:sp>
        <p:nvSpPr>
          <p:cNvPr id="9" name="Rectangle 1029"/>
          <p:cNvSpPr>
            <a:spLocks noChangeArrowheads="1"/>
          </p:cNvSpPr>
          <p:nvPr/>
        </p:nvSpPr>
        <p:spPr bwMode="auto">
          <a:xfrm>
            <a:off x="251520" y="1036092"/>
            <a:ext cx="8630666" cy="520700"/>
          </a:xfrm>
          <a:prstGeom prst="rect">
            <a:avLst/>
          </a:prstGeom>
          <a:noFill/>
          <a:ln w="9525">
            <a:noFill/>
            <a:miter lim="800000"/>
            <a:headEnd/>
            <a:tailEnd/>
          </a:ln>
          <a:effectLst/>
        </p:spPr>
        <p:txBody>
          <a:bodyPr anchor="ctr"/>
          <a:lstStyle/>
          <a:p>
            <a:pPr algn="ctr">
              <a:lnSpc>
                <a:spcPct val="60000"/>
              </a:lnSpc>
            </a:pPr>
            <a:r>
              <a:rPr lang="pl-PL" sz="3200" b="1" dirty="0" smtClean="0">
                <a:solidFill>
                  <a:schemeClr val="accent5">
                    <a:lumMod val="75000"/>
                  </a:schemeClr>
                </a:solidFill>
              </a:rPr>
              <a:t>Plan prezentacji:</a:t>
            </a:r>
            <a:endParaRPr lang="pl-PL" sz="3200" b="1" dirty="0">
              <a:solidFill>
                <a:schemeClr val="accent5">
                  <a:lumMod val="75000"/>
                </a:schemeClr>
              </a:solidFill>
            </a:endParaRPr>
          </a:p>
        </p:txBody>
      </p:sp>
      <p:pic>
        <p:nvPicPr>
          <p:cNvPr id="11" name="Obraz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3587129"/>
            <a:ext cx="1738685" cy="2434159"/>
          </a:xfrm>
          <a:prstGeom prst="rect">
            <a:avLst/>
          </a:prstGeom>
          <a:ln w="38100">
            <a:solidFill>
              <a:schemeClr val="accent5">
                <a:lumMod val="75000"/>
              </a:schemeClr>
            </a:solidFill>
          </a:ln>
        </p:spPr>
      </p:pic>
    </p:spTree>
    <p:extLst>
      <p:ext uri="{BB962C8B-B14F-4D97-AF65-F5344CB8AC3E}">
        <p14:creationId xmlns:p14="http://schemas.microsoft.com/office/powerpoint/2010/main" val="189252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16206" y="2852936"/>
            <a:ext cx="7776864" cy="27691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bg2"/>
              </a:buClr>
              <a:buSzPct val="75000"/>
              <a:buFont typeface="Wingdings" pitchFamily="2" charset="2"/>
              <a:defRPr sz="3000">
                <a:solidFill>
                  <a:schemeClr val="tx1"/>
                </a:solidFill>
                <a:latin typeface="Verdana" pitchFamily="34" charset="0"/>
              </a:defRPr>
            </a:lvl1pPr>
            <a:lvl2pPr algn="ctr">
              <a:spcBef>
                <a:spcPct val="20000"/>
              </a:spcBef>
              <a:buClr>
                <a:schemeClr val="tx2"/>
              </a:buClr>
              <a:buSzPct val="75000"/>
              <a:buFont typeface="Wingdings" pitchFamily="2" charset="2"/>
              <a:defRPr sz="2400">
                <a:solidFill>
                  <a:schemeClr val="tx1"/>
                </a:solidFill>
                <a:latin typeface="Verdana" pitchFamily="34" charset="0"/>
              </a:defRPr>
            </a:lvl2pPr>
            <a:lvl3pPr algn="ctr">
              <a:spcBef>
                <a:spcPct val="20000"/>
              </a:spcBef>
              <a:buClr>
                <a:schemeClr val="accent1"/>
              </a:buClr>
              <a:buSzPct val="65000"/>
              <a:buFont typeface="Wingdings" pitchFamily="2" charset="2"/>
              <a:defRPr sz="2000">
                <a:solidFill>
                  <a:schemeClr val="tx1"/>
                </a:solidFill>
                <a:latin typeface="Verdana" pitchFamily="34" charset="0"/>
              </a:defRPr>
            </a:lvl3pPr>
            <a:lvl4pPr algn="ctr">
              <a:spcBef>
                <a:spcPct val="20000"/>
              </a:spcBef>
              <a:buClr>
                <a:schemeClr val="bg2"/>
              </a:buClr>
              <a:buFont typeface="Wingdings" pitchFamily="2" charset="2"/>
              <a:defRPr>
                <a:solidFill>
                  <a:schemeClr val="tx1"/>
                </a:solidFill>
                <a:latin typeface="Verdana" pitchFamily="34" charset="0"/>
              </a:defRPr>
            </a:lvl4pPr>
            <a:lvl5pPr algn="ctr">
              <a:spcBef>
                <a:spcPct val="20000"/>
              </a:spcBef>
              <a:buClr>
                <a:schemeClr val="tx2"/>
              </a:buClr>
              <a:buSzPct val="80000"/>
              <a:buFont typeface="Wingdings" pitchFamily="2" charset="2"/>
              <a:defRPr>
                <a:solidFill>
                  <a:schemeClr val="tx1"/>
                </a:solidFill>
                <a:latin typeface="Verdana" pitchFamily="34" charset="0"/>
              </a:defRPr>
            </a:lvl5pPr>
            <a:lvl6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6pPr>
            <a:lvl7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7pPr>
            <a:lvl8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8pPr>
            <a:lvl9pPr algn="ctr" fontAlgn="base">
              <a:spcBef>
                <a:spcPct val="20000"/>
              </a:spcBef>
              <a:spcAft>
                <a:spcPct val="0"/>
              </a:spcAft>
              <a:buClr>
                <a:schemeClr val="tx2"/>
              </a:buClr>
              <a:buSzPct val="80000"/>
              <a:buFont typeface="Wingdings" pitchFamily="2" charset="2"/>
              <a:defRPr>
                <a:solidFill>
                  <a:schemeClr val="tx1"/>
                </a:solidFill>
                <a:latin typeface="Verdana" pitchFamily="34" charset="0"/>
              </a:defRPr>
            </a:lvl9pPr>
          </a:lstStyle>
          <a:p>
            <a:pPr algn="just" eaLnBrk="0" hangingPunct="0">
              <a:lnSpc>
                <a:spcPct val="110000"/>
              </a:lnSpc>
              <a:spcBef>
                <a:spcPct val="0"/>
              </a:spcBef>
            </a:pPr>
            <a:endParaRPr lang="pl-PL" altLang="pl-PL" sz="500" b="1" dirty="0">
              <a:latin typeface="EFN Bureau" pitchFamily="2" charset="-18"/>
            </a:endParaRPr>
          </a:p>
          <a:p>
            <a:pPr algn="just" eaLnBrk="0" hangingPunct="0">
              <a:lnSpc>
                <a:spcPct val="110000"/>
              </a:lnSpc>
              <a:spcBef>
                <a:spcPct val="0"/>
              </a:spcBef>
            </a:pPr>
            <a:endParaRPr lang="pl-PL" altLang="pl-PL" sz="500" b="1" dirty="0">
              <a:latin typeface="EFN Bureau" pitchFamily="2" charset="-18"/>
            </a:endParaRPr>
          </a:p>
          <a:p>
            <a:pPr eaLnBrk="0" hangingPunct="0">
              <a:lnSpc>
                <a:spcPct val="110000"/>
              </a:lnSpc>
              <a:spcBef>
                <a:spcPct val="0"/>
              </a:spcBef>
            </a:pPr>
            <a:r>
              <a:rPr lang="pl-PL" altLang="pl-PL" sz="2500" b="1" i="1" u="sng" dirty="0">
                <a:latin typeface="Arial" charset="0"/>
              </a:rPr>
              <a:t>Pracodawca jest obowiązany:</a:t>
            </a:r>
            <a:r>
              <a:rPr lang="pl-PL" altLang="pl-PL" sz="2500" b="1" u="sng" dirty="0">
                <a:latin typeface="Arial" charset="0"/>
              </a:rPr>
              <a:t> </a:t>
            </a:r>
          </a:p>
          <a:p>
            <a:pPr algn="just" eaLnBrk="0" hangingPunct="0">
              <a:lnSpc>
                <a:spcPct val="110000"/>
              </a:lnSpc>
              <a:spcBef>
                <a:spcPct val="0"/>
              </a:spcBef>
            </a:pPr>
            <a:endParaRPr lang="pl-PL" altLang="pl-PL" sz="1700" b="1" u="sng" dirty="0">
              <a:latin typeface="Arial" charset="0"/>
            </a:endParaRPr>
          </a:p>
          <a:p>
            <a:pPr algn="just" eaLnBrk="0" hangingPunct="0">
              <a:lnSpc>
                <a:spcPct val="140000"/>
              </a:lnSpc>
              <a:spcBef>
                <a:spcPct val="0"/>
              </a:spcBef>
            </a:pPr>
            <a:r>
              <a:rPr lang="pl-PL" altLang="pl-PL" sz="2000" b="1" dirty="0">
                <a:latin typeface="Arial" charset="0"/>
              </a:rPr>
              <a:t>chronić zdrowie i życie pracowników przez </a:t>
            </a:r>
            <a:r>
              <a:rPr lang="pl-PL" altLang="pl-PL" sz="2000" b="1" dirty="0" smtClean="0">
                <a:latin typeface="Arial" charset="0"/>
              </a:rPr>
              <a:t> zapewnienie </a:t>
            </a:r>
            <a:r>
              <a:rPr lang="pl-PL" altLang="pl-PL" sz="2000" b="1" dirty="0">
                <a:latin typeface="Arial" charset="0"/>
              </a:rPr>
              <a:t>bezpiecznych i </a:t>
            </a:r>
            <a:r>
              <a:rPr lang="pl-PL" altLang="pl-PL" sz="2000" b="1" dirty="0" smtClean="0">
                <a:latin typeface="Arial" charset="0"/>
              </a:rPr>
              <a:t>higienicznych warunków pracy </a:t>
            </a:r>
            <a:r>
              <a:rPr lang="pl-PL" altLang="pl-PL" sz="2000" b="1" dirty="0" smtClean="0">
                <a:solidFill>
                  <a:srgbClr val="0033CC"/>
                </a:solidFill>
                <a:latin typeface="Arial" charset="0"/>
              </a:rPr>
              <a:t>przy </a:t>
            </a:r>
            <a:r>
              <a:rPr lang="pl-PL" altLang="pl-PL" sz="2000" b="1" dirty="0">
                <a:solidFill>
                  <a:srgbClr val="0033CC"/>
                </a:solidFill>
                <a:latin typeface="Arial" charset="0"/>
              </a:rPr>
              <a:t>odpowiednim </a:t>
            </a:r>
            <a:r>
              <a:rPr lang="pl-PL" altLang="pl-PL" sz="2000" b="1" dirty="0" smtClean="0">
                <a:solidFill>
                  <a:srgbClr val="0033CC"/>
                </a:solidFill>
                <a:latin typeface="Arial" charset="0"/>
              </a:rPr>
              <a:t>wykorzystaniu osiągnięć nauki i </a:t>
            </a:r>
            <a:r>
              <a:rPr lang="pl-PL" altLang="pl-PL" sz="2000" b="1" dirty="0">
                <a:solidFill>
                  <a:srgbClr val="0033CC"/>
                </a:solidFill>
                <a:latin typeface="Arial" charset="0"/>
              </a:rPr>
              <a:t>techniki</a:t>
            </a:r>
          </a:p>
        </p:txBody>
      </p:sp>
      <p:grpSp>
        <p:nvGrpSpPr>
          <p:cNvPr id="9" name="Grupa 8"/>
          <p:cNvGrpSpPr/>
          <p:nvPr/>
        </p:nvGrpSpPr>
        <p:grpSpPr>
          <a:xfrm rot="21197125">
            <a:off x="837624" y="1036683"/>
            <a:ext cx="1221206" cy="1750864"/>
            <a:chOff x="6552939" y="4541074"/>
            <a:chExt cx="1542967" cy="2198727"/>
          </a:xfrm>
        </p:grpSpPr>
        <p:pic>
          <p:nvPicPr>
            <p:cNvPr id="10" name="Obraz 9" descr="kodeks-pracy-komentarz-bprod54370153.jpg"/>
            <p:cNvPicPr>
              <a:picLocks noChangeAspect="1"/>
            </p:cNvPicPr>
            <p:nvPr/>
          </p:nvPicPr>
          <p:blipFill>
            <a:blip r:embed="rId3" cstate="print"/>
            <a:stretch>
              <a:fillRect/>
            </a:stretch>
          </p:blipFill>
          <p:spPr>
            <a:xfrm rot="20994354">
              <a:off x="6552939" y="4541074"/>
              <a:ext cx="1542967" cy="2198727"/>
            </a:xfrm>
            <a:prstGeom prst="rect">
              <a:avLst/>
            </a:prstGeom>
          </p:spPr>
        </p:pic>
        <p:pic>
          <p:nvPicPr>
            <p:cNvPr id="11" name="Obraz 10" descr="kodeks-pracy-komentarz-bprod54370153.jpg"/>
            <p:cNvPicPr>
              <a:picLocks noChangeAspect="1"/>
            </p:cNvPicPr>
            <p:nvPr/>
          </p:nvPicPr>
          <p:blipFill>
            <a:blip r:embed="rId3" cstate="print"/>
            <a:srcRect l="13584" t="2510" r="63816" b="84373"/>
            <a:stretch>
              <a:fillRect/>
            </a:stretch>
          </p:blipFill>
          <p:spPr>
            <a:xfrm rot="20994354">
              <a:off x="6967507" y="4578535"/>
              <a:ext cx="779110" cy="288404"/>
            </a:xfrm>
            <a:prstGeom prst="rect">
              <a:avLst/>
            </a:prstGeom>
          </p:spPr>
        </p:pic>
      </p:grpSp>
      <p:sp>
        <p:nvSpPr>
          <p:cNvPr id="12" name="Tytuł 1"/>
          <p:cNvSpPr txBox="1">
            <a:spLocks/>
          </p:cNvSpPr>
          <p:nvPr/>
        </p:nvSpPr>
        <p:spPr>
          <a:xfrm>
            <a:off x="250825" y="1062169"/>
            <a:ext cx="8640962" cy="494623"/>
          </a:xfrm>
          <a:prstGeom prst="rect">
            <a:avLst/>
          </a:prstGeom>
        </p:spPr>
        <p:txBody>
          <a:bodyPr>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Kodeks pracy</a:t>
            </a:r>
            <a:endParaRPr lang="pl-PL" sz="3200" b="1" dirty="0"/>
          </a:p>
        </p:txBody>
      </p:sp>
      <p:sp>
        <p:nvSpPr>
          <p:cNvPr id="7" name="Tytuł 1"/>
          <p:cNvSpPr txBox="1">
            <a:spLocks/>
          </p:cNvSpPr>
          <p:nvPr/>
        </p:nvSpPr>
        <p:spPr>
          <a:xfrm>
            <a:off x="250825" y="1638233"/>
            <a:ext cx="8640962" cy="494623"/>
          </a:xfrm>
          <a:prstGeom prst="rect">
            <a:avLst/>
          </a:prstGeom>
        </p:spPr>
        <p:txBody>
          <a:bodyPr>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eaLnBrk="0" hangingPunct="0">
              <a:lnSpc>
                <a:spcPct val="110000"/>
              </a:lnSpc>
            </a:pPr>
            <a:r>
              <a:rPr lang="pl-PL" altLang="pl-PL" sz="2400" b="1" dirty="0">
                <a:solidFill>
                  <a:srgbClr val="FF0000"/>
                </a:solidFill>
                <a:latin typeface="Arial" charset="0"/>
              </a:rPr>
              <a:t>Artykuł 207  § 2</a:t>
            </a:r>
          </a:p>
        </p:txBody>
      </p:sp>
    </p:spTree>
    <p:extLst>
      <p:ext uri="{BB962C8B-B14F-4D97-AF65-F5344CB8AC3E}">
        <p14:creationId xmlns:p14="http://schemas.microsoft.com/office/powerpoint/2010/main" val="4037850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251519" y="764704"/>
            <a:ext cx="8640962" cy="504056"/>
          </a:xfrm>
          <a:prstGeom prst="rect">
            <a:avLst/>
          </a:prstGeom>
        </p:spPr>
        <p:txBody>
          <a:bodyPr>
            <a:noAutofit/>
          </a:bodyPr>
          <a:lstStyle/>
          <a:p>
            <a:pPr>
              <a:spcBef>
                <a:spcPts val="600"/>
              </a:spcBef>
            </a:pPr>
            <a:r>
              <a:rPr lang="pl-PL" sz="3200" b="1" dirty="0" smtClean="0"/>
              <a:t>Instrukcja bhp</a:t>
            </a:r>
            <a:endParaRPr lang="pl-PL" sz="3200" b="1" dirty="0"/>
          </a:p>
        </p:txBody>
      </p:sp>
      <p:sp>
        <p:nvSpPr>
          <p:cNvPr id="6" name="Symbol zastępczy zawartości 2"/>
          <p:cNvSpPr txBox="1">
            <a:spLocks/>
          </p:cNvSpPr>
          <p:nvPr/>
        </p:nvSpPr>
        <p:spPr>
          <a:xfrm>
            <a:off x="5714588" y="5722502"/>
            <a:ext cx="3546139" cy="216024"/>
          </a:xfrm>
          <a:prstGeom prst="rect">
            <a:avLst/>
          </a:prstGeom>
        </p:spPr>
        <p:txBody>
          <a:bodyPr vert="horz" lIns="91440" tIns="45720" rIns="91440" bIns="45720" rtlCol="0">
            <a:noAutofit/>
          </a:bodyPr>
          <a:lstStyle/>
          <a:p>
            <a:pPr marL="342900" lvl="0" indent="-342900">
              <a:spcBef>
                <a:spcPct val="20000"/>
              </a:spcBef>
              <a:defRPr/>
            </a:pPr>
            <a:r>
              <a:rPr kumimoji="0" lang="pl-PL" sz="800" b="0" i="0" u="none" strike="noStrike" kern="1200" cap="none" spc="0" normalizeH="0" baseline="0" noProof="0" dirty="0" smtClean="0">
                <a:ln>
                  <a:noFill/>
                </a:ln>
                <a:solidFill>
                  <a:schemeClr val="tx1"/>
                </a:solidFill>
                <a:effectLst/>
                <a:uLnTx/>
                <a:uFillTx/>
              </a:rPr>
              <a:t>Źródło: </a:t>
            </a:r>
            <a:r>
              <a:rPr lang="pl-PL" sz="800" dirty="0" smtClean="0"/>
              <a:t>www.hsa.ie/</a:t>
            </a:r>
            <a:r>
              <a:rPr lang="pl-PL" sz="800" dirty="0" err="1" smtClean="0"/>
              <a:t>eng</a:t>
            </a:r>
            <a:r>
              <a:rPr lang="pl-PL" sz="800" dirty="0" smtClean="0"/>
              <a:t>/</a:t>
            </a:r>
            <a:r>
              <a:rPr lang="pl-PL" sz="800" dirty="0" err="1" smtClean="0"/>
              <a:t>Other_languages</a:t>
            </a:r>
            <a:r>
              <a:rPr lang="pl-PL" sz="800" dirty="0" smtClean="0"/>
              <a:t>/</a:t>
            </a:r>
            <a:r>
              <a:rPr lang="pl-PL" sz="800" dirty="0" err="1" smtClean="0"/>
              <a:t>Polish</a:t>
            </a:r>
            <a:r>
              <a:rPr lang="pl-PL" sz="800" dirty="0" smtClean="0"/>
              <a:t>/Simple</a:t>
            </a:r>
            <a:r>
              <a:rPr lang="pl-PL" sz="800" dirty="0"/>
              <a:t>.../SSDS_R_POL.pdf</a:t>
            </a:r>
            <a:endParaRPr kumimoji="0" lang="pl-PL" sz="800" b="0" i="0" u="none" strike="noStrike" kern="1200" cap="none" spc="0" normalizeH="0" baseline="0" noProof="0" dirty="0">
              <a:ln>
                <a:noFill/>
              </a:ln>
              <a:solidFill>
                <a:schemeClr val="tx1"/>
              </a:solidFill>
              <a:effectLst/>
              <a:uLnTx/>
              <a:uFillTx/>
            </a:endParaRPr>
          </a:p>
        </p:txBody>
      </p:sp>
      <p:pic>
        <p:nvPicPr>
          <p:cNvPr id="23" name="Obraz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588" y="1669188"/>
            <a:ext cx="3166004" cy="3992060"/>
          </a:xfrm>
          <a:prstGeom prst="rect">
            <a:avLst/>
          </a:prstGeom>
          <a:ln w="38100">
            <a:solidFill>
              <a:srgbClr val="0000FF"/>
            </a:solidFill>
          </a:ln>
        </p:spPr>
      </p:pic>
      <p:sp>
        <p:nvSpPr>
          <p:cNvPr id="7" name="Text Box 4"/>
          <p:cNvSpPr txBox="1">
            <a:spLocks noChangeArrowheads="1"/>
          </p:cNvSpPr>
          <p:nvPr/>
        </p:nvSpPr>
        <p:spPr bwMode="auto">
          <a:xfrm>
            <a:off x="250824" y="1294067"/>
            <a:ext cx="8893175" cy="677108"/>
          </a:xfrm>
          <a:prstGeom prst="rect">
            <a:avLst/>
          </a:prstGeom>
          <a:noFill/>
          <a:ln w="9525">
            <a:noFill/>
            <a:miter lim="800000"/>
            <a:headEnd/>
            <a:tailEnd/>
          </a:ln>
        </p:spPr>
        <p:txBody>
          <a:bodyPr wrap="square">
            <a:spAutoFit/>
          </a:bodyPr>
          <a:lstStyle/>
          <a:p>
            <a:pPr>
              <a:spcBef>
                <a:spcPct val="50000"/>
              </a:spcBef>
              <a:buClr>
                <a:srgbClr val="FF3300"/>
              </a:buClr>
              <a:buSzPct val="100000"/>
            </a:pPr>
            <a:r>
              <a:rPr lang="pl-PL" sz="1900" b="1" dirty="0" smtClean="0">
                <a:latin typeface="Calibri" pitchFamily="34" charset="0"/>
              </a:rPr>
              <a:t>Pracodawca powinien pracownikom udostępnić </a:t>
            </a:r>
            <a:r>
              <a:rPr lang="pl-PL" sz="1900" dirty="0" smtClean="0">
                <a:latin typeface="Calibri" pitchFamily="34" charset="0"/>
              </a:rPr>
              <a:t>do stałego korzystania aktualne </a:t>
            </a:r>
            <a:r>
              <a:rPr lang="pl-PL" sz="1900" b="1" dirty="0" smtClean="0">
                <a:latin typeface="Calibri" pitchFamily="34" charset="0"/>
              </a:rPr>
              <a:t>instrukcje bhp.</a:t>
            </a:r>
          </a:p>
        </p:txBody>
      </p:sp>
      <p:sp>
        <p:nvSpPr>
          <p:cNvPr id="8" name="Text Box 4"/>
          <p:cNvSpPr txBox="1">
            <a:spLocks noChangeArrowheads="1"/>
          </p:cNvSpPr>
          <p:nvPr/>
        </p:nvSpPr>
        <p:spPr bwMode="auto">
          <a:xfrm>
            <a:off x="250825" y="2020193"/>
            <a:ext cx="5401932" cy="4001095"/>
          </a:xfrm>
          <a:prstGeom prst="rect">
            <a:avLst/>
          </a:prstGeom>
          <a:noFill/>
          <a:ln w="9525">
            <a:noFill/>
            <a:miter lim="800000"/>
            <a:headEnd/>
            <a:tailEnd/>
          </a:ln>
        </p:spPr>
        <p:txBody>
          <a:bodyPr wrap="square">
            <a:spAutoFit/>
          </a:bodyPr>
          <a:lstStyle/>
          <a:p>
            <a:pPr marL="379413" lvl="1" indent="-379413">
              <a:spcBef>
                <a:spcPts val="600"/>
              </a:spcBef>
              <a:spcAft>
                <a:spcPts val="300"/>
              </a:spcAft>
              <a:buClr>
                <a:srgbClr val="C00000"/>
              </a:buClr>
              <a:buSzPct val="100000"/>
              <a:buFont typeface="Wingdings" pitchFamily="2" charset="2"/>
              <a:buChar char="v"/>
            </a:pPr>
            <a:r>
              <a:rPr lang="pl-PL" sz="1900" dirty="0"/>
              <a:t>instrukcje bhp powinny </a:t>
            </a:r>
            <a:r>
              <a:rPr lang="pl-PL" sz="1900" dirty="0" smtClean="0"/>
              <a:t>być dostępne dla pracowników </a:t>
            </a:r>
            <a:r>
              <a:rPr lang="pl-PL" sz="1700" i="1" dirty="0" smtClean="0"/>
              <a:t>(dla osób z niepełnosprawnością układu </a:t>
            </a:r>
            <a:r>
              <a:rPr lang="pl-PL" sz="1700" i="1" dirty="0"/>
              <a:t>ruchu </a:t>
            </a:r>
            <a:r>
              <a:rPr lang="pl-PL" sz="1700" i="1" dirty="0" smtClean="0"/>
              <a:t>powinny być umieszczone </a:t>
            </a:r>
            <a:r>
              <a:rPr lang="pl-PL" sz="1700" i="1" dirty="0"/>
              <a:t>do wysokości </a:t>
            </a:r>
            <a:r>
              <a:rPr lang="pl-PL" sz="1700" i="1" dirty="0" smtClean="0"/>
              <a:t>1,4m)</a:t>
            </a:r>
            <a:r>
              <a:rPr lang="pl-PL" dirty="0" smtClean="0"/>
              <a:t>,</a:t>
            </a:r>
            <a:endParaRPr lang="pl-PL" dirty="0"/>
          </a:p>
          <a:p>
            <a:pPr marL="379413" indent="-379413">
              <a:spcBef>
                <a:spcPts val="600"/>
              </a:spcBef>
              <a:spcAft>
                <a:spcPts val="300"/>
              </a:spcAft>
              <a:buClr>
                <a:srgbClr val="C00000"/>
              </a:buClr>
              <a:buSzPct val="100000"/>
              <a:buFont typeface="Wingdings" pitchFamily="2" charset="2"/>
              <a:buChar char="v"/>
            </a:pPr>
            <a:r>
              <a:rPr lang="pl-PL" sz="1900" dirty="0" smtClean="0"/>
              <a:t>w zależności od rodzaju niepełnosprawności pracownika, treść instrukcji zaleca się aby była opracowana w postaci:</a:t>
            </a:r>
          </a:p>
          <a:p>
            <a:pPr marL="1079500" lvl="1" indent="-355600">
              <a:spcBef>
                <a:spcPts val="600"/>
              </a:spcBef>
              <a:spcAft>
                <a:spcPts val="300"/>
              </a:spcAft>
              <a:buSzPct val="100000"/>
              <a:buFont typeface="Wingdings" panose="05000000000000000000" pitchFamily="2" charset="2"/>
              <a:buChar char="ü"/>
            </a:pPr>
            <a:r>
              <a:rPr lang="pl-PL" sz="1900" dirty="0" smtClean="0"/>
              <a:t>powiększonej czcionki tekstu,</a:t>
            </a:r>
          </a:p>
          <a:p>
            <a:pPr marL="1079500" lvl="1" indent="-355600">
              <a:spcBef>
                <a:spcPts val="600"/>
              </a:spcBef>
              <a:spcAft>
                <a:spcPts val="300"/>
              </a:spcAft>
              <a:buSzPct val="100000"/>
              <a:buFont typeface="Wingdings" panose="05000000000000000000" pitchFamily="2" charset="2"/>
              <a:buChar char="ü"/>
            </a:pPr>
            <a:r>
              <a:rPr lang="pl-PL" sz="1900" dirty="0" smtClean="0"/>
              <a:t>obrazkowej, wizualnej (filmowej),</a:t>
            </a:r>
          </a:p>
          <a:p>
            <a:pPr marL="1079500" lvl="1" indent="-355600">
              <a:spcBef>
                <a:spcPts val="600"/>
              </a:spcBef>
              <a:spcAft>
                <a:spcPts val="300"/>
              </a:spcAft>
              <a:buSzPct val="100000"/>
              <a:buFont typeface="Wingdings" panose="05000000000000000000" pitchFamily="2" charset="2"/>
              <a:buChar char="ü"/>
            </a:pPr>
            <a:r>
              <a:rPr lang="pl-PL" sz="1900" dirty="0"/>
              <a:t>l</a:t>
            </a:r>
            <a:r>
              <a:rPr lang="pl-PL" sz="1900" dirty="0" smtClean="0"/>
              <a:t>ub opisanej alfabetem Braille’a.</a:t>
            </a:r>
          </a:p>
          <a:p>
            <a:pPr marL="836613" lvl="1" indent="-379413">
              <a:spcBef>
                <a:spcPts val="600"/>
              </a:spcBef>
              <a:spcAft>
                <a:spcPts val="300"/>
              </a:spcAft>
              <a:buClr>
                <a:srgbClr val="FF3300"/>
              </a:buClr>
              <a:buSzPct val="100000"/>
              <a:buFont typeface="Wingdings" panose="05000000000000000000" pitchFamily="2" charset="2"/>
              <a:buChar char="ü"/>
            </a:pPr>
            <a:endParaRPr lang="pl-PL" sz="100" dirty="0" smtClean="0"/>
          </a:p>
          <a:p>
            <a:pPr marL="379413" indent="-379413">
              <a:spcBef>
                <a:spcPts val="600"/>
              </a:spcBef>
              <a:spcAft>
                <a:spcPts val="300"/>
              </a:spcAft>
              <a:buClr>
                <a:srgbClr val="C00000"/>
              </a:buClr>
              <a:buSzPct val="100000"/>
              <a:buFont typeface="Wingdings" panose="05000000000000000000" pitchFamily="2" charset="2"/>
              <a:buChar char="v"/>
            </a:pPr>
            <a:r>
              <a:rPr lang="pl-PL" sz="1900" dirty="0"/>
              <a:t>i</a:t>
            </a:r>
            <a:r>
              <a:rPr lang="pl-PL" sz="1900" dirty="0" smtClean="0"/>
              <a:t>nstrukcje powinny być omówione wspólnie z pracownikiem i instruktorem (trenerem) pracy</a:t>
            </a:r>
          </a:p>
        </p:txBody>
      </p:sp>
    </p:spTree>
    <p:extLst>
      <p:ext uri="{BB962C8B-B14F-4D97-AF65-F5344CB8AC3E}">
        <p14:creationId xmlns:p14="http://schemas.microsoft.com/office/powerpoint/2010/main" val="3684438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07504" y="1340768"/>
            <a:ext cx="7272808" cy="677108"/>
          </a:xfrm>
          <a:prstGeom prst="rect">
            <a:avLst/>
          </a:prstGeom>
          <a:noFill/>
          <a:ln w="9525">
            <a:noFill/>
            <a:miter lim="800000"/>
            <a:headEnd/>
            <a:tailEnd/>
          </a:ln>
        </p:spPr>
        <p:txBody>
          <a:bodyPr wrap="square">
            <a:spAutoFit/>
          </a:bodyPr>
          <a:lstStyle/>
          <a:p>
            <a:pPr algn="just">
              <a:spcBef>
                <a:spcPts val="1200"/>
              </a:spcBef>
              <a:buClr>
                <a:srgbClr val="FF3300"/>
              </a:buClr>
              <a:buSzPct val="100000"/>
            </a:pPr>
            <a:r>
              <a:rPr lang="pl-PL" sz="1900" b="1" dirty="0" smtClean="0"/>
              <a:t>Instrukcja bhp </a:t>
            </a:r>
            <a:r>
              <a:rPr lang="pl-PL" sz="1900" dirty="0" smtClean="0"/>
              <a:t>powinna zawierać informacje dotyczące bezpieczeństwa i higieny pracy w zakresie:</a:t>
            </a:r>
          </a:p>
        </p:txBody>
      </p:sp>
      <p:sp>
        <p:nvSpPr>
          <p:cNvPr id="9" name="pole tekstowe 8"/>
          <p:cNvSpPr txBox="1"/>
          <p:nvPr/>
        </p:nvSpPr>
        <p:spPr>
          <a:xfrm>
            <a:off x="107504" y="2467049"/>
            <a:ext cx="5256584" cy="3770263"/>
          </a:xfrm>
          <a:prstGeom prst="rect">
            <a:avLst/>
          </a:prstGeom>
          <a:noFill/>
        </p:spPr>
        <p:txBody>
          <a:bodyPr wrap="square" rtlCol="0">
            <a:spAutoFit/>
          </a:bodyPr>
          <a:lstStyle/>
          <a:p>
            <a:pPr marL="342900" indent="-342900">
              <a:spcAft>
                <a:spcPts val="1200"/>
              </a:spcAft>
              <a:buClr>
                <a:srgbClr val="C00000"/>
              </a:buClr>
              <a:buFont typeface="Wingdings" panose="05000000000000000000" pitchFamily="2" charset="2"/>
              <a:buChar char="v"/>
            </a:pPr>
            <a:r>
              <a:rPr lang="pl-PL" sz="1900" dirty="0" smtClean="0"/>
              <a:t>zagrożeń </a:t>
            </a:r>
            <a:r>
              <a:rPr lang="pl-PL" sz="1900" dirty="0"/>
              <a:t>występujących na stanowisku pracy,</a:t>
            </a:r>
          </a:p>
          <a:p>
            <a:pPr marL="342900" indent="-342900">
              <a:spcAft>
                <a:spcPts val="1200"/>
              </a:spcAft>
              <a:buClr>
                <a:srgbClr val="C00000"/>
              </a:buClr>
              <a:buFont typeface="Wingdings" panose="05000000000000000000" pitchFamily="2" charset="2"/>
              <a:buChar char="v"/>
            </a:pPr>
            <a:r>
              <a:rPr lang="pl-PL" sz="1900" dirty="0"/>
              <a:t>środków ochrony indywidualnej pracownika,</a:t>
            </a:r>
          </a:p>
          <a:p>
            <a:pPr marL="342900" indent="-342900">
              <a:spcAft>
                <a:spcPts val="1200"/>
              </a:spcAft>
              <a:buClr>
                <a:srgbClr val="C00000"/>
              </a:buClr>
              <a:buFont typeface="Wingdings" panose="05000000000000000000" pitchFamily="2" charset="2"/>
              <a:buChar char="v"/>
            </a:pPr>
            <a:r>
              <a:rPr lang="pl-PL" sz="1900" dirty="0"/>
              <a:t>postępowania pracownika w sytuacjach niebezpiecznych (nietypowych) związanych z anormalnym użytkowaniem maszyn i urządzeń,</a:t>
            </a:r>
          </a:p>
          <a:p>
            <a:pPr marL="342900" indent="-342900">
              <a:spcAft>
                <a:spcPts val="1200"/>
              </a:spcAft>
              <a:buClr>
                <a:srgbClr val="C00000"/>
              </a:buClr>
              <a:buFont typeface="Wingdings" panose="05000000000000000000" pitchFamily="2" charset="2"/>
              <a:buChar char="v"/>
            </a:pPr>
            <a:r>
              <a:rPr lang="pl-PL" sz="1900" dirty="0" smtClean="0"/>
              <a:t>postępowania </a:t>
            </a:r>
            <a:r>
              <a:rPr lang="pl-PL" sz="1900" dirty="0"/>
              <a:t>z czynnikami (materiałami) szkodliwymi lub niebezpiecznymi dla zdrowia,</a:t>
            </a:r>
          </a:p>
          <a:p>
            <a:pPr marL="342900" indent="-342900">
              <a:spcAft>
                <a:spcPts val="1200"/>
              </a:spcAft>
              <a:buClr>
                <a:srgbClr val="C00000"/>
              </a:buClr>
              <a:buFont typeface="Wingdings" panose="05000000000000000000" pitchFamily="2" charset="2"/>
              <a:buChar char="v"/>
            </a:pPr>
            <a:r>
              <a:rPr lang="pl-PL" sz="1900" dirty="0" smtClean="0"/>
              <a:t>postępowania </a:t>
            </a:r>
            <a:r>
              <a:rPr lang="pl-PL" sz="1900" dirty="0"/>
              <a:t>przy udzielaniu pierwszej pomocy.</a:t>
            </a:r>
          </a:p>
          <a:p>
            <a:pPr>
              <a:buClr>
                <a:srgbClr val="C00000"/>
              </a:buClr>
            </a:pPr>
            <a:endParaRPr lang="pl-PL" dirty="0"/>
          </a:p>
        </p:txBody>
      </p:sp>
      <p:grpSp>
        <p:nvGrpSpPr>
          <p:cNvPr id="2" name="Grupa 1"/>
          <p:cNvGrpSpPr/>
          <p:nvPr/>
        </p:nvGrpSpPr>
        <p:grpSpPr>
          <a:xfrm>
            <a:off x="5598543" y="2708920"/>
            <a:ext cx="3443093" cy="3425031"/>
            <a:chOff x="5321764" y="2236217"/>
            <a:chExt cx="3773449" cy="3929087"/>
          </a:xfrm>
        </p:grpSpPr>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86613">
              <a:off x="5321764" y="2531330"/>
              <a:ext cx="2177814" cy="3261367"/>
            </a:xfrm>
            <a:prstGeom prst="rect">
              <a:avLst/>
            </a:prstGeom>
            <a:ln w="38100">
              <a:solidFill>
                <a:srgbClr val="0000FF"/>
              </a:solidFill>
            </a:ln>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2236217"/>
              <a:ext cx="2723013" cy="3713064"/>
            </a:xfrm>
            <a:prstGeom prst="rect">
              <a:avLst/>
            </a:prstGeom>
            <a:ln w="38100">
              <a:solidFill>
                <a:srgbClr val="0000FF"/>
              </a:solidFill>
            </a:ln>
          </p:spPr>
        </p:pic>
        <p:sp>
          <p:nvSpPr>
            <p:cNvPr id="12" name="Symbol zastępczy zawartości 2"/>
            <p:cNvSpPr txBox="1">
              <a:spLocks/>
            </p:cNvSpPr>
            <p:nvPr/>
          </p:nvSpPr>
          <p:spPr>
            <a:xfrm>
              <a:off x="7308304" y="5949280"/>
              <a:ext cx="1728192" cy="216024"/>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1200" b="0" i="0" u="none" strike="noStrike" kern="1200" cap="none" spc="0" normalizeH="0" baseline="0" noProof="0" dirty="0" smtClean="0">
                  <a:ln>
                    <a:noFill/>
                  </a:ln>
                  <a:solidFill>
                    <a:schemeClr val="tx1"/>
                  </a:solidFill>
                  <a:effectLst/>
                  <a:uLnTx/>
                  <a:uFillTx/>
                  <a:latin typeface="+mn-lt"/>
                  <a:ea typeface="+mn-ea"/>
                  <a:cs typeface="+mn-cs"/>
                </a:rPr>
                <a:t>Źródło:  </a:t>
              </a:r>
              <a:r>
                <a:rPr lang="pl-PL" sz="1200" dirty="0" smtClean="0"/>
                <a:t>www.znaki24.pl</a:t>
              </a:r>
              <a:endParaRPr kumimoji="0" lang="pl-PL" sz="12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13" name="pole tekstowe 12"/>
          <p:cNvSpPr txBox="1"/>
          <p:nvPr/>
        </p:nvSpPr>
        <p:spPr>
          <a:xfrm>
            <a:off x="107505" y="2117467"/>
            <a:ext cx="8640959" cy="384721"/>
          </a:xfrm>
          <a:prstGeom prst="rect">
            <a:avLst/>
          </a:prstGeom>
          <a:noFill/>
        </p:spPr>
        <p:txBody>
          <a:bodyPr wrap="square" rtlCol="0">
            <a:spAutoFit/>
          </a:bodyPr>
          <a:lstStyle/>
          <a:p>
            <a:pPr marL="342900" indent="-342900">
              <a:spcBef>
                <a:spcPts val="1200"/>
              </a:spcBef>
              <a:buClr>
                <a:srgbClr val="C00000"/>
              </a:buClr>
              <a:buFont typeface="Wingdings" panose="05000000000000000000" pitchFamily="2" charset="2"/>
              <a:buChar char="v"/>
            </a:pPr>
            <a:r>
              <a:rPr lang="pl-PL" sz="1900" dirty="0"/>
              <a:t>warunków użytkowania maszyn i urządzeń technicznych na stanowisku pracy</a:t>
            </a:r>
            <a:r>
              <a:rPr lang="pl-PL" sz="1900" dirty="0" smtClean="0"/>
              <a:t>,</a:t>
            </a:r>
            <a:endParaRPr lang="pl-PL" sz="1900" dirty="0"/>
          </a:p>
        </p:txBody>
      </p:sp>
      <p:sp>
        <p:nvSpPr>
          <p:cNvPr id="10" name="Tytuł 1"/>
          <p:cNvSpPr txBox="1">
            <a:spLocks/>
          </p:cNvSpPr>
          <p:nvPr/>
        </p:nvSpPr>
        <p:spPr>
          <a:xfrm>
            <a:off x="251518" y="749662"/>
            <a:ext cx="8640962" cy="519098"/>
          </a:xfrm>
          <a:prstGeom prst="rect">
            <a:avLst/>
          </a:prstGeom>
        </p:spPr>
        <p:txBody>
          <a:bodyPr>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a:spcBef>
                <a:spcPts val="0"/>
              </a:spcBef>
            </a:pPr>
            <a:r>
              <a:rPr lang="pl-PL" sz="3200" b="1" dirty="0" smtClean="0"/>
              <a:t>Zakres stosowania instrukcji bhp</a:t>
            </a:r>
            <a:endParaRPr lang="pl-PL" sz="3200" b="1" dirty="0"/>
          </a:p>
        </p:txBody>
      </p:sp>
    </p:spTree>
    <p:extLst>
      <p:ext uri="{BB962C8B-B14F-4D97-AF65-F5344CB8AC3E}">
        <p14:creationId xmlns:p14="http://schemas.microsoft.com/office/powerpoint/2010/main" val="2425190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51520" y="1293840"/>
            <a:ext cx="8675984" cy="4727448"/>
          </a:xfrm>
          <a:prstGeom prst="rect">
            <a:avLst/>
          </a:prstGeom>
          <a:noFill/>
        </p:spPr>
        <p:txBody>
          <a:bodyPr wrap="square" rtlCol="0">
            <a:spAutoFit/>
          </a:bodyPr>
          <a:lstStyle/>
          <a:p>
            <a:pPr>
              <a:lnSpc>
                <a:spcPct val="130000"/>
              </a:lnSpc>
              <a:buClr>
                <a:srgbClr val="C00000"/>
              </a:buClr>
            </a:pPr>
            <a:r>
              <a:rPr lang="pl-PL" sz="1900" b="1" dirty="0"/>
              <a:t>P</a:t>
            </a:r>
            <a:r>
              <a:rPr lang="pl-PL" sz="1900" b="1" dirty="0" smtClean="0"/>
              <a:t>owierzchnia podłogi</a:t>
            </a:r>
            <a:r>
              <a:rPr lang="pl-PL" sz="1900" dirty="0" smtClean="0"/>
              <a:t>:</a:t>
            </a:r>
          </a:p>
          <a:p>
            <a:pPr marL="614362" lvl="1" indent="-342900">
              <a:lnSpc>
                <a:spcPct val="120000"/>
              </a:lnSpc>
              <a:spcBef>
                <a:spcPts val="600"/>
              </a:spcBef>
              <a:buFont typeface="Arial" panose="020B0604020202020204" pitchFamily="34" charset="0"/>
              <a:buChar char="•"/>
            </a:pPr>
            <a:r>
              <a:rPr lang="pl-PL" sz="1900" dirty="0"/>
              <a:t>p</a:t>
            </a:r>
            <a:r>
              <a:rPr lang="pl-PL" sz="1900" dirty="0" smtClean="0"/>
              <a:t>owinna być równa, pełna (bez uszkodzeń), łatwa w utrzymaniu czystości, niepyląca,</a:t>
            </a:r>
          </a:p>
          <a:p>
            <a:pPr marL="614362" lvl="1" indent="-342900">
              <a:lnSpc>
                <a:spcPct val="120000"/>
              </a:lnSpc>
              <a:spcBef>
                <a:spcPts val="600"/>
              </a:spcBef>
              <a:buFont typeface="Arial" panose="020B0604020202020204" pitchFamily="34" charset="0"/>
              <a:buChar char="•"/>
            </a:pPr>
            <a:r>
              <a:rPr lang="pl-PL" sz="1900" dirty="0" smtClean="0"/>
              <a:t>umożliwiać swobodne przemieszczanie się na całej długości dojścia do stanowiska pracy</a:t>
            </a:r>
            <a:r>
              <a:rPr lang="pl-PL" dirty="0" smtClean="0"/>
              <a:t> </a:t>
            </a:r>
            <a:r>
              <a:rPr lang="pl-PL" i="1" dirty="0" smtClean="0"/>
              <a:t>(np.: w przypadku różnic w poziomie dojścia do stanowiska pracy, zaleca się zastosowanie uchylnej podłogi</a:t>
            </a:r>
            <a:r>
              <a:rPr lang="pl-PL" b="1" i="1" dirty="0" smtClean="0"/>
              <a:t> </a:t>
            </a:r>
            <a:r>
              <a:rPr lang="pl-PL" i="1" dirty="0" smtClean="0"/>
              <a:t>(a nie stopni),  tak aby osoba z niepełnosprawnością układu ruchu mogła swobodnie się przemieszczać itp.), </a:t>
            </a:r>
          </a:p>
          <a:p>
            <a:pPr marL="614362" lvl="1" indent="-342900">
              <a:lnSpc>
                <a:spcPct val="120000"/>
              </a:lnSpc>
              <a:spcBef>
                <a:spcPts val="600"/>
              </a:spcBef>
              <a:buFont typeface="Arial" panose="020B0604020202020204" pitchFamily="34" charset="0"/>
              <a:buChar char="•"/>
            </a:pPr>
            <a:r>
              <a:rPr lang="pl-PL" sz="1900" dirty="0" smtClean="0"/>
              <a:t>na której występują podwyższenia lub progi powinna być oznakowana </a:t>
            </a:r>
            <a:r>
              <a:rPr lang="pl-PL" sz="1900" dirty="0"/>
              <a:t>barwami </a:t>
            </a:r>
            <a:r>
              <a:rPr lang="pl-PL" sz="1900" dirty="0" smtClean="0"/>
              <a:t>bezpieczeństwa </a:t>
            </a:r>
            <a:r>
              <a:rPr lang="pl-PL" i="1" dirty="0" smtClean="0"/>
              <a:t>(</a:t>
            </a:r>
            <a:r>
              <a:rPr lang="pl-PL" i="1" dirty="0"/>
              <a:t>liniami ukośnymi </a:t>
            </a:r>
            <a:r>
              <a:rPr lang="pl-PL" i="1" dirty="0" smtClean="0"/>
              <a:t>żółto-czarnymi)</a:t>
            </a:r>
            <a:r>
              <a:rPr lang="pl-PL" dirty="0" smtClean="0"/>
              <a:t>,</a:t>
            </a:r>
            <a:endParaRPr lang="pl-PL" sz="1900" dirty="0" smtClean="0"/>
          </a:p>
          <a:p>
            <a:pPr marL="614362" lvl="1" indent="-342900">
              <a:lnSpc>
                <a:spcPct val="120000"/>
              </a:lnSpc>
              <a:spcBef>
                <a:spcPts val="600"/>
              </a:spcBef>
              <a:buFont typeface="Arial" panose="020B0604020202020204" pitchFamily="34" charset="0"/>
              <a:buChar char="•"/>
            </a:pPr>
            <a:r>
              <a:rPr lang="pl-PL" sz="1900" dirty="0" smtClean="0"/>
              <a:t>powinna być wykonana </a:t>
            </a:r>
            <a:r>
              <a:rPr lang="pl-PL" sz="1900" dirty="0"/>
              <a:t>z </a:t>
            </a:r>
            <a:r>
              <a:rPr lang="pl-PL" sz="1900" dirty="0" smtClean="0"/>
              <a:t>materiałów </a:t>
            </a:r>
            <a:r>
              <a:rPr lang="pl-PL" sz="1900" dirty="0"/>
              <a:t>nietłumiących </a:t>
            </a:r>
            <a:r>
              <a:rPr lang="pl-PL" sz="1900" dirty="0" smtClean="0"/>
              <a:t/>
            </a:r>
            <a:br>
              <a:rPr lang="pl-PL" sz="1900" dirty="0" smtClean="0"/>
            </a:br>
            <a:r>
              <a:rPr lang="pl-PL" sz="1900" dirty="0" smtClean="0"/>
              <a:t>dźwięk upadających przedmiotów </a:t>
            </a:r>
            <a:r>
              <a:rPr lang="pl-PL" i="1" dirty="0"/>
              <a:t>(w przypadku pracy </a:t>
            </a:r>
            <a:r>
              <a:rPr lang="pl-PL" i="1" dirty="0" smtClean="0"/>
              <a:t/>
            </a:r>
            <a:br>
              <a:rPr lang="pl-PL" i="1" dirty="0" smtClean="0"/>
            </a:br>
            <a:r>
              <a:rPr lang="pl-PL" i="1" dirty="0" smtClean="0"/>
              <a:t>osób z </a:t>
            </a:r>
            <a:r>
              <a:rPr lang="pl-PL" i="1" dirty="0"/>
              <a:t>niepełnosprawnością narządu wzroku</a:t>
            </a:r>
            <a:r>
              <a:rPr lang="pl-PL" i="1" dirty="0" smtClean="0"/>
              <a:t>).</a:t>
            </a:r>
            <a:endParaRPr lang="pl-PL" i="1" dirty="0"/>
          </a:p>
        </p:txBody>
      </p:sp>
      <p:sp>
        <p:nvSpPr>
          <p:cNvPr id="6" name="Tytuł 1"/>
          <p:cNvSpPr txBox="1">
            <a:spLocks/>
          </p:cNvSpPr>
          <p:nvPr/>
        </p:nvSpPr>
        <p:spPr>
          <a:xfrm>
            <a:off x="0" y="792634"/>
            <a:ext cx="9144000" cy="476126"/>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Powierzchnia podłogi na stanowisku pracy</a:t>
            </a:r>
            <a:endParaRPr lang="pl-PL" sz="3200" b="1" dirty="0"/>
          </a:p>
        </p:txBody>
      </p:sp>
      <p:pic>
        <p:nvPicPr>
          <p:cNvPr id="8" name="Obraz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1722" y="4653136"/>
            <a:ext cx="2712766" cy="1297556"/>
          </a:xfrm>
          <a:prstGeom prst="rect">
            <a:avLst/>
          </a:prstGeom>
          <a:ln w="38100">
            <a:solidFill>
              <a:srgbClr val="0000FF"/>
            </a:solidFill>
          </a:ln>
        </p:spPr>
      </p:pic>
    </p:spTree>
    <p:extLst>
      <p:ext uri="{BB962C8B-B14F-4D97-AF65-F5344CB8AC3E}">
        <p14:creationId xmlns:p14="http://schemas.microsoft.com/office/powerpoint/2010/main" val="3773221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0" y="692696"/>
            <a:ext cx="9144000" cy="576610"/>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Dojście do użytkowanych maszyn i urządzeń</a:t>
            </a:r>
            <a:endParaRPr lang="pl-PL" sz="3200" b="1" dirty="0"/>
          </a:p>
        </p:txBody>
      </p:sp>
      <p:sp>
        <p:nvSpPr>
          <p:cNvPr id="3" name="pole tekstowe 2"/>
          <p:cNvSpPr txBox="1"/>
          <p:nvPr/>
        </p:nvSpPr>
        <p:spPr>
          <a:xfrm>
            <a:off x="251520" y="1482299"/>
            <a:ext cx="8424936" cy="677108"/>
          </a:xfrm>
          <a:prstGeom prst="rect">
            <a:avLst/>
          </a:prstGeom>
          <a:noFill/>
        </p:spPr>
        <p:txBody>
          <a:bodyPr wrap="square" rtlCol="0">
            <a:spAutoFit/>
          </a:bodyPr>
          <a:lstStyle/>
          <a:p>
            <a:pPr>
              <a:spcAft>
                <a:spcPts val="600"/>
              </a:spcAft>
              <a:buClr>
                <a:srgbClr val="C00000"/>
              </a:buClr>
            </a:pPr>
            <a:r>
              <a:rPr lang="pl-PL" sz="1900" b="1" dirty="0"/>
              <a:t>R</a:t>
            </a:r>
            <a:r>
              <a:rPr lang="pl-PL" sz="1900" b="1" dirty="0" smtClean="0"/>
              <a:t>ozmieszczenie wyposażenia stanowiska pracy </a:t>
            </a:r>
            <a:r>
              <a:rPr lang="pl-PL" sz="1900" dirty="0" smtClean="0"/>
              <a:t>(maszyn</a:t>
            </a:r>
            <a:r>
              <a:rPr lang="pl-PL" sz="1900" dirty="0"/>
              <a:t>, </a:t>
            </a:r>
            <a:r>
              <a:rPr lang="pl-PL" sz="1900" dirty="0" smtClean="0"/>
              <a:t>urządzeń, stołów, szafek itp.) powinno umożliwiać pracownikom swobodne </a:t>
            </a:r>
            <a:r>
              <a:rPr lang="pl-PL" sz="1900" dirty="0"/>
              <a:t>do nich dojście (dostęp</a:t>
            </a:r>
            <a:r>
              <a:rPr lang="pl-PL" sz="1900" dirty="0" smtClean="0"/>
              <a:t>).</a:t>
            </a:r>
            <a:endParaRPr lang="pl-PL" sz="1900" dirty="0"/>
          </a:p>
        </p:txBody>
      </p:sp>
      <p:sp>
        <p:nvSpPr>
          <p:cNvPr id="7" name="pole tekstowe 6"/>
          <p:cNvSpPr txBox="1"/>
          <p:nvPr/>
        </p:nvSpPr>
        <p:spPr>
          <a:xfrm>
            <a:off x="251520" y="2345046"/>
            <a:ext cx="6192687" cy="969496"/>
          </a:xfrm>
          <a:prstGeom prst="rect">
            <a:avLst/>
          </a:prstGeom>
          <a:noFill/>
        </p:spPr>
        <p:txBody>
          <a:bodyPr wrap="square" rtlCol="0">
            <a:spAutoFit/>
          </a:bodyPr>
          <a:lstStyle/>
          <a:p>
            <a:pPr>
              <a:spcAft>
                <a:spcPts val="600"/>
              </a:spcAft>
              <a:buClr>
                <a:srgbClr val="C00000"/>
              </a:buClr>
            </a:pPr>
            <a:r>
              <a:rPr lang="pl-PL" sz="1900" b="1" dirty="0" smtClean="0"/>
              <a:t>Wysokość dojścia </a:t>
            </a:r>
            <a:r>
              <a:rPr lang="pl-PL" sz="1900" dirty="0" smtClean="0"/>
              <a:t>do stanowiska pracy na </a:t>
            </a:r>
            <a:r>
              <a:rPr lang="pl-PL" sz="1900" dirty="0"/>
              <a:t>całej </a:t>
            </a:r>
            <a:r>
              <a:rPr lang="pl-PL" sz="1900" dirty="0" smtClean="0"/>
              <a:t>jej </a:t>
            </a:r>
            <a:br>
              <a:rPr lang="pl-PL" sz="1900" dirty="0" smtClean="0"/>
            </a:br>
            <a:r>
              <a:rPr lang="pl-PL" sz="1900" dirty="0" smtClean="0"/>
              <a:t>długości powinna </a:t>
            </a:r>
            <a:r>
              <a:rPr lang="pl-PL" sz="1900" dirty="0"/>
              <a:t>być nie mniejsza w świetle niż 2 </a:t>
            </a:r>
            <a:r>
              <a:rPr lang="pl-PL" sz="1900" dirty="0" smtClean="0"/>
              <a:t>m,</a:t>
            </a:r>
            <a:br>
              <a:rPr lang="pl-PL" sz="1900" dirty="0" smtClean="0"/>
            </a:br>
            <a:endParaRPr lang="pl-PL" sz="1900" dirty="0"/>
          </a:p>
        </p:txBody>
      </p:sp>
      <p:pic>
        <p:nvPicPr>
          <p:cNvPr id="8" name="Picture 9"/>
          <p:cNvPicPr>
            <a:picLocks noChangeAspect="1" noChangeArrowheads="1"/>
          </p:cNvPicPr>
          <p:nvPr/>
        </p:nvPicPr>
        <p:blipFill>
          <a:blip r:embed="rId3" cstate="print"/>
          <a:srcRect l="6337" t="15833" r="24809" b="15846"/>
          <a:stretch>
            <a:fillRect/>
          </a:stretch>
        </p:blipFill>
        <p:spPr bwMode="auto">
          <a:xfrm>
            <a:off x="5642793" y="2345046"/>
            <a:ext cx="3393703" cy="2618326"/>
          </a:xfrm>
          <a:prstGeom prst="rect">
            <a:avLst/>
          </a:prstGeom>
          <a:noFill/>
          <a:ln w="38100">
            <a:solidFill>
              <a:srgbClr val="0000FF"/>
            </a:solidFill>
            <a:miter lim="800000"/>
            <a:headEnd/>
            <a:tailEnd/>
          </a:ln>
        </p:spPr>
      </p:pic>
      <p:grpSp>
        <p:nvGrpSpPr>
          <p:cNvPr id="16" name="Grupa 15"/>
          <p:cNvGrpSpPr/>
          <p:nvPr/>
        </p:nvGrpSpPr>
        <p:grpSpPr>
          <a:xfrm>
            <a:off x="251520" y="3140968"/>
            <a:ext cx="1747714" cy="2880320"/>
            <a:chOff x="251520" y="3274894"/>
            <a:chExt cx="1584176" cy="2746394"/>
          </a:xfrm>
        </p:grpSpPr>
        <p:pic>
          <p:nvPicPr>
            <p:cNvPr id="10" name="Obraz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1520" y="3274894"/>
              <a:ext cx="1584176" cy="2746394"/>
            </a:xfrm>
            <a:prstGeom prst="rect">
              <a:avLst/>
            </a:prstGeom>
            <a:ln w="38100">
              <a:solidFill>
                <a:srgbClr val="0000FF"/>
              </a:solidFill>
            </a:ln>
          </p:spPr>
        </p:pic>
        <p:cxnSp>
          <p:nvCxnSpPr>
            <p:cNvPr id="6" name="Łącznik prosty ze strzałką 5"/>
            <p:cNvCxnSpPr/>
            <p:nvPr/>
          </p:nvCxnSpPr>
          <p:spPr>
            <a:xfrm>
              <a:off x="1403648" y="3501008"/>
              <a:ext cx="0" cy="2088232"/>
            </a:xfrm>
            <a:prstGeom prst="straightConnector1">
              <a:avLst/>
            </a:prstGeom>
            <a:ln w="19050">
              <a:solidFill>
                <a:schemeClr val="bg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827584" y="4149080"/>
              <a:ext cx="576064" cy="307777"/>
            </a:xfrm>
            <a:prstGeom prst="rect">
              <a:avLst/>
            </a:prstGeom>
            <a:solidFill>
              <a:schemeClr val="bg1"/>
            </a:solidFill>
          </p:spPr>
          <p:txBody>
            <a:bodyPr wrap="square" rtlCol="0">
              <a:spAutoFit/>
            </a:bodyPr>
            <a:lstStyle/>
            <a:p>
              <a:pPr algn="r"/>
              <a:r>
                <a:rPr lang="pl-PL" sz="1400" b="1" dirty="0" smtClean="0"/>
                <a:t>1,80</a:t>
              </a:r>
              <a:endParaRPr lang="pl-PL" sz="1400" b="1" dirty="0"/>
            </a:p>
          </p:txBody>
        </p:sp>
      </p:grpSp>
      <p:sp>
        <p:nvSpPr>
          <p:cNvPr id="14" name="pole tekstowe 13"/>
          <p:cNvSpPr txBox="1"/>
          <p:nvPr/>
        </p:nvSpPr>
        <p:spPr>
          <a:xfrm>
            <a:off x="1979712" y="3356992"/>
            <a:ext cx="6696744" cy="213904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pl-PL" sz="1900" dirty="0"/>
              <a:t>ze względów konstrukcyjnych </a:t>
            </a:r>
            <a:r>
              <a:rPr lang="pl-PL" sz="1900" dirty="0" smtClean="0"/>
              <a:t/>
            </a:r>
            <a:br>
              <a:rPr lang="pl-PL" sz="1900" dirty="0" smtClean="0"/>
            </a:br>
            <a:r>
              <a:rPr lang="pl-PL" sz="1900" dirty="0" smtClean="0"/>
              <a:t>maszyn </a:t>
            </a:r>
            <a:r>
              <a:rPr lang="pl-PL" sz="1900" dirty="0"/>
              <a:t>lub </a:t>
            </a:r>
            <a:r>
              <a:rPr lang="pl-PL" sz="1900" dirty="0" smtClean="0"/>
              <a:t>urządzeń dojście do </a:t>
            </a:r>
            <a:br>
              <a:rPr lang="pl-PL" sz="1900" dirty="0" smtClean="0"/>
            </a:br>
            <a:r>
              <a:rPr lang="pl-PL" sz="1900" dirty="0" smtClean="0"/>
              <a:t>nich może być pomniejszone </a:t>
            </a:r>
            <a:br>
              <a:rPr lang="pl-PL" sz="1900" dirty="0" smtClean="0"/>
            </a:br>
            <a:r>
              <a:rPr lang="pl-PL" sz="1900" dirty="0" smtClean="0"/>
              <a:t>do </a:t>
            </a:r>
            <a:r>
              <a:rPr lang="pl-PL" sz="1900" dirty="0"/>
              <a:t>1,8 </a:t>
            </a:r>
            <a:r>
              <a:rPr lang="pl-PL" sz="1900" dirty="0" smtClean="0"/>
              <a:t>m przy jednoczesnym </a:t>
            </a:r>
            <a:br>
              <a:rPr lang="pl-PL" sz="1900" dirty="0" smtClean="0"/>
            </a:br>
            <a:r>
              <a:rPr lang="pl-PL" sz="1900" dirty="0" smtClean="0"/>
              <a:t>jego oznakowaniu barwami </a:t>
            </a:r>
            <a:br>
              <a:rPr lang="pl-PL" sz="1900" dirty="0" smtClean="0"/>
            </a:br>
            <a:r>
              <a:rPr lang="pl-PL" sz="1900" dirty="0" smtClean="0"/>
              <a:t>bezpieczeństwa</a:t>
            </a:r>
            <a:r>
              <a:rPr lang="pl-PL" sz="1900" i="1" dirty="0" smtClean="0"/>
              <a:t> </a:t>
            </a:r>
            <a:r>
              <a:rPr lang="pl-PL" i="1" dirty="0"/>
              <a:t>(tj.: liniami </a:t>
            </a:r>
            <a:r>
              <a:rPr lang="pl-PL" i="1" dirty="0" smtClean="0"/>
              <a:t/>
            </a:r>
            <a:br>
              <a:rPr lang="pl-PL" i="1" dirty="0" smtClean="0"/>
            </a:br>
            <a:r>
              <a:rPr lang="pl-PL" i="1" dirty="0" smtClean="0"/>
              <a:t>ukośnymi </a:t>
            </a:r>
            <a:r>
              <a:rPr lang="pl-PL" i="1" dirty="0"/>
              <a:t>żółto-czarnymi)</a:t>
            </a:r>
            <a:r>
              <a:rPr lang="pl-PL" sz="1900" dirty="0" smtClean="0"/>
              <a:t>.</a:t>
            </a:r>
            <a:endParaRPr lang="pl-PL" sz="1900" dirty="0"/>
          </a:p>
        </p:txBody>
      </p:sp>
      <p:sp>
        <p:nvSpPr>
          <p:cNvPr id="4" name="pole tekstowe 3"/>
          <p:cNvSpPr txBox="1"/>
          <p:nvPr/>
        </p:nvSpPr>
        <p:spPr>
          <a:xfrm>
            <a:off x="251520" y="5649620"/>
            <a:ext cx="432743" cy="338554"/>
          </a:xfrm>
          <a:prstGeom prst="rect">
            <a:avLst/>
          </a:prstGeom>
          <a:noFill/>
        </p:spPr>
        <p:txBody>
          <a:bodyPr wrap="square" rtlCol="0">
            <a:spAutoFit/>
          </a:bodyPr>
          <a:lstStyle/>
          <a:p>
            <a:r>
              <a:rPr lang="pl-PL" sz="1600" b="1" dirty="0" smtClean="0">
                <a:solidFill>
                  <a:schemeClr val="bg1"/>
                </a:solidFill>
              </a:rPr>
              <a:t>2.</a:t>
            </a:r>
            <a:endParaRPr lang="pl-PL" sz="1600" b="1" dirty="0">
              <a:solidFill>
                <a:schemeClr val="bg1"/>
              </a:solidFill>
            </a:endParaRPr>
          </a:p>
        </p:txBody>
      </p:sp>
      <p:sp>
        <p:nvSpPr>
          <p:cNvPr id="12" name="pole tekstowe 11"/>
          <p:cNvSpPr txBox="1"/>
          <p:nvPr/>
        </p:nvSpPr>
        <p:spPr>
          <a:xfrm>
            <a:off x="5618981" y="4637726"/>
            <a:ext cx="432743" cy="338554"/>
          </a:xfrm>
          <a:prstGeom prst="rect">
            <a:avLst/>
          </a:prstGeom>
          <a:noFill/>
        </p:spPr>
        <p:txBody>
          <a:bodyPr wrap="square" rtlCol="0">
            <a:spAutoFit/>
          </a:bodyPr>
          <a:lstStyle/>
          <a:p>
            <a:r>
              <a:rPr lang="pl-PL" sz="1600" b="1" dirty="0" smtClean="0">
                <a:solidFill>
                  <a:schemeClr val="bg1"/>
                </a:solidFill>
              </a:rPr>
              <a:t>1.</a:t>
            </a:r>
            <a:endParaRPr lang="pl-PL" sz="1600" b="1" dirty="0">
              <a:solidFill>
                <a:schemeClr val="bg1"/>
              </a:solidFill>
            </a:endParaRPr>
          </a:p>
        </p:txBody>
      </p:sp>
    </p:spTree>
    <p:extLst>
      <p:ext uri="{BB962C8B-B14F-4D97-AF65-F5344CB8AC3E}">
        <p14:creationId xmlns:p14="http://schemas.microsoft.com/office/powerpoint/2010/main" val="81845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64079" y="1586984"/>
            <a:ext cx="8628401" cy="3339376"/>
          </a:xfrm>
          <a:prstGeom prst="rect">
            <a:avLst/>
          </a:prstGeom>
          <a:noFill/>
        </p:spPr>
        <p:txBody>
          <a:bodyPr wrap="square" rtlCol="0">
            <a:spAutoFit/>
          </a:bodyPr>
          <a:lstStyle/>
          <a:p>
            <a:pPr>
              <a:spcAft>
                <a:spcPts val="1200"/>
              </a:spcAft>
              <a:buClr>
                <a:srgbClr val="C00000"/>
              </a:buClr>
            </a:pPr>
            <a:r>
              <a:rPr lang="pl-PL" sz="1900" b="1" dirty="0"/>
              <a:t>S</a:t>
            </a:r>
            <a:r>
              <a:rPr lang="pl-PL" sz="1900" b="1" dirty="0" smtClean="0"/>
              <a:t>zerokość dojścia lub przejścia </a:t>
            </a:r>
            <a:r>
              <a:rPr lang="pl-PL" sz="1900" dirty="0" smtClean="0"/>
              <a:t>do/pomiędzy wyposażeniem stanowiska powinna wynosić, co najmniej: </a:t>
            </a:r>
          </a:p>
          <a:p>
            <a:pPr marL="342900" indent="-342900">
              <a:spcAft>
                <a:spcPts val="1200"/>
              </a:spcAft>
              <a:buClr>
                <a:srgbClr val="C00000"/>
              </a:buClr>
              <a:buFont typeface="Wingdings" panose="05000000000000000000" pitchFamily="2" charset="2"/>
              <a:buChar char="Ø"/>
            </a:pPr>
            <a:endParaRPr lang="pl-PL" sz="1900" dirty="0" smtClean="0"/>
          </a:p>
          <a:p>
            <a:pPr marL="631825" indent="-358775">
              <a:spcAft>
                <a:spcPts val="1200"/>
              </a:spcAft>
              <a:buFont typeface="Arial" panose="020B0604020202020204" pitchFamily="34" charset="0"/>
              <a:buChar char="•"/>
            </a:pPr>
            <a:r>
              <a:rPr lang="pl-PL" sz="1900" dirty="0" smtClean="0"/>
              <a:t>0,75 dla ruchu jednokierunkowego,</a:t>
            </a:r>
          </a:p>
          <a:p>
            <a:pPr marL="631825" indent="-358775">
              <a:spcAft>
                <a:spcPts val="1200"/>
              </a:spcAft>
              <a:buFont typeface="Arial" panose="020B0604020202020204" pitchFamily="34" charset="0"/>
              <a:buChar char="•"/>
            </a:pPr>
            <a:r>
              <a:rPr lang="pl-PL" sz="1900" dirty="0" smtClean="0"/>
              <a:t>1 m </a:t>
            </a:r>
            <a:r>
              <a:rPr lang="pl-PL" sz="1900" dirty="0"/>
              <a:t>dla ruchu </a:t>
            </a:r>
            <a:r>
              <a:rPr lang="pl-PL" sz="1900" dirty="0" smtClean="0"/>
              <a:t>dwukierunkowego,</a:t>
            </a:r>
          </a:p>
          <a:p>
            <a:pPr marL="631825" indent="-358775">
              <a:spcAft>
                <a:spcPts val="1200"/>
              </a:spcAft>
              <a:buFont typeface="Arial" panose="020B0604020202020204" pitchFamily="34" charset="0"/>
              <a:buChar char="•"/>
            </a:pPr>
            <a:r>
              <a:rPr lang="pl-PL" sz="1900" dirty="0" smtClean="0"/>
              <a:t>0,90 </a:t>
            </a:r>
            <a:r>
              <a:rPr lang="pl-PL" sz="1900" dirty="0"/>
              <a:t>m w przypadku pracy osób </a:t>
            </a:r>
            <a:r>
              <a:rPr lang="pl-PL" sz="1900" dirty="0" smtClean="0"/>
              <a:t/>
            </a:r>
            <a:br>
              <a:rPr lang="pl-PL" sz="1900" dirty="0" smtClean="0"/>
            </a:br>
            <a:r>
              <a:rPr lang="pl-PL" sz="1900" dirty="0" smtClean="0"/>
              <a:t>z </a:t>
            </a:r>
            <a:r>
              <a:rPr lang="pl-PL" sz="1900" dirty="0"/>
              <a:t>niepełnosprawnością układu ruchu </a:t>
            </a:r>
            <a:r>
              <a:rPr lang="pl-PL" sz="1900" dirty="0" smtClean="0"/>
              <a:t/>
            </a:r>
            <a:br>
              <a:rPr lang="pl-PL" sz="1900" dirty="0" smtClean="0"/>
            </a:br>
            <a:r>
              <a:rPr lang="pl-PL" sz="1900" dirty="0" smtClean="0"/>
              <a:t>poruszających </a:t>
            </a:r>
            <a:r>
              <a:rPr lang="pl-PL" sz="1900" dirty="0"/>
              <a:t>się na wózku </a:t>
            </a:r>
            <a:r>
              <a:rPr lang="pl-PL" sz="1900" dirty="0" smtClean="0"/>
              <a:t/>
            </a:r>
            <a:br>
              <a:rPr lang="pl-PL" sz="1900" dirty="0" smtClean="0"/>
            </a:br>
            <a:r>
              <a:rPr lang="pl-PL" sz="1900" dirty="0" smtClean="0"/>
              <a:t>inwalidzkim.</a:t>
            </a:r>
            <a:endParaRPr lang="pl-PL" sz="1900" dirty="0"/>
          </a:p>
        </p:txBody>
      </p:sp>
      <p:pic>
        <p:nvPicPr>
          <p:cNvPr id="9" name="Picture 10" descr="DSC_0107"/>
          <p:cNvPicPr>
            <a:picLocks noChangeAspect="1" noChangeArrowheads="1"/>
          </p:cNvPicPr>
          <p:nvPr/>
        </p:nvPicPr>
        <p:blipFill>
          <a:blip r:embed="rId3" cstate="print">
            <a:extLst>
              <a:ext uri="{28A0092B-C50C-407E-A947-70E740481C1C}">
                <a14:useLocalDpi xmlns:a14="http://schemas.microsoft.com/office/drawing/2010/main" val="0"/>
              </a:ext>
            </a:extLst>
          </a:blip>
          <a:srcRect t="20163"/>
          <a:stretch>
            <a:fillRect/>
          </a:stretch>
        </p:blipFill>
        <p:spPr bwMode="auto">
          <a:xfrm>
            <a:off x="4764436" y="2228518"/>
            <a:ext cx="4162545" cy="357674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Łącznik prostoliniowy 10"/>
          <p:cNvCxnSpPr/>
          <p:nvPr/>
        </p:nvCxnSpPr>
        <p:spPr>
          <a:xfrm>
            <a:off x="4572000" y="2060848"/>
            <a:ext cx="4464496" cy="3888432"/>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ytuł 1"/>
          <p:cNvSpPr txBox="1">
            <a:spLocks/>
          </p:cNvSpPr>
          <p:nvPr/>
        </p:nvSpPr>
        <p:spPr>
          <a:xfrm>
            <a:off x="0" y="692696"/>
            <a:ext cx="9144000" cy="576610"/>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Dojście do użytkowanych maszyn i urządzeń, cd.</a:t>
            </a:r>
            <a:endParaRPr lang="pl-PL" sz="3200" b="1" dirty="0"/>
          </a:p>
        </p:txBody>
      </p:sp>
    </p:spTree>
    <p:extLst>
      <p:ext uri="{BB962C8B-B14F-4D97-AF65-F5344CB8AC3E}">
        <p14:creationId xmlns:p14="http://schemas.microsoft.com/office/powerpoint/2010/main" val="129556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1340768"/>
            <a:ext cx="8893175" cy="2197525"/>
          </a:xfrm>
          <a:prstGeom prst="rect">
            <a:avLst/>
          </a:prstGeom>
          <a:noFill/>
        </p:spPr>
        <p:txBody>
          <a:bodyPr wrap="square" rtlCol="0">
            <a:spAutoFit/>
          </a:bodyPr>
          <a:lstStyle/>
          <a:p>
            <a:pPr>
              <a:lnSpc>
                <a:spcPct val="120000"/>
              </a:lnSpc>
              <a:buClr>
                <a:srgbClr val="C00000"/>
              </a:buClr>
            </a:pPr>
            <a:r>
              <a:rPr lang="pl-PL" sz="1900" b="1" dirty="0"/>
              <a:t>Z</a:t>
            </a:r>
            <a:r>
              <a:rPr lang="pl-PL" sz="1900" b="1" dirty="0" smtClean="0"/>
              <a:t>aleca się jest aby przestrzeń </a:t>
            </a:r>
            <a:r>
              <a:rPr lang="pl-PL" sz="1900" b="1" dirty="0"/>
              <a:t>powyżej 1m </a:t>
            </a:r>
            <a:r>
              <a:rPr lang="pl-PL" sz="1900" dirty="0" smtClean="0"/>
              <a:t>na stanowisku pracy osoby z niepełnosprawnością narządu wzroku była wolna </a:t>
            </a:r>
            <a:r>
              <a:rPr lang="pl-PL" sz="1900" dirty="0"/>
              <a:t>od wiszących lub odstających przeszkód </a:t>
            </a:r>
            <a:r>
              <a:rPr lang="pl-PL" i="1" dirty="0" smtClean="0"/>
              <a:t>(tj.: szaf p-</a:t>
            </a:r>
            <a:r>
              <a:rPr lang="pl-PL" i="1" dirty="0" err="1" smtClean="0"/>
              <a:t>poż</a:t>
            </a:r>
            <a:r>
              <a:rPr lang="pl-PL" i="1" dirty="0" smtClean="0"/>
              <a:t>, towarów, </a:t>
            </a:r>
            <a:r>
              <a:rPr lang="pl-PL" i="1" dirty="0"/>
              <a:t>wiszących </a:t>
            </a:r>
            <a:r>
              <a:rPr lang="pl-PL" i="1" dirty="0" smtClean="0"/>
              <a:t/>
            </a:r>
            <a:br>
              <a:rPr lang="pl-PL" i="1" dirty="0" smtClean="0"/>
            </a:br>
            <a:r>
              <a:rPr lang="pl-PL" i="1" dirty="0" smtClean="0"/>
              <a:t>półek itp</a:t>
            </a:r>
            <a:r>
              <a:rPr lang="pl-PL" i="1" dirty="0"/>
              <a:t>.)</a:t>
            </a:r>
            <a:r>
              <a:rPr lang="pl-PL" sz="1900" dirty="0"/>
              <a:t>, przegród </a:t>
            </a:r>
            <a:r>
              <a:rPr lang="pl-PL" sz="1900" dirty="0" smtClean="0"/>
              <a:t>lub niebezpiecznych </a:t>
            </a:r>
            <a:br>
              <a:rPr lang="pl-PL" sz="1900" dirty="0" smtClean="0"/>
            </a:br>
            <a:r>
              <a:rPr lang="pl-PL" sz="1900" dirty="0" smtClean="0"/>
              <a:t>wystających elementów poza korpus maszyny </a:t>
            </a:r>
            <a:br>
              <a:rPr lang="pl-PL" sz="1900" dirty="0" smtClean="0"/>
            </a:br>
            <a:r>
              <a:rPr lang="pl-PL" sz="1900" dirty="0" smtClean="0"/>
              <a:t>lub </a:t>
            </a:r>
            <a:r>
              <a:rPr lang="pl-PL" sz="1900" dirty="0"/>
              <a:t>u</a:t>
            </a:r>
            <a:r>
              <a:rPr lang="pl-PL" sz="1900" dirty="0" smtClean="0"/>
              <a:t>rządzenia technicznego.  </a:t>
            </a:r>
            <a:endParaRPr lang="pl-PL" sz="1900" dirty="0"/>
          </a:p>
        </p:txBody>
      </p:sp>
      <p:sp>
        <p:nvSpPr>
          <p:cNvPr id="6" name="Tytuł 1"/>
          <p:cNvSpPr txBox="1">
            <a:spLocks/>
          </p:cNvSpPr>
          <p:nvPr/>
        </p:nvSpPr>
        <p:spPr>
          <a:xfrm>
            <a:off x="0" y="764704"/>
            <a:ext cx="9144000" cy="504056"/>
          </a:xfrm>
          <a:prstGeom prst="rect">
            <a:avLst/>
          </a:prstGeom>
        </p:spPr>
        <p:txBody>
          <a:bodyPr lIns="0" rIns="0">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pPr>
              <a:spcBef>
                <a:spcPts val="600"/>
              </a:spcBef>
              <a:spcAft>
                <a:spcPts val="600"/>
              </a:spcAft>
              <a:buClr>
                <a:srgbClr val="FF0000"/>
              </a:buClr>
            </a:pPr>
            <a:r>
              <a:rPr lang="pl-PL" sz="3200" b="1" dirty="0" smtClean="0"/>
              <a:t>Wystające elementy stanowiska pracy </a:t>
            </a:r>
            <a:endParaRPr lang="pl-PL" sz="3200" b="1" dirty="0"/>
          </a:p>
        </p:txBody>
      </p:sp>
      <p:grpSp>
        <p:nvGrpSpPr>
          <p:cNvPr id="33" name="Grupa 32"/>
          <p:cNvGrpSpPr/>
          <p:nvPr/>
        </p:nvGrpSpPr>
        <p:grpSpPr>
          <a:xfrm>
            <a:off x="5273252" y="2204864"/>
            <a:ext cx="3393957" cy="3764927"/>
            <a:chOff x="5364088" y="2020361"/>
            <a:chExt cx="3528392" cy="4022488"/>
          </a:xfrm>
        </p:grpSpPr>
        <p:grpSp>
          <p:nvGrpSpPr>
            <p:cNvPr id="16" name="Grupa 15"/>
            <p:cNvGrpSpPr/>
            <p:nvPr/>
          </p:nvGrpSpPr>
          <p:grpSpPr>
            <a:xfrm>
              <a:off x="5364088" y="2020361"/>
              <a:ext cx="3528392" cy="3994289"/>
              <a:chOff x="4554488" y="2708920"/>
              <a:chExt cx="2735184" cy="3096344"/>
            </a:xfrm>
          </p:grpSpPr>
          <p:grpSp>
            <p:nvGrpSpPr>
              <p:cNvPr id="10" name="Grupa 9"/>
              <p:cNvGrpSpPr/>
              <p:nvPr/>
            </p:nvGrpSpPr>
            <p:grpSpPr>
              <a:xfrm>
                <a:off x="4554488" y="2708920"/>
                <a:ext cx="2735184" cy="3096344"/>
                <a:chOff x="4534263" y="2708920"/>
                <a:chExt cx="2259493" cy="2557842"/>
              </a:xfrm>
            </p:grpSpPr>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263" y="2708920"/>
                  <a:ext cx="2259493" cy="2557842"/>
                </a:xfrm>
                <a:prstGeom prst="rect">
                  <a:avLst/>
                </a:prstGeom>
                <a:ln w="38100">
                  <a:solidFill>
                    <a:srgbClr val="FF0000"/>
                  </a:solidFill>
                </a:ln>
              </p:spPr>
            </p:pic>
            <p:pic>
              <p:nvPicPr>
                <p:cNvPr id="9" name="Obraz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08104" y="3482053"/>
                  <a:ext cx="216023" cy="378995"/>
                </a:xfrm>
                <a:prstGeom prst="rect">
                  <a:avLst/>
                </a:prstGeom>
                <a:ln>
                  <a:noFill/>
                </a:ln>
              </p:spPr>
            </p:pic>
          </p:grpSp>
          <p:cxnSp>
            <p:nvCxnSpPr>
              <p:cNvPr id="12" name="Łącznik prosty ze strzałką 11"/>
              <p:cNvCxnSpPr/>
              <p:nvPr/>
            </p:nvCxnSpPr>
            <p:spPr>
              <a:xfrm>
                <a:off x="6372200" y="5085184"/>
                <a:ext cx="648072" cy="0"/>
              </a:xfrm>
              <a:prstGeom prst="straightConnector1">
                <a:avLst/>
              </a:prstGeom>
              <a:ln w="19050">
                <a:solidFill>
                  <a:schemeClr val="bg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cxnSp>
            <p:nvCxnSpPr>
              <p:cNvPr id="14" name="Łącznik prostoliniowy 13"/>
              <p:cNvCxnSpPr/>
              <p:nvPr/>
            </p:nvCxnSpPr>
            <p:spPr>
              <a:xfrm>
                <a:off x="7020272" y="3212976"/>
                <a:ext cx="0" cy="201622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ole tekstowe 14"/>
              <p:cNvSpPr txBox="1"/>
              <p:nvPr/>
            </p:nvSpPr>
            <p:spPr>
              <a:xfrm>
                <a:off x="6516216" y="4725144"/>
                <a:ext cx="432048" cy="329446"/>
              </a:xfrm>
              <a:prstGeom prst="rect">
                <a:avLst/>
              </a:prstGeom>
              <a:noFill/>
              <a:ln>
                <a:noFill/>
              </a:ln>
            </p:spPr>
            <p:txBody>
              <a:bodyPr wrap="square" rtlCol="0">
                <a:spAutoFit/>
              </a:bodyPr>
              <a:lstStyle/>
              <a:p>
                <a:r>
                  <a:rPr lang="pl-PL" b="1" dirty="0" smtClean="0">
                    <a:solidFill>
                      <a:schemeClr val="bg1"/>
                    </a:solidFill>
                  </a:rPr>
                  <a:t>40</a:t>
                </a:r>
                <a:endParaRPr lang="pl-PL" b="1" dirty="0">
                  <a:solidFill>
                    <a:schemeClr val="bg1"/>
                  </a:solidFill>
                </a:endParaRPr>
              </a:p>
            </p:txBody>
          </p:sp>
          <p:sp>
            <p:nvSpPr>
              <p:cNvPr id="27" name="pole tekstowe 26"/>
              <p:cNvSpPr txBox="1"/>
              <p:nvPr/>
            </p:nvSpPr>
            <p:spPr>
              <a:xfrm>
                <a:off x="5547696" y="4238785"/>
                <a:ext cx="557627" cy="329446"/>
              </a:xfrm>
              <a:prstGeom prst="rect">
                <a:avLst/>
              </a:prstGeom>
              <a:noFill/>
              <a:ln>
                <a:noFill/>
              </a:ln>
            </p:spPr>
            <p:txBody>
              <a:bodyPr wrap="square" rtlCol="0">
                <a:spAutoFit/>
              </a:bodyPr>
              <a:lstStyle/>
              <a:p>
                <a:r>
                  <a:rPr lang="pl-PL" b="1" dirty="0" smtClean="0">
                    <a:solidFill>
                      <a:schemeClr val="bg1"/>
                    </a:solidFill>
                  </a:rPr>
                  <a:t>130</a:t>
                </a:r>
                <a:endParaRPr lang="pl-PL" b="1" dirty="0">
                  <a:solidFill>
                    <a:schemeClr val="bg1"/>
                  </a:solidFill>
                </a:endParaRPr>
              </a:p>
            </p:txBody>
          </p:sp>
          <p:cxnSp>
            <p:nvCxnSpPr>
              <p:cNvPr id="31" name="Łącznik prostoliniowy 30"/>
              <p:cNvCxnSpPr/>
              <p:nvPr/>
            </p:nvCxnSpPr>
            <p:spPr>
              <a:xfrm>
                <a:off x="6340731" y="4973109"/>
                <a:ext cx="0" cy="2737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 name="Łącznik prosty ze strzałką 3"/>
            <p:cNvCxnSpPr>
              <a:stCxn id="27" idx="0"/>
            </p:cNvCxnSpPr>
            <p:nvPr/>
          </p:nvCxnSpPr>
          <p:spPr>
            <a:xfrm flipV="1">
              <a:off x="7004999" y="2708923"/>
              <a:ext cx="0" cy="1284966"/>
            </a:xfrm>
            <a:prstGeom prst="straightConnector1">
              <a:avLst/>
            </a:prstGeom>
            <a:ln w="19050">
              <a:solidFill>
                <a:schemeClr val="bg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a:endCxn id="27" idx="2"/>
            </p:cNvCxnSpPr>
            <p:nvPr/>
          </p:nvCxnSpPr>
          <p:spPr>
            <a:xfrm flipV="1">
              <a:off x="7004998" y="4418876"/>
              <a:ext cx="1" cy="1623973"/>
            </a:xfrm>
            <a:prstGeom prst="straightConnector1">
              <a:avLst/>
            </a:prstGeom>
            <a:ln w="19050">
              <a:solidFill>
                <a:schemeClr val="bg1"/>
              </a:solidFill>
              <a:headEnd type="stealth" w="med" len="lg"/>
              <a:tailEnd type="none"/>
            </a:ln>
          </p:spPr>
          <p:style>
            <a:lnRef idx="1">
              <a:schemeClr val="accent1"/>
            </a:lnRef>
            <a:fillRef idx="0">
              <a:schemeClr val="accent1"/>
            </a:fillRef>
            <a:effectRef idx="0">
              <a:schemeClr val="accent1"/>
            </a:effectRef>
            <a:fontRef idx="minor">
              <a:schemeClr val="tx1"/>
            </a:fontRef>
          </p:style>
        </p:cxnSp>
      </p:grpSp>
      <p:pic>
        <p:nvPicPr>
          <p:cNvPr id="20" name="Picture 102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069"/>
          <a:stretch/>
        </p:blipFill>
        <p:spPr bwMode="auto">
          <a:xfrm>
            <a:off x="1043608" y="3782109"/>
            <a:ext cx="3744416" cy="215339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Łącznik prostoliniowy 20"/>
          <p:cNvCxnSpPr/>
          <p:nvPr/>
        </p:nvCxnSpPr>
        <p:spPr>
          <a:xfrm>
            <a:off x="827584" y="3636098"/>
            <a:ext cx="4176464" cy="238519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Łącznik prostoliniowy 22"/>
          <p:cNvCxnSpPr/>
          <p:nvPr/>
        </p:nvCxnSpPr>
        <p:spPr>
          <a:xfrm>
            <a:off x="5076056" y="2132856"/>
            <a:ext cx="3688604" cy="4010499"/>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1043608" y="5604919"/>
            <a:ext cx="432743" cy="353943"/>
          </a:xfrm>
          <a:prstGeom prst="rect">
            <a:avLst/>
          </a:prstGeom>
          <a:noFill/>
        </p:spPr>
        <p:txBody>
          <a:bodyPr wrap="square" rtlCol="0">
            <a:spAutoFit/>
          </a:bodyPr>
          <a:lstStyle/>
          <a:p>
            <a:r>
              <a:rPr lang="pl-PL" sz="1700" b="1" dirty="0" smtClean="0">
                <a:solidFill>
                  <a:schemeClr val="bg1"/>
                </a:solidFill>
              </a:rPr>
              <a:t>1.</a:t>
            </a:r>
            <a:endParaRPr lang="pl-PL" sz="1700" b="1" dirty="0">
              <a:solidFill>
                <a:schemeClr val="bg1"/>
              </a:solidFill>
            </a:endParaRPr>
          </a:p>
        </p:txBody>
      </p:sp>
      <p:sp>
        <p:nvSpPr>
          <p:cNvPr id="25" name="pole tekstowe 24"/>
          <p:cNvSpPr txBox="1"/>
          <p:nvPr/>
        </p:nvSpPr>
        <p:spPr>
          <a:xfrm>
            <a:off x="5273252" y="5517232"/>
            <a:ext cx="432743" cy="353943"/>
          </a:xfrm>
          <a:prstGeom prst="rect">
            <a:avLst/>
          </a:prstGeom>
          <a:noFill/>
        </p:spPr>
        <p:txBody>
          <a:bodyPr wrap="square" rtlCol="0">
            <a:spAutoFit/>
          </a:bodyPr>
          <a:lstStyle/>
          <a:p>
            <a:r>
              <a:rPr lang="pl-PL" sz="1700" b="1" dirty="0">
                <a:solidFill>
                  <a:schemeClr val="bg1"/>
                </a:solidFill>
              </a:rPr>
              <a:t>2</a:t>
            </a:r>
            <a:r>
              <a:rPr lang="pl-PL" sz="1700" b="1" dirty="0" smtClean="0">
                <a:solidFill>
                  <a:schemeClr val="bg1"/>
                </a:solidFill>
              </a:rPr>
              <a:t>.</a:t>
            </a:r>
            <a:endParaRPr lang="pl-PL" sz="1700" b="1" dirty="0">
              <a:solidFill>
                <a:schemeClr val="bg1"/>
              </a:solidFill>
            </a:endParaRPr>
          </a:p>
        </p:txBody>
      </p:sp>
    </p:spTree>
    <p:extLst>
      <p:ext uri="{BB962C8B-B14F-4D97-AF65-F5344CB8AC3E}">
        <p14:creationId xmlns:p14="http://schemas.microsoft.com/office/powerpoint/2010/main" val="4289808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2886</TotalTime>
  <Words>4584</Words>
  <Application>Microsoft Office PowerPoint</Application>
  <PresentationFormat>Pokaz na ekranie (4:3)</PresentationFormat>
  <Paragraphs>235</Paragraphs>
  <Slides>15</Slides>
  <Notes>15</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Ogólne informacje dotyczące możliwości dostosowania środowiska pracy dla osób z różnymi rodzajami niepełnosprawności w zakresie bezpieczeństwa użytkowania maszyn i urządzeń  </vt:lpstr>
      <vt:lpstr>Prezentacja programu PowerPoint</vt:lpstr>
      <vt:lpstr>Prezentacja programu PowerPoint</vt:lpstr>
      <vt:lpstr>Instrukcja bhp</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dakal</dc:creator>
  <cp:lastModifiedBy>test</cp:lastModifiedBy>
  <cp:revision>272</cp:revision>
  <cp:lastPrinted>2014-03-05T15:04:11Z</cp:lastPrinted>
  <dcterms:modified xsi:type="dcterms:W3CDTF">2014-04-01T07:02:40Z</dcterms:modified>
</cp:coreProperties>
</file>