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9" r:id="rId2"/>
    <p:sldId id="279" r:id="rId3"/>
    <p:sldId id="261" r:id="rId4"/>
    <p:sldId id="263" r:id="rId5"/>
    <p:sldId id="274" r:id="rId6"/>
    <p:sldId id="262" r:id="rId7"/>
    <p:sldId id="264" r:id="rId8"/>
    <p:sldId id="280" r:id="rId9"/>
    <p:sldId id="268" r:id="rId10"/>
    <p:sldId id="278" r:id="rId11"/>
    <p:sldId id="269" r:id="rId12"/>
    <p:sldId id="272" r:id="rId13"/>
    <p:sldId id="266" r:id="rId14"/>
    <p:sldId id="275" r:id="rId15"/>
    <p:sldId id="270" r:id="rId16"/>
    <p:sldId id="284" r:id="rId17"/>
    <p:sldId id="271" r:id="rId18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4" autoAdjust="0"/>
    <p:restoredTop sz="78286" autoAdjust="0"/>
  </p:normalViewPr>
  <p:slideViewPr>
    <p:cSldViewPr>
      <p:cViewPr varScale="1">
        <p:scale>
          <a:sx n="57" d="100"/>
          <a:sy n="57" d="100"/>
        </p:scale>
        <p:origin x="-17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4238" y="-8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r">
              <a:defRPr sz="1300"/>
            </a:lvl1pPr>
          </a:lstStyle>
          <a:p>
            <a:fld id="{037B185B-B429-4193-A924-1CFB20A1BB38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60" cy="496412"/>
          </a:xfrm>
          <a:prstGeom prst="rect">
            <a:avLst/>
          </a:prstGeom>
        </p:spPr>
        <p:txBody>
          <a:bodyPr vert="horz" lIns="95545" tIns="47773" rIns="95545" bIns="47773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2" y="9430091"/>
            <a:ext cx="2945660" cy="496412"/>
          </a:xfrm>
          <a:prstGeom prst="rect">
            <a:avLst/>
          </a:prstGeom>
        </p:spPr>
        <p:txBody>
          <a:bodyPr vert="horz" lIns="95545" tIns="47773" rIns="95545" bIns="47773" rtlCol="0" anchor="b"/>
          <a:lstStyle>
            <a:lvl1pPr algn="r">
              <a:defRPr sz="1300"/>
            </a:lvl1pPr>
          </a:lstStyle>
          <a:p>
            <a:fld id="{520EE8ED-091D-4E7A-8C9C-B1D7994752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2447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r">
              <a:defRPr sz="1300"/>
            </a:lvl1pPr>
          </a:lstStyle>
          <a:p>
            <a:fld id="{6FFA660E-B60E-4DC1-BE99-3B8DE563DB14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5" tIns="47773" rIns="95545" bIns="47773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5545" tIns="47773" rIns="95545" bIns="47773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60" cy="496412"/>
          </a:xfrm>
          <a:prstGeom prst="rect">
            <a:avLst/>
          </a:prstGeom>
        </p:spPr>
        <p:txBody>
          <a:bodyPr vert="horz" lIns="95545" tIns="47773" rIns="95545" bIns="47773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60" cy="496412"/>
          </a:xfrm>
          <a:prstGeom prst="rect">
            <a:avLst/>
          </a:prstGeom>
        </p:spPr>
        <p:txBody>
          <a:bodyPr vert="horz" lIns="95545" tIns="47773" rIns="95545" bIns="47773" rtlCol="0" anchor="b"/>
          <a:lstStyle>
            <a:lvl1pPr algn="r">
              <a:defRPr sz="1300"/>
            </a:lvl1pPr>
          </a:lstStyle>
          <a:p>
            <a:fld id="{4583B9E5-103B-4228-9AF6-5B4D372B737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798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 przypadku</a:t>
            </a:r>
            <a:r>
              <a:rPr lang="pl-PL" baseline="0" dirty="0" smtClean="0"/>
              <a:t> pracy przy komputerze osoby poruszającej się na wózku inwalidzkim najważniejsze jest dostosowanie wysokości płaszczyzny pracy tak, aby pracownik mógł przysunąć się do biurka lub szuflady na klawiaturę i myszkę. Wskazane jest zastosowanie biurka z regulowaną wysokości blatu lub indywidualne dostosowanie wysokości blatu biurka do wysokości łokciowej pracownika.</a:t>
            </a:r>
          </a:p>
          <a:p>
            <a:r>
              <a:rPr lang="pl-PL" baseline="0" dirty="0" smtClean="0"/>
              <a:t>Na górnym rysunku na slajdzie przedstawiono prawidłowe biurko (wyposażone w regulację wysokości) do pracy dla osoby poruszającej się na wózku inwalidzkim, natomiast na rysunku dolnym biurko nie posiada regulacji wysokości.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6845">
              <a:defRPr/>
            </a:pPr>
            <a:r>
              <a:rPr lang="pl-PL" dirty="0" smtClean="0"/>
              <a:t>Praca</a:t>
            </a:r>
            <a:r>
              <a:rPr lang="pl-PL" baseline="0" dirty="0" smtClean="0"/>
              <a:t> w pozycji stojącej jest to praca, w której najczęściej wykonywane są czynności przy maszynach i liniach produkcyjnych. W pracy tej duże znaczenie ma sprawność kończyn dolnych umożliwiająca wykonywania pracy oraz kończyn górnych podczas realizacji powierzonych prac. Jest to praca szczególnie polecana dla osób z małą niepełnosprawnością kończyn górnych.</a:t>
            </a:r>
            <a:endParaRPr lang="en-GB" dirty="0" smtClean="0"/>
          </a:p>
          <a:p>
            <a:r>
              <a:rPr lang="pl-PL" dirty="0" smtClean="0"/>
              <a:t>Praca</a:t>
            </a:r>
            <a:r>
              <a:rPr lang="pl-PL" baseline="0" dirty="0" smtClean="0"/>
              <a:t> w pozycji stojącej niezalecana jest dla osób z niepełnosprawnością kończyn dolnych, jednak jeżeli taka osoba ma możliwość podparcia bioder i pleców oraz możliwość czasowej zmiany pozycji na siedzącą wtedy taka praca może być wykonywana.</a:t>
            </a:r>
          </a:p>
          <a:p>
            <a:r>
              <a:rPr lang="pl-PL" baseline="0" dirty="0" smtClean="0"/>
              <a:t>Na rysunku na slajdzie przedstawiono stanowisko pracy z komputerem obsługiwanym przez pracownika w pozycji stojącej w dziale obsługi klienta.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Wykonywanie pracy wymagającej przemieszczania</a:t>
            </a:r>
            <a:r>
              <a:rPr lang="pl-PL" baseline="0" dirty="0" smtClean="0"/>
              <a:t> się</a:t>
            </a:r>
            <a:r>
              <a:rPr lang="pl-PL" dirty="0" smtClean="0"/>
              <a:t> poza płaszczyznami o równych i gładkich</a:t>
            </a:r>
            <a:r>
              <a:rPr lang="pl-PL" baseline="0" dirty="0" smtClean="0"/>
              <a:t> powierzchniach jest bardzo dużym utrudnieniem dla osób poruszających się na wózku inwalidzkim. W przypadku przemieszczania się wewnątrz budynków, a w szczególności jeżeli przemieszczanie odbywa się na jednym poziomie nie ma przeciwwskazań do wykonywania takiej pracy dla osób poruszających się na wózku. Jeżeli kontrolowany lub obserwowany obszar poza budynkiem jest niewielki i w miarę płaski pracę związaną z przemieszczaniem się mogą wykonywać osoby z małą niepełnosprawnością kończyn dolnych w ograniczonym zakresie np. 1/3 lub 1/4 czasu pracy. 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Ze</a:t>
            </a:r>
            <a:r>
              <a:rPr lang="pl-PL" baseline="0" dirty="0" smtClean="0"/>
              <a:t> względu na duże obciążenie układu mięśniowo-szkieletowego podczas podnoszenia i przenoszenia ładunków tego typu praca nie jest zalecana dla osób z niepełnosprawnością ruchową, ponieważ może powodować pogłębienie niepełnosprawności.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Właściwe</a:t>
            </a:r>
            <a:r>
              <a:rPr lang="pl-PL" baseline="0" dirty="0" smtClean="0"/>
              <a:t> dostosowanie stanowiska pracy dla pracownika poruszającego się na wózku inwalidzkim pozwala także na wykonywanie czynności związanych z ręcznym transportem ładunków, jednak czynności te powinny być wykonywane z uwzględnieniem możliwości i potrzeb pracownika, ze szczególnym uwzględnieniem możliwości siłowych.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 praktyce, </a:t>
            </a:r>
            <a:r>
              <a:rPr lang="pl-PL" baseline="0" dirty="0" smtClean="0"/>
              <a:t>najczęstszymi zaleceniami dotyczącymi dostosowania stanowisk pracy do możliwości i potrzeb osób z niepełnosprawnością ruchową jest zmiana organizacji przestrzennej i czasowej na stanowisku pracy oraz dostosowanie wysokości płaszczyzny pracy. 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Jeżeli na stanowisku pracy łączona jest praca o różnym charakterze, to w ocenie możliwości wykonywania pracy przez osoby</a:t>
            </a:r>
            <a:r>
              <a:rPr lang="pl-PL" baseline="0" dirty="0" smtClean="0"/>
              <a:t> z niepełnosprawnością ruchową należy uwzględnić nie tylko zakres zróżnicowania czynności pracy (siedząca, stojące, przemieszczania się, ręczny transport), ale także czas wykonywania poszczególnych czynności pracy.</a:t>
            </a:r>
          </a:p>
          <a:p>
            <a:r>
              <a:rPr lang="pl-PL" dirty="0" smtClean="0"/>
              <a:t>W ramach zmiany zakresu obowiązków należy uwzględnić</a:t>
            </a:r>
            <a:r>
              <a:rPr lang="pl-PL" baseline="0" dirty="0" smtClean="0"/>
              <a:t> czynności wykonywane przez pracowników na sąsiednich stanowiskach (zamiana pracowników w celu urozmaicenia czynności pracy) oraz możliwości zastosowania wszelkich pomocy służących do adaptacji stanowiska pracy do możliwości i potrzeb osoby z niepełnosprawnością.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Ocena</a:t>
            </a:r>
            <a:r>
              <a:rPr lang="pl-PL" baseline="0" dirty="0" smtClean="0"/>
              <a:t> możliwości sprawnościowych i siły mięśniowej osób z niepełnosprawnością ruchową, a w szczególności osób poruszających się na wózku inwalidzkim, wskazuje na konieczność zmniejszenia siły niezbędnej do otwarcia drzwi wyposażonych w samozamykacz. Zbyt duża siła niezbędna do otwarcia drzwi lub utrzymania ich otwartych pod kątem 90° utrudnia lub uniemożliwia wejście do budynku, pomieszczeń lub pomieszczeń socjalnych.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6707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251">
              <a:defRPr/>
            </a:pPr>
            <a:r>
              <a:rPr lang="pl-PL" dirty="0" smtClean="0"/>
              <a:t>Podczas przygotowania</a:t>
            </a:r>
            <a:r>
              <a:rPr lang="pl-PL" baseline="0" dirty="0" smtClean="0"/>
              <a:t> </a:t>
            </a:r>
            <a:r>
              <a:rPr lang="pl-PL" dirty="0" smtClean="0"/>
              <a:t>stanowiska pracy dla konkretnej osoby należy uwzględnić jej wymiary antropometryczne: wysokość ciała, długości</a:t>
            </a:r>
            <a:r>
              <a:rPr lang="pl-PL" baseline="0" dirty="0" smtClean="0"/>
              <a:t> poszczególnych części ciała, zasięgi kończyn górnych i dolnych. W</a:t>
            </a:r>
            <a:r>
              <a:rPr lang="pl-PL" dirty="0" smtClean="0"/>
              <a:t>artości średnie, które można znaleźć na przykład w atlasach antropometrycznych (Atlas miar człowieka, CIOP, 2001) powinny być przydatną wskazówką. Najważniejsze jest poznanie możliwości pracownika i z jego udziałem dostosowane </a:t>
            </a:r>
            <a:r>
              <a:rPr lang="pl-PL" baseline="0" dirty="0" smtClean="0"/>
              <a:t>stanowiska pracy, które nie będzie wymuszało przyjmowania niewygodnej pozycji ciała oraz przekraczało możliwości siłowych i sprawnościowych pracownika.</a:t>
            </a:r>
            <a:r>
              <a:rPr lang="pl-PL" dirty="0" smtClean="0"/>
              <a:t> Jest to szczególnie ważne w </a:t>
            </a:r>
            <a:r>
              <a:rPr lang="pl-PL" baseline="0" dirty="0" smtClean="0"/>
              <a:t>przypadku osób z niepełnosprawnością narządu ruchu, gdyż niedostosowane stanowisko może pogłębiać niepełnosprawności i powodować dodatkowe dolegliwości.</a:t>
            </a:r>
            <a:r>
              <a:rPr lang="pl-PL" dirty="0" smtClean="0"/>
              <a:t> W przypadku</a:t>
            </a:r>
            <a:r>
              <a:rPr lang="pl-PL" baseline="0" dirty="0" smtClean="0"/>
              <a:t> braku odpowiedniej wiedzy i/lub doświadczenia w zakresie dostosowania stanowisk pracy do możliwości i potrzeb pracownika wskazane jest skorzystanie ze specjalistycznej pomocy ergonomisty czy rehabilitanta.</a:t>
            </a:r>
          </a:p>
          <a:p>
            <a:r>
              <a:rPr lang="pl-PL" baseline="0" dirty="0" smtClean="0"/>
              <a:t>Na rysunku, na slajdzie przedstawiono przykładowe położenie kończyn górnych w zasięgu normalnym i maksymalnym w płaszczyźnie czołowej (widok z przodu) i strzałkowej (widok z boku).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6845">
              <a:defRPr/>
            </a:pPr>
            <a:r>
              <a:rPr lang="pl-PL" dirty="0" smtClean="0"/>
              <a:t>Wysokość płaszczyzny</a:t>
            </a:r>
            <a:r>
              <a:rPr lang="pl-PL" baseline="0" dirty="0" smtClean="0"/>
              <a:t> </a:t>
            </a:r>
            <a:r>
              <a:rPr lang="pl-PL" dirty="0" smtClean="0"/>
              <a:t>pracy (zarówno w pozycji siedzącej jak i stojącej) powinna znajdować się na wysokości łokci (tzw. wysokość</a:t>
            </a:r>
            <a:r>
              <a:rPr lang="pl-PL" baseline="0" dirty="0" smtClean="0"/>
              <a:t> łokciowa)</a:t>
            </a:r>
            <a:r>
              <a:rPr lang="pl-PL" dirty="0" smtClean="0"/>
              <a:t> – powinna być dostosowana </a:t>
            </a:r>
            <a:r>
              <a:rPr lang="pl-PL" baseline="0" dirty="0" smtClean="0"/>
              <a:t>do wymiarów pracownika, ze szczególnym uwzględnieniem osób o małej wysokości ciała oraz bardzo wysokich, a także osób poruszających się na wózkach inwalidzkich</a:t>
            </a:r>
            <a:r>
              <a:rPr lang="pl-PL" dirty="0" smtClean="0"/>
              <a:t>. W związku z tym zalecane jest, aby osoby z niepełnosprawnością, poruszające się i wykonujące</a:t>
            </a:r>
            <a:r>
              <a:rPr lang="pl-PL" baseline="0" dirty="0" smtClean="0"/>
              <a:t> pracę na wózku inwalidzkim miały stoły lub blaty robocze z regulacją wysokości albo dostosowane indywidualnie do wymiarów antropometrycznych danej osoby. </a:t>
            </a:r>
          </a:p>
          <a:p>
            <a:pPr defTabSz="906845">
              <a:defRPr/>
            </a:pPr>
            <a:r>
              <a:rPr lang="pl-PL" baseline="0" dirty="0" smtClean="0"/>
              <a:t>Na rysunkach na slajdzie przedstawiono obszary zalecane do pracy jednocześnie dla kobiet i mężczyzn (kolor ciemniejszy) oraz oddzielnie dla mężczyzn (95c) i kobiet (5c) w płaszczyźnie strzałkowej (widok z boku) w pozycji stojącej i siedzącej.</a:t>
            </a: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Gdy</a:t>
            </a:r>
            <a:r>
              <a:rPr lang="pl-PL" baseline="0" dirty="0" smtClean="0"/>
              <a:t> wykonywane są czynności precyzyjne wysokość płaszczyzny pracy może być podniesiona o około 10-15cm – co umożliwi lepszą obserwację wykonywanych czynności. Gdy czynności wymagają użycia siły, to blat roboczy może być obniżony, co umożliwi równomierne obciążenie większych grup mięśniowych.</a:t>
            </a:r>
          </a:p>
          <a:p>
            <a:r>
              <a:rPr lang="pl-PL" dirty="0" smtClean="0"/>
              <a:t>Wysokość</a:t>
            </a:r>
            <a:r>
              <a:rPr lang="pl-PL" baseline="0" dirty="0" smtClean="0"/>
              <a:t> płaszczyzny pracy powinna być odpowiednio dostosowania zarówno w zależności od charakteru pracy (precyzyjna, lekka, ciężka) jak i od płci pracownika. Jednak wysokość tą należy dostosować do każdego pracownika lub wąskiej grupy pracowników w sposób indywidualny.</a:t>
            </a:r>
          </a:p>
          <a:p>
            <a:r>
              <a:rPr lang="pl-PL" baseline="0" dirty="0" smtClean="0"/>
              <a:t>Na rysunkach na slajdach  przedstawiono zalecane wysokości płaszczyzny pracy w pozycji stojącej dla kobiet i mężczyzn podczas wykonywania pracy precyzyjnej, lekkiej i ciężkiej.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Kolejnym</a:t>
            </a:r>
            <a:r>
              <a:rPr lang="pl-PL" baseline="0" dirty="0" smtClean="0"/>
              <a:t> ważnym elementem dostosowania stanowiska pracy jest zapewnienie dostępu do urządzeń, narzędzi pracy oraz materiałów wykorzystywanych podczas pracy poprzez umieszczenie ich w zasięgu co najwyżej normalnym i maksymalnym (w zależności od częstości ich stosowania i roli w procesie pracy). </a:t>
            </a:r>
            <a:r>
              <a:rPr lang="pl-PL" b="1" baseline="0" dirty="0" smtClean="0"/>
              <a:t>Zasięg normalny </a:t>
            </a:r>
            <a:r>
              <a:rPr lang="pl-PL" b="0" baseline="0" dirty="0" smtClean="0"/>
              <a:t>(górny rysunek na slajdzie  – kolor czerwony) </a:t>
            </a:r>
            <a:r>
              <a:rPr lang="pl-PL" dirty="0" smtClean="0"/>
              <a:t>wyznaczany </a:t>
            </a:r>
            <a:r>
              <a:rPr lang="pl-PL" dirty="0"/>
              <a:t>jest kolejnymi położeniami środka ręki, przy obrocie przedramienia względem stawu łokciowego (przy ramieniu opuszczonym pionowo w dół).  </a:t>
            </a:r>
            <a:r>
              <a:rPr lang="pl-PL" b="1" dirty="0"/>
              <a:t>Zasięg </a:t>
            </a:r>
            <a:r>
              <a:rPr lang="pl-PL" b="1" dirty="0" smtClean="0"/>
              <a:t>maksymalny</a:t>
            </a:r>
            <a:r>
              <a:rPr lang="pl-PL" b="1" baseline="0" dirty="0" smtClean="0"/>
              <a:t> </a:t>
            </a:r>
            <a:r>
              <a:rPr lang="pl-PL" b="0" baseline="0" dirty="0" smtClean="0"/>
              <a:t>(górny rysunek na slajdzie – kolor niebieski) </a:t>
            </a:r>
            <a:r>
              <a:rPr lang="pl-PL" dirty="0" smtClean="0"/>
              <a:t>wyznaczany jest kolejnymi </a:t>
            </a:r>
            <a:r>
              <a:rPr lang="pl-PL" dirty="0"/>
              <a:t>położeniami środka ręki przy ruchu całej wyprostowanej kończyny górnej względem </a:t>
            </a:r>
            <a:r>
              <a:rPr lang="pl-PL" dirty="0" smtClean="0"/>
              <a:t>stawu ramiennego (barku). W przypadku osób z niepełnosprawnością ruchową zasięgi te powinny być ustalane indywidualnie.</a:t>
            </a:r>
          </a:p>
          <a:p>
            <a:r>
              <a:rPr lang="pl-PL" dirty="0" smtClean="0"/>
              <a:t>Na dolnym</a:t>
            </a:r>
            <a:r>
              <a:rPr lang="pl-PL" baseline="0" dirty="0" smtClean="0"/>
              <a:t> rysunku na slajdzie przedstawiono prawidłowo dostosowaną średnicę rękojeści do wymiarów antropometrycznych ręki (dłoni).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aseline="0" dirty="0" smtClean="0"/>
              <a:t>Dostosowanie stanowiska pracy wymaga również zapewnienia pracownikowi: 1/ możliwości właściwego podparcia tułowia lub możliwość zmiany pozycji podczas pracy; 2/ dobrej widoczności w miejsca pracy na wszystkie elementy wykorzystywane podczas pracy; 3/ rozmieszczenia urządzeń, narzędzi pracy i materiałów umożliwiającego pracownikowi pracę bez pomocy lub ingerencji współpracowników lub zwierzchników.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Dla niektórych grup osób z niepełnosprawnością należy</a:t>
            </a:r>
            <a:r>
              <a:rPr lang="pl-PL" baseline="0" dirty="0" smtClean="0"/>
              <a:t> zapewnić specyficzne warunki pracy.</a:t>
            </a:r>
          </a:p>
          <a:p>
            <a:r>
              <a:rPr lang="pl-PL" baseline="0" dirty="0" smtClean="0"/>
              <a:t>Oprócz odpowiedniego dostosowania stanowiska pracy dla osób z niepełnosprawnością narządu wzroku pod względem zasięgu normalnego i maksymalnego niezbędne jest także właściwe oznakowanie wszystkich elementów stanowiska pracy.</a:t>
            </a:r>
          </a:p>
          <a:p>
            <a:r>
              <a:rPr lang="pl-PL" baseline="0" dirty="0" smtClean="0"/>
              <a:t>Z kolei dla pracowników z niepełnosprawnością, która powoduje zmniejszenie długości kończyn należy dostosować zasięg normalny i maksymalny nie na podstawie danych zawartych w atlasach antropometrycznych, a w oparciu o rzeczywiste wymiary antropometryczne pracownika lub grupy pracowników.</a:t>
            </a:r>
          </a:p>
          <a:p>
            <a:r>
              <a:rPr lang="pl-PL" baseline="0" dirty="0" smtClean="0"/>
              <a:t>Natomiast w przypadku osób z autyzmem niezbędne jest zapewnienie niezmiennego pola widzenia podczas wykonywania czynności pracy. Jedynymi zmiennymi elementami w polu widzenia pracownika powinny być te, które pracownik sam zmienia.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Praca</a:t>
            </a:r>
            <a:r>
              <a:rPr lang="pl-PL" baseline="0" dirty="0" smtClean="0"/>
              <a:t> w pozycji siedzącej jest to praca, w której najczęściej wykonywane są czynności w gniazdach produkcyjnych, przy maszynach (dostosowanych do pracy siedzącej), podczas pakowania drobnych produktów do opakowań zbiorczych. W pracy tej bardzo duże znaczenie ma sprawność kończyn górnych, a w szczególności rąk i palców – to właśnie te części ciała najczęściej wykonują pracę. Jest to praca szczególnie polecana dla osób z niepełnosprawnością kończyn dolnych.</a:t>
            </a:r>
          </a:p>
          <a:p>
            <a:r>
              <a:rPr lang="pl-PL" baseline="0" dirty="0" smtClean="0"/>
              <a:t>Na rysunku na slajdzie przedstawiono pracownika podczas pracy przy komputerze. Na stanowisku pracy siedzącej najważniejszymi elementami mającymi wpływ na obciążenie układu mięśniowo-szkieletowego są krzesło, biurko oraz elementy na które pracownik patrzy.</a:t>
            </a:r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331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3318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15" name="Picture 1" descr="C:\asia\poczta-thunderbird\odebrane pliki\pfron-logo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99592" y="6047655"/>
            <a:ext cx="7488832" cy="810345"/>
          </a:xfrm>
          <a:prstGeom prst="rect">
            <a:avLst/>
          </a:prstGeom>
          <a:noFill/>
        </p:spPr>
      </p:pic>
      <p:cxnSp>
        <p:nvCxnSpPr>
          <p:cNvPr id="10" name="Łącznik prostoliniowy 9"/>
          <p:cNvCxnSpPr/>
          <p:nvPr userDrawn="1"/>
        </p:nvCxnSpPr>
        <p:spPr>
          <a:xfrm>
            <a:off x="107504" y="404664"/>
            <a:ext cx="8928992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101600" dist="25400" dir="16200000" rotWithShape="0">
              <a:schemeClr val="accent5">
                <a:lumMod val="50000"/>
                <a:alpha val="49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/>
          <p:cNvSpPr txBox="1"/>
          <p:nvPr userDrawn="1"/>
        </p:nvSpPr>
        <p:spPr>
          <a:xfrm>
            <a:off x="121001" y="3584"/>
            <a:ext cx="892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i="1" dirty="0" smtClean="0">
                <a:solidFill>
                  <a:schemeClr val="bg1">
                    <a:lumMod val="50000"/>
                  </a:schemeClr>
                </a:solidFill>
                <a:effectLst/>
              </a:rPr>
              <a:t>Możliwości</a:t>
            </a:r>
            <a:r>
              <a:rPr lang="pl-PL" sz="1600" b="1" i="1" baseline="0" dirty="0" smtClean="0">
                <a:solidFill>
                  <a:schemeClr val="bg1">
                    <a:lumMod val="50000"/>
                  </a:schemeClr>
                </a:solidFill>
                <a:effectLst/>
              </a:rPr>
              <a:t> d</a:t>
            </a:r>
            <a:r>
              <a:rPr lang="pl-PL" sz="1600" b="1" i="1" dirty="0" smtClean="0">
                <a:solidFill>
                  <a:schemeClr val="bg1">
                    <a:lumMod val="50000"/>
                  </a:schemeClr>
                </a:solidFill>
                <a:effectLst/>
              </a:rPr>
              <a:t>ostosowania w zakresie obciążenia fizycznego oraz wymiarów antropometrycznych</a:t>
            </a:r>
            <a:endParaRPr lang="pl-PL" sz="1600" b="1" i="1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764" y="815819"/>
            <a:ext cx="8820472" cy="2592288"/>
          </a:xfrm>
        </p:spPr>
        <p:txBody>
          <a:bodyPr>
            <a:normAutofit/>
          </a:bodyPr>
          <a:lstStyle/>
          <a:p>
            <a:r>
              <a:rPr lang="pl-PL" sz="2800" b="1" dirty="0"/>
              <a:t>Ogólne </a:t>
            </a:r>
            <a:r>
              <a:rPr lang="pl-PL" sz="2800" b="1" dirty="0" smtClean="0"/>
              <a:t>informacje dotyczące dostosowania </a:t>
            </a:r>
            <a:br>
              <a:rPr lang="pl-PL" sz="2800" b="1" dirty="0" smtClean="0"/>
            </a:br>
            <a:r>
              <a:rPr lang="pl-PL" sz="2800" b="1" dirty="0" smtClean="0"/>
              <a:t>środowiska pracy do potrzeb osób z niepełnosprawnością </a:t>
            </a:r>
            <a:br>
              <a:rPr lang="pl-PL" sz="2800" b="1" dirty="0" smtClean="0"/>
            </a:br>
            <a:r>
              <a:rPr lang="pl-PL" sz="2800" b="1" dirty="0" smtClean="0"/>
              <a:t>w </a:t>
            </a:r>
            <a:r>
              <a:rPr lang="pl-PL" sz="2800" b="1" dirty="0"/>
              <a:t>zakresie obciążenia fizycznego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oraz </a:t>
            </a:r>
            <a:r>
              <a:rPr lang="pl-PL" sz="2800" b="1" dirty="0"/>
              <a:t>dostosowania </a:t>
            </a:r>
            <a:r>
              <a:rPr lang="pl-PL" sz="2800" b="1" dirty="0" smtClean="0"/>
              <a:t>do wymiarów antropometrycznych</a:t>
            </a:r>
            <a:endParaRPr lang="pl-PL" sz="28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99592" y="3573016"/>
            <a:ext cx="6544816" cy="1800200"/>
          </a:xfrm>
        </p:spPr>
        <p:txBody>
          <a:bodyPr>
            <a:noAutofit/>
          </a:bodyPr>
          <a:lstStyle/>
          <a:p>
            <a:r>
              <a:rPr lang="pl-PL" sz="2400" b="1" i="1" dirty="0">
                <a:solidFill>
                  <a:schemeClr val="tx1"/>
                </a:solidFill>
              </a:rPr>
              <a:t>d</a:t>
            </a:r>
            <a:r>
              <a:rPr lang="pl-PL" sz="2400" b="1" i="1" dirty="0" smtClean="0">
                <a:solidFill>
                  <a:schemeClr val="tx1"/>
                </a:solidFill>
              </a:rPr>
              <a:t>r Tomasz Tokarski, mgr inż. Joanna Kamińska</a:t>
            </a:r>
          </a:p>
          <a:p>
            <a:endParaRPr lang="pl-PL" sz="800" b="1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pl-PL" sz="2400" b="1" i="1" dirty="0" smtClean="0">
                <a:solidFill>
                  <a:schemeClr val="bg1">
                    <a:lumMod val="50000"/>
                  </a:schemeClr>
                </a:solidFill>
              </a:rPr>
              <a:t>Zakład Ergonomii</a:t>
            </a:r>
          </a:p>
          <a:p>
            <a:pPr>
              <a:spcBef>
                <a:spcPts val="0"/>
              </a:spcBef>
            </a:pPr>
            <a:r>
              <a:rPr lang="pl-PL" sz="1800" b="1" i="1" dirty="0"/>
              <a:t>Centralny Instytut Ochrony Pracy-Państwowy Instytut </a:t>
            </a:r>
            <a:r>
              <a:rPr lang="pl-PL" sz="1800" b="1" i="1" dirty="0" smtClean="0"/>
              <a:t>Badawczy</a:t>
            </a:r>
          </a:p>
          <a:p>
            <a:pPr>
              <a:spcBef>
                <a:spcPts val="0"/>
              </a:spcBef>
            </a:pPr>
            <a:r>
              <a:rPr lang="pl-PL" sz="1800" b="1" i="1" dirty="0" smtClean="0"/>
              <a:t>00-701 Warszawa ul. </a:t>
            </a:r>
            <a:r>
              <a:rPr lang="pl-PL" sz="1800" b="1" i="1" smtClean="0"/>
              <a:t>Czerniakowska </a:t>
            </a:r>
            <a:r>
              <a:rPr lang="pl-PL" sz="1800" b="1" i="1" smtClean="0"/>
              <a:t>16</a:t>
            </a:r>
            <a:endParaRPr lang="pl-PL" sz="1800" b="1" i="1" dirty="0" smtClean="0"/>
          </a:p>
        </p:txBody>
      </p:sp>
      <p:sp>
        <p:nvSpPr>
          <p:cNvPr id="4" name="Prostokąt 3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994122"/>
          </a:xfrm>
        </p:spPr>
        <p:txBody>
          <a:bodyPr/>
          <a:lstStyle/>
          <a:p>
            <a:r>
              <a:rPr lang="pl-PL" b="1" dirty="0" smtClean="0"/>
              <a:t>Praca w pozycji siedzącej (cd.)</a:t>
            </a:r>
            <a:endParaRPr lang="en-GB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11560" y="1470103"/>
            <a:ext cx="4464496" cy="4335161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3600" b="1" dirty="0" smtClean="0"/>
              <a:t>Możliwości adaptacji stanowiska pracy siedzącej: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pl-PL" sz="2900" dirty="0" smtClean="0"/>
          </a:p>
          <a:p>
            <a:pPr marL="441325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r>
              <a:rPr lang="pl-PL" dirty="0" smtClean="0"/>
              <a:t>Dostosowanie wysokości pola pracy dla osób poruszających się i wykonujących pracę na wózku inwalidzkim</a:t>
            </a:r>
          </a:p>
          <a:p>
            <a:pPr marL="441325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endParaRPr lang="pl-PL" sz="1300" dirty="0" smtClean="0"/>
          </a:p>
          <a:p>
            <a:pPr marL="441325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r>
              <a:rPr lang="pl-PL" dirty="0" smtClean="0"/>
              <a:t>Zainstalowanie uchwytów, poręczy ułatwiających wstawanie i opieranie się w czasie wstawania (np. dla osób poruszających się o kulach)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dirty="0"/>
          </a:p>
        </p:txBody>
      </p:sp>
      <p:pic>
        <p:nvPicPr>
          <p:cNvPr id="4" name="Obraz 3" descr="pfron-siedzaca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4077072"/>
            <a:ext cx="2388842" cy="1670866"/>
          </a:xfrm>
          <a:prstGeom prst="rect">
            <a:avLst/>
          </a:prstGeom>
          <a:ln w="63500">
            <a:solidFill>
              <a:srgbClr val="FF0000"/>
            </a:solidFill>
          </a:ln>
        </p:spPr>
      </p:pic>
      <p:pic>
        <p:nvPicPr>
          <p:cNvPr id="5" name="Obraz 4" descr="pfron-siedzaca na wozku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1556792"/>
            <a:ext cx="2968019" cy="2376264"/>
          </a:xfrm>
          <a:prstGeom prst="rect">
            <a:avLst/>
          </a:prstGeom>
          <a:ln w="63500">
            <a:solidFill>
              <a:schemeClr val="accent5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94122"/>
          </a:xfrm>
        </p:spPr>
        <p:txBody>
          <a:bodyPr>
            <a:normAutofit/>
          </a:bodyPr>
          <a:lstStyle/>
          <a:p>
            <a:r>
              <a:rPr lang="pl-PL" sz="3400" b="1" dirty="0" smtClean="0"/>
              <a:t>Praca w pozycji stojącej</a:t>
            </a:r>
            <a:endParaRPr lang="en-GB" sz="3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424936" cy="3672408"/>
          </a:xfrm>
        </p:spPr>
        <p:txBody>
          <a:bodyPr>
            <a:noAutofit/>
          </a:bodyPr>
          <a:lstStyle/>
          <a:p>
            <a:pPr marL="631825" indent="-273050">
              <a:lnSpc>
                <a:spcPts val="2900"/>
              </a:lnSpc>
              <a:spcBef>
                <a:spcPts val="0"/>
              </a:spcBef>
              <a:buClr>
                <a:srgbClr val="C00000"/>
              </a:buClr>
              <a:buNone/>
            </a:pPr>
            <a:r>
              <a:rPr lang="pl-PL" b="1" dirty="0" smtClean="0"/>
              <a:t>Cechy specyficzne:</a:t>
            </a:r>
          </a:p>
          <a:p>
            <a:pPr marL="631825" indent="-273050">
              <a:lnSpc>
                <a:spcPts val="2900"/>
              </a:lnSpc>
              <a:spcBef>
                <a:spcPts val="0"/>
              </a:spcBef>
              <a:buClr>
                <a:srgbClr val="C00000"/>
              </a:buClr>
            </a:pPr>
            <a:r>
              <a:rPr lang="pl-PL" sz="2000" dirty="0" smtClean="0"/>
              <a:t>Średnie lub duże obciążenie fizyczne.</a:t>
            </a:r>
          </a:p>
          <a:p>
            <a:pPr marL="631825" indent="-273050">
              <a:lnSpc>
                <a:spcPts val="2900"/>
              </a:lnSpc>
              <a:spcBef>
                <a:spcPts val="0"/>
              </a:spcBef>
              <a:buClr>
                <a:srgbClr val="C00000"/>
              </a:buClr>
            </a:pPr>
            <a:r>
              <a:rPr lang="pl-PL" sz="2000" dirty="0" smtClean="0"/>
              <a:t>Lepsza obserwacja urządzeń, </a:t>
            </a:r>
            <a:br>
              <a:rPr lang="pl-PL" sz="2000" dirty="0" smtClean="0"/>
            </a:br>
            <a:r>
              <a:rPr lang="pl-PL" sz="2000" dirty="0" smtClean="0"/>
              <a:t>narzędzi, przedmiotów </a:t>
            </a:r>
            <a:br>
              <a:rPr lang="pl-PL" sz="2000" dirty="0" smtClean="0"/>
            </a:br>
            <a:r>
              <a:rPr lang="pl-PL" sz="2000" dirty="0" smtClean="0"/>
              <a:t>i pomieszczenia pracy.</a:t>
            </a:r>
          </a:p>
          <a:p>
            <a:pPr marL="631825" indent="-273050">
              <a:lnSpc>
                <a:spcPts val="2900"/>
              </a:lnSpc>
              <a:spcBef>
                <a:spcPts val="0"/>
              </a:spcBef>
              <a:buClr>
                <a:srgbClr val="C00000"/>
              </a:buClr>
            </a:pPr>
            <a:r>
              <a:rPr lang="pl-PL" sz="2000" dirty="0" smtClean="0"/>
              <a:t>Większy zakres ruchów.</a:t>
            </a:r>
          </a:p>
          <a:p>
            <a:pPr>
              <a:lnSpc>
                <a:spcPts val="2900"/>
              </a:lnSpc>
              <a:spcBef>
                <a:spcPts val="0"/>
              </a:spcBef>
            </a:pPr>
            <a:endParaRPr lang="pl-PL" sz="2000" dirty="0" smtClean="0"/>
          </a:p>
          <a:p>
            <a:pPr>
              <a:lnSpc>
                <a:spcPts val="2900"/>
              </a:lnSpc>
              <a:spcBef>
                <a:spcPts val="0"/>
              </a:spcBef>
              <a:buNone/>
            </a:pPr>
            <a:r>
              <a:rPr lang="pl-PL" sz="2000" dirty="0" smtClean="0"/>
              <a:t>	</a:t>
            </a:r>
            <a:r>
              <a:rPr lang="pl-PL" sz="2000" dirty="0" smtClean="0">
                <a:solidFill>
                  <a:srgbClr val="7030A0"/>
                </a:solidFill>
              </a:rPr>
              <a:t>Zalecana dla osób z niepełnosprawnością </a:t>
            </a:r>
          </a:p>
          <a:p>
            <a:pPr>
              <a:lnSpc>
                <a:spcPts val="2900"/>
              </a:lnSpc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7030A0"/>
                </a:solidFill>
              </a:rPr>
              <a:t>	kończyn górnych, niepełnosprawnością </a:t>
            </a:r>
          </a:p>
          <a:p>
            <a:pPr>
              <a:lnSpc>
                <a:spcPts val="2900"/>
              </a:lnSpc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7030A0"/>
                </a:solidFill>
              </a:rPr>
              <a:t>	narządu słuchu, psychiczną  oraz intelektualną.</a:t>
            </a:r>
          </a:p>
          <a:p>
            <a:pPr>
              <a:lnSpc>
                <a:spcPts val="2900"/>
              </a:lnSpc>
              <a:spcBef>
                <a:spcPts val="0"/>
              </a:spcBef>
              <a:buNone/>
            </a:pPr>
            <a:r>
              <a:rPr lang="pl-PL" sz="2000" dirty="0" smtClean="0"/>
              <a:t>	</a:t>
            </a:r>
            <a:endParaRPr lang="en-GB" sz="2000" dirty="0">
              <a:solidFill>
                <a:srgbClr val="FF0000"/>
              </a:solidFill>
            </a:endParaRPr>
          </a:p>
        </p:txBody>
      </p:sp>
      <p:pic>
        <p:nvPicPr>
          <p:cNvPr id="4" name="Obraz 3" descr="pfron-stojaca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24466" y="1844824"/>
            <a:ext cx="2952328" cy="2952328"/>
          </a:xfrm>
          <a:prstGeom prst="rect">
            <a:avLst/>
          </a:prstGeom>
          <a:ln w="63500">
            <a:solidFill>
              <a:schemeClr val="accent5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50106"/>
          </a:xfrm>
        </p:spPr>
        <p:txBody>
          <a:bodyPr>
            <a:normAutofit/>
          </a:bodyPr>
          <a:lstStyle/>
          <a:p>
            <a:r>
              <a:rPr lang="pl-PL" sz="3400" b="1" dirty="0" smtClean="0"/>
              <a:t>Praca związana z przemieszczaniem się</a:t>
            </a:r>
            <a:endParaRPr lang="en-GB" sz="3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9632" y="1196752"/>
            <a:ext cx="6593904" cy="4464496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None/>
            </a:pPr>
            <a:r>
              <a:rPr lang="pl-PL" b="1" dirty="0" smtClean="0"/>
              <a:t>Cechy specyficzne:</a:t>
            </a:r>
            <a:endParaRPr lang="pl-PL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400" dirty="0" smtClean="0"/>
              <a:t>Praca wykonywana wewnątrz oraz na zewnątrz budynków.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2400" dirty="0" smtClean="0"/>
              <a:t>Obejmująca często obserwację procesu pracy, obiektów, środowiska zewnętrznego, kontrola </a:t>
            </a:r>
          </a:p>
          <a:p>
            <a:pPr marL="358775" inden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None/>
            </a:pPr>
            <a:r>
              <a:rPr lang="pl-PL" sz="2400" dirty="0" smtClean="0"/>
              <a:t>i nadzór nad wykonywaniem pracy innych pracowników.</a:t>
            </a:r>
          </a:p>
          <a:p>
            <a:endParaRPr lang="pl-PL" sz="1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400" dirty="0" smtClean="0">
                <a:solidFill>
                  <a:srgbClr val="7030A0"/>
                </a:solidFill>
              </a:rPr>
              <a:t>Zalecana dla osób z niepełnosprawnością kończyn górnych, niepełnosprawnością narządu słuchu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400" dirty="0" smtClean="0">
                <a:solidFill>
                  <a:srgbClr val="7030A0"/>
                </a:solidFill>
              </a:rPr>
              <a:t>oraz psychiczną.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50106"/>
          </a:xfrm>
        </p:spPr>
        <p:txBody>
          <a:bodyPr/>
          <a:lstStyle/>
          <a:p>
            <a:r>
              <a:rPr lang="pl-PL" b="1" dirty="0" smtClean="0"/>
              <a:t>Ręczny transport ładunków</a:t>
            </a:r>
            <a:endParaRPr lang="en-GB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66428" y="1196752"/>
            <a:ext cx="7566012" cy="4968552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None/>
            </a:pPr>
            <a:r>
              <a:rPr lang="pl-PL" b="1" dirty="0" smtClean="0"/>
              <a:t>Cechy specyficzne:</a:t>
            </a:r>
            <a:endParaRPr lang="pl-PL" dirty="0" smtClean="0"/>
          </a:p>
          <a:p>
            <a:pPr>
              <a:buClr>
                <a:srgbClr val="C00000"/>
              </a:buClr>
            </a:pPr>
            <a:r>
              <a:rPr lang="pl-PL" sz="2400" dirty="0" smtClean="0"/>
              <a:t>Praca wymaga dużych możliwości siłowych                             i sprawnościowych.</a:t>
            </a:r>
          </a:p>
          <a:p>
            <a:pPr>
              <a:buClr>
                <a:srgbClr val="C00000"/>
              </a:buClr>
            </a:pPr>
            <a:r>
              <a:rPr lang="pl-PL" sz="2400" dirty="0" smtClean="0"/>
              <a:t>Konieczność sprawnego przemieszczania się.</a:t>
            </a:r>
          </a:p>
          <a:p>
            <a:endParaRPr lang="pl-PL" sz="2000" dirty="0" smtClean="0"/>
          </a:p>
          <a:p>
            <a:pPr marL="3175" indent="0">
              <a:spcBef>
                <a:spcPts val="0"/>
              </a:spcBef>
              <a:buNone/>
            </a:pPr>
            <a:r>
              <a:rPr lang="pl-PL" sz="2400" dirty="0" smtClean="0">
                <a:solidFill>
                  <a:srgbClr val="7030A0"/>
                </a:solidFill>
              </a:rPr>
              <a:t>Jest to praca możliwa do wykonywania przez osoby z niepełnosprawnością narządu słuchu, psychiczną, intelektualną oraz niepełnosprawnością kończyn górnych (najczęściej w niewielkim zakresie).</a:t>
            </a:r>
          </a:p>
          <a:p>
            <a:pPr marL="3175" indent="0">
              <a:spcBef>
                <a:spcPts val="0"/>
              </a:spcBef>
              <a:buNone/>
            </a:pPr>
            <a:r>
              <a:rPr lang="pl-PL" sz="2400" dirty="0" smtClean="0">
                <a:solidFill>
                  <a:srgbClr val="7030A0"/>
                </a:solidFill>
              </a:rPr>
              <a:t>Praca ta może być sporadycznie wykonywana przez osoby z niewielką niepełnosprawnością kończyn dolnych – w znacznie ograniczonym zakresie masy i wielkości ładunku.</a:t>
            </a:r>
          </a:p>
          <a:p>
            <a:pPr marL="361950" indent="0">
              <a:buNone/>
            </a:pPr>
            <a:r>
              <a:rPr lang="pl-PL" sz="2400" dirty="0" smtClean="0">
                <a:solidFill>
                  <a:srgbClr val="FF0000"/>
                </a:solidFill>
              </a:rPr>
              <a:t>.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Ręczny transport ładunków (cd.)</a:t>
            </a:r>
            <a:endParaRPr lang="en-GB" b="1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pl-PL" sz="2000" dirty="0" smtClean="0"/>
              <a:t>Dostosowanie wysokości płaszczyzny pracy (rysunek po lewej) umożliwia wykonywanie pracy przez osoby poruszające się na wózku inwalidzkim</a:t>
            </a:r>
          </a:p>
          <a:p>
            <a:r>
              <a:rPr lang="pl-PL" sz="2000" dirty="0" smtClean="0"/>
              <a:t>Brak dostosowania praktycznie wyklucza taką możliwość (rysunek po prawej)</a:t>
            </a:r>
            <a:endParaRPr lang="en-GB" sz="2000" dirty="0"/>
          </a:p>
        </p:txBody>
      </p:sp>
      <p:pic>
        <p:nvPicPr>
          <p:cNvPr id="4" name="Obraz 3" descr="pfron-na wozku-polki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5711" y="2642083"/>
            <a:ext cx="3172233" cy="3352970"/>
          </a:xfrm>
          <a:prstGeom prst="rect">
            <a:avLst/>
          </a:prstGeom>
          <a:ln w="63500">
            <a:solidFill>
              <a:schemeClr val="accent5">
                <a:lumMod val="75000"/>
              </a:schemeClr>
            </a:solidFill>
          </a:ln>
        </p:spPr>
      </p:pic>
      <p:pic>
        <p:nvPicPr>
          <p:cNvPr id="5" name="Obraz 4" descr="pfron-na wozku-polki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2636912"/>
            <a:ext cx="3456384" cy="3332276"/>
          </a:xfrm>
          <a:prstGeom prst="rect">
            <a:avLst/>
          </a:prstGeom>
          <a:ln w="635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400" b="1" dirty="0" smtClean="0"/>
              <a:t>Możliwości dostosowania stanowisk pracy</a:t>
            </a:r>
            <a:endParaRPr lang="en-GB" sz="3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rgbClr val="C00000"/>
              </a:buClr>
              <a:buNone/>
            </a:pPr>
            <a:r>
              <a:rPr lang="pl-PL" sz="3600" b="1" dirty="0" smtClean="0"/>
              <a:t>Zalecenia związane z niepełnosprawnością ruchową:</a:t>
            </a:r>
          </a:p>
          <a:p>
            <a:pPr>
              <a:buClr>
                <a:srgbClr val="C00000"/>
              </a:buClr>
              <a:buNone/>
            </a:pPr>
            <a:endParaRPr lang="pl-PL" sz="3600" b="1" dirty="0" smtClean="0"/>
          </a:p>
          <a:p>
            <a:pPr>
              <a:buClr>
                <a:srgbClr val="C00000"/>
              </a:buClr>
            </a:pPr>
            <a:r>
              <a:rPr lang="pl-PL" dirty="0" smtClean="0"/>
              <a:t>Zmiana organizacji przestrzennej stanowiska pracy – pozycja siedząca zamiast stojącej lub wykonywanie pracy naprzemiennie w pozycji siedzącej i stojącej (w zależności od wymagań pracy i możliwości pracownika).</a:t>
            </a:r>
          </a:p>
          <a:p>
            <a:pPr>
              <a:buClr>
                <a:srgbClr val="C00000"/>
              </a:buClr>
            </a:pPr>
            <a:endParaRPr lang="pl-PL" sz="1200" dirty="0" smtClean="0"/>
          </a:p>
          <a:p>
            <a:pPr>
              <a:buClr>
                <a:srgbClr val="C00000"/>
              </a:buClr>
            </a:pPr>
            <a:r>
              <a:rPr lang="pl-PL" dirty="0" smtClean="0"/>
              <a:t>Dostosowanie wysokości płaszczyzny pracy (ze szczególnym uwzględnieniem osób poruszających się na wózku inwalidzkim).</a:t>
            </a:r>
          </a:p>
          <a:p>
            <a:pPr>
              <a:buClr>
                <a:srgbClr val="C00000"/>
              </a:buClr>
            </a:pPr>
            <a:endParaRPr lang="pl-PL" sz="1200" dirty="0" smtClean="0"/>
          </a:p>
          <a:p>
            <a:pPr>
              <a:buClr>
                <a:srgbClr val="C00000"/>
              </a:buClr>
            </a:pPr>
            <a:r>
              <a:rPr lang="pl-PL" dirty="0" smtClean="0"/>
              <a:t>Zmiana organizacji czasu pracy – dostosowanie do możliwości siłowych i sprawnościowych pracownika w zakresie tempa pracy oraz rozplanowania pracy i odpoczynku (przerwy w pracy).</a:t>
            </a:r>
          </a:p>
          <a:p>
            <a:endParaRPr lang="en-GB" dirty="0" smtClean="0"/>
          </a:p>
          <a:p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Możliwości dostosowania stanowisk pracy (cd.)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C00000"/>
              </a:buClr>
              <a:buNone/>
            </a:pPr>
            <a:r>
              <a:rPr lang="pl-PL" b="1" dirty="0" smtClean="0"/>
              <a:t>Inne zalecenia: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sz="2100" dirty="0" smtClean="0"/>
              <a:t>Dostosowanie zakresu obowiązków pracownika do jego możliwości poprzez ograniczenie czynności nadmiernie go obciążających, zastąpienie ich innymi zadaniami (łączenie na przykład pracy w pozycji siedzącej z pracą obejmującą przemieszczanie się</a:t>
            </a:r>
            <a:r>
              <a:rPr lang="pl-PL" sz="2100" dirty="0"/>
              <a:t>). Należy </a:t>
            </a:r>
            <a:r>
              <a:rPr lang="pl-PL" sz="2100" dirty="0" smtClean="0"/>
              <a:t>uwzględnić:</a:t>
            </a:r>
          </a:p>
          <a:p>
            <a:pPr marL="1252538" indent="-261938">
              <a:buClr>
                <a:srgbClr val="C00000"/>
              </a:buClr>
              <a:buNone/>
            </a:pPr>
            <a:r>
              <a:rPr lang="pl-PL" sz="2100" dirty="0" smtClean="0"/>
              <a:t>- indywidualne możliwości pracownika oraz jego preferencje,</a:t>
            </a:r>
          </a:p>
          <a:p>
            <a:pPr marL="1165225" indent="-174625">
              <a:buClr>
                <a:srgbClr val="C00000"/>
              </a:buClr>
              <a:buNone/>
            </a:pPr>
            <a:r>
              <a:rPr lang="pl-PL" sz="2100" dirty="0" smtClean="0"/>
              <a:t>- zmianę zakresu obowiązków (po konsultacji z lekarzem/rehabilitantem), która może obejmować także czynności wspomagające rehabilitację poszczególnych części ciała (szczególnie osób z niepełnosprawnością narządu ruchu).</a:t>
            </a:r>
          </a:p>
          <a:p>
            <a:pPr>
              <a:buClr>
                <a:srgbClr val="C00000"/>
              </a:buClr>
            </a:pPr>
            <a:endParaRPr lang="pl-PL" sz="1000" dirty="0" smtClean="0"/>
          </a:p>
        </p:txBody>
      </p:sp>
    </p:spTree>
    <p:extLst>
      <p:ext uri="{BB962C8B-B14F-4D97-AF65-F5344CB8AC3E}">
        <p14:creationId xmlns:p14="http://schemas.microsoft.com/office/powerpoint/2010/main" val="224861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/>
              <a:t>Możliwości dostosowania stanowisk pracy (cd.)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C00000"/>
              </a:buClr>
              <a:buNone/>
            </a:pPr>
            <a:r>
              <a:rPr lang="pl-PL" b="1" dirty="0" smtClean="0"/>
              <a:t>Inne zalecenia:</a:t>
            </a:r>
          </a:p>
          <a:p>
            <a:pPr>
              <a:buClr>
                <a:srgbClr val="C00000"/>
              </a:buClr>
            </a:pPr>
            <a:endParaRPr lang="pl-PL" sz="10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sz="2400" dirty="0" smtClean="0"/>
              <a:t>W przypadku zatrudnienia osób z niepełnosprawnością ruchową, a w szczególności poruszających się na wózku inwalidzkim wskazane jest zmniejszenie siły niezbędnej do otwarcia drzwi z samozamykaczem - siła ta nie powinna być większa niż 50N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50106"/>
          </a:xfrm>
        </p:spPr>
        <p:txBody>
          <a:bodyPr/>
          <a:lstStyle/>
          <a:p>
            <a:r>
              <a:rPr lang="pl-PL" b="1" dirty="0" smtClean="0"/>
              <a:t>Plan prezentacji: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86408" y="1628800"/>
            <a:ext cx="7571184" cy="372271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Dostosowanie stanowiska pracy do wymiarów antropometrycznych pracownika – najważniejsze wymagania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Praca w pozycji siedzącej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Praca w pozycji stojącej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Praca związana z przemieszczaniem się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Ręczny transport ładunków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sz="2400" dirty="0" smtClean="0"/>
              <a:t>Możliwości adaptacji pracy i stanowisk pracy 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Zasady dostosowania stanowiska pracy </a:t>
            </a:r>
            <a:br>
              <a:rPr lang="pl-PL" b="1" dirty="0" smtClean="0"/>
            </a:br>
            <a:r>
              <a:rPr lang="pl-PL" b="1" dirty="0" smtClean="0"/>
              <a:t>do pracownika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88840"/>
            <a:ext cx="4896544" cy="35867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sz="3000" b="1" dirty="0" smtClean="0"/>
              <a:t>Przy dostosowaniu należy uwzględnić:</a:t>
            </a:r>
          </a:p>
          <a:p>
            <a:pPr>
              <a:buNone/>
            </a:pPr>
            <a:endParaRPr lang="pl-PL" sz="1000" dirty="0" smtClean="0"/>
          </a:p>
          <a:p>
            <a:pPr>
              <a:buClr>
                <a:srgbClr val="C00000"/>
              </a:buClr>
            </a:pPr>
            <a:r>
              <a:rPr lang="pl-PL" sz="2000" dirty="0" smtClean="0"/>
              <a:t>wysokość ciała, długości poszczególnych części ciała</a:t>
            </a:r>
          </a:p>
          <a:p>
            <a:pPr>
              <a:buClr>
                <a:srgbClr val="C00000"/>
              </a:buClr>
            </a:pPr>
            <a:r>
              <a:rPr lang="pl-PL" sz="2000" dirty="0" smtClean="0"/>
              <a:t>zasięgi kończyn górnych i dolnych</a:t>
            </a:r>
          </a:p>
          <a:p>
            <a:pPr>
              <a:buClr>
                <a:srgbClr val="C00000"/>
              </a:buClr>
            </a:pPr>
            <a:r>
              <a:rPr lang="pl-PL" sz="2000" dirty="0" smtClean="0"/>
              <a:t>możliwości wywierania sił </a:t>
            </a:r>
          </a:p>
          <a:p>
            <a:pPr>
              <a:buClr>
                <a:srgbClr val="C00000"/>
              </a:buClr>
              <a:buNone/>
            </a:pPr>
            <a:r>
              <a:rPr lang="pl-PL" sz="2000" dirty="0" smtClean="0"/>
              <a:t>	(przez kończyny górne i dolne)</a:t>
            </a:r>
          </a:p>
          <a:p>
            <a:pPr>
              <a:buClr>
                <a:srgbClr val="C00000"/>
              </a:buClr>
            </a:pPr>
            <a:r>
              <a:rPr lang="pl-PL" sz="2000" dirty="0" smtClean="0"/>
              <a:t>możliwości sprawnościowe </a:t>
            </a:r>
          </a:p>
          <a:p>
            <a:pPr>
              <a:buClr>
                <a:srgbClr val="C00000"/>
              </a:buClr>
              <a:buNone/>
            </a:pPr>
            <a:r>
              <a:rPr lang="pl-PL" sz="2000" dirty="0" smtClean="0"/>
              <a:t>	pracownika (długotrwałe </a:t>
            </a:r>
          </a:p>
          <a:p>
            <a:pPr>
              <a:buClr>
                <a:srgbClr val="C00000"/>
              </a:buClr>
              <a:buNone/>
            </a:pPr>
            <a:r>
              <a:rPr lang="pl-PL" sz="2000" dirty="0" smtClean="0"/>
              <a:t>	wykonywanie pracy fizycznej)</a:t>
            </a:r>
          </a:p>
        </p:txBody>
      </p:sp>
      <p:pic>
        <p:nvPicPr>
          <p:cNvPr id="7" name="Obraz 6" descr="atlas-siedzaca-lewo i do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988840"/>
            <a:ext cx="3948235" cy="3717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/>
          </a:bodyPr>
          <a:lstStyle/>
          <a:p>
            <a:r>
              <a:rPr lang="pl-PL" sz="2900" b="1" dirty="0" smtClean="0"/>
              <a:t>Wysokość płaszczyzny pracy – na wysokości łokci</a:t>
            </a:r>
            <a:br>
              <a:rPr lang="pl-PL" sz="2900" b="1" dirty="0" smtClean="0"/>
            </a:br>
            <a:r>
              <a:rPr lang="pl-PL" sz="2900" b="1" dirty="0" smtClean="0"/>
              <a:t> (zarówno w pozycji siedzącej jak i stojącej)</a:t>
            </a:r>
            <a:endParaRPr lang="en-GB" sz="2900" b="1" dirty="0"/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6660232" y="5373216"/>
            <a:ext cx="2339752" cy="36810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Źródło:  Gedliczka</a:t>
            </a:r>
            <a:r>
              <a:rPr kumimoji="0" lang="pl-PL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pl-PL" sz="1200" dirty="0" smtClean="0"/>
              <a:t>A. </a:t>
            </a: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Atlas miar</a:t>
            </a:r>
            <a:r>
              <a:rPr kumimoji="0" lang="pl-PL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człowieka, Warszawa CIOP, 2001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Obraz 8" descr="atlas-5-95centyl-stojac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08785" y="1556792"/>
            <a:ext cx="1931124" cy="4248472"/>
          </a:xfrm>
          <a:prstGeom prst="rect">
            <a:avLst/>
          </a:prstGeom>
        </p:spPr>
      </p:pic>
      <p:pic>
        <p:nvPicPr>
          <p:cNvPr id="10" name="Obraz 9" descr="atlas-5-95centyl-siedzaca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9992" y="2285873"/>
            <a:ext cx="2088232" cy="35193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6" descr="wysokosc pola pracy-bez tla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1196752"/>
            <a:ext cx="5688632" cy="3104102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</p:spPr>
      </p:pic>
      <p:sp>
        <p:nvSpPr>
          <p:cNvPr id="3" name="pole tekstowe 5"/>
          <p:cNvSpPr txBox="1">
            <a:spLocks noChangeArrowheads="1"/>
          </p:cNvSpPr>
          <p:nvPr/>
        </p:nvSpPr>
        <p:spPr bwMode="auto">
          <a:xfrm>
            <a:off x="6588224" y="4149080"/>
            <a:ext cx="255577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100" dirty="0" smtClean="0"/>
              <a:t>Źródło: Grandjean E. Fizjologia pracy. </a:t>
            </a:r>
            <a:br>
              <a:rPr lang="pl-PL" sz="1100" dirty="0" smtClean="0"/>
            </a:br>
            <a:r>
              <a:rPr lang="pl-PL" sz="1100" dirty="0" smtClean="0"/>
              <a:t>Zarys ergonomii. Warszawa, PZWL 1980</a:t>
            </a:r>
            <a:endParaRPr lang="en-GB" sz="1100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pl-PL" sz="3200" b="1" dirty="0" smtClean="0"/>
              <a:t>Rekomendowana wysokość płaszczyzny pracy </a:t>
            </a:r>
            <a:br>
              <a:rPr lang="pl-PL" sz="3200" b="1" dirty="0" smtClean="0"/>
            </a:br>
            <a:r>
              <a:rPr lang="pl-PL" sz="3200" b="1" dirty="0" smtClean="0"/>
              <a:t>w pozycji stojącej</a:t>
            </a:r>
            <a:endParaRPr lang="en-GB" sz="3200" b="1" dirty="0"/>
          </a:p>
        </p:txBody>
      </p:sp>
      <p:sp>
        <p:nvSpPr>
          <p:cNvPr id="5" name="Prostokąt 4"/>
          <p:cNvSpPr/>
          <p:nvPr/>
        </p:nvSpPr>
        <p:spPr>
          <a:xfrm>
            <a:off x="1763688" y="4509120"/>
            <a:ext cx="54366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Wysokość pola pracy powinna dodatkowo uwzględniać:</a:t>
            </a:r>
          </a:p>
          <a:p>
            <a:endParaRPr lang="pl-PL" sz="5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charakter pracy (precyzyjna, lekka, ciężka) </a:t>
            </a:r>
          </a:p>
          <a:p>
            <a:pPr marL="285750" indent="-285750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indywidualne możliwości fizyczne pracownika, płeć oraz ograniczania wynikające z niepełnosprawności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 descr="zasiegi-grnadjea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2204864"/>
            <a:ext cx="3779912" cy="203142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78098"/>
          </a:xfrm>
        </p:spPr>
        <p:txBody>
          <a:bodyPr>
            <a:normAutofit/>
          </a:bodyPr>
          <a:lstStyle/>
          <a:p>
            <a:r>
              <a:rPr lang="pl-PL" sz="3200" b="1" dirty="0" smtClean="0"/>
              <a:t>Dostosowanie stanowiska pracy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635360"/>
            <a:ext cx="5616624" cy="3635423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None/>
            </a:pPr>
            <a:r>
              <a:rPr lang="pl-PL" b="1" dirty="0" smtClean="0"/>
              <a:t>Wymagania:</a:t>
            </a:r>
          </a:p>
          <a:p>
            <a:pPr>
              <a:buClr>
                <a:srgbClr val="C00000"/>
              </a:buClr>
            </a:pPr>
            <a:r>
              <a:rPr lang="pl-PL" sz="2000" dirty="0" smtClean="0"/>
              <a:t>umieszczenie narzędzi pracy, elementów sterowniczych, produktów w zasięgu co najwyżej normalnym lub maksymalnym pracownika</a:t>
            </a:r>
          </a:p>
          <a:p>
            <a:pPr>
              <a:buClr>
                <a:srgbClr val="C00000"/>
              </a:buClr>
            </a:pPr>
            <a:endParaRPr lang="pl-PL" sz="800" dirty="0" smtClean="0"/>
          </a:p>
          <a:p>
            <a:pPr>
              <a:buClr>
                <a:srgbClr val="C00000"/>
              </a:buClr>
            </a:pPr>
            <a:r>
              <a:rPr lang="pl-PL" sz="2000" dirty="0" smtClean="0"/>
              <a:t>dostosowanie wymiarów wykorzystywanych narzędzi/elementów sterowniczych do wymiarów antropometrycznych (kształtu, wielkości) rąk pracownika</a:t>
            </a:r>
          </a:p>
          <a:p>
            <a:pPr>
              <a:buClr>
                <a:srgbClr val="C00000"/>
              </a:buClr>
            </a:pPr>
            <a:endParaRPr lang="pl-PL" sz="800" dirty="0" smtClean="0"/>
          </a:p>
          <a:p>
            <a:pPr>
              <a:buClr>
                <a:srgbClr val="C00000"/>
              </a:buClr>
            </a:pPr>
            <a:r>
              <a:rPr lang="pl-PL" sz="2000" dirty="0" smtClean="0"/>
              <a:t>dostosowanie położenia oraz wielkości </a:t>
            </a:r>
            <a:br>
              <a:rPr lang="pl-PL" sz="2000" dirty="0" smtClean="0"/>
            </a:br>
            <a:r>
              <a:rPr lang="pl-PL" sz="2000" dirty="0" smtClean="0"/>
              <a:t>i kształtu nożnych  elementów sterowniczych do wymiarów antropometrycznych nóg pracownika</a:t>
            </a:r>
          </a:p>
        </p:txBody>
      </p:sp>
      <p:pic>
        <p:nvPicPr>
          <p:cNvPr id="4" name="Obraz 3" descr="atlas-reka z manipulatore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620763" y="4404573"/>
            <a:ext cx="1375082" cy="2016224"/>
          </a:xfrm>
          <a:prstGeom prst="rect">
            <a:avLst/>
          </a:prstGeom>
        </p:spPr>
      </p:pic>
      <p:sp>
        <p:nvSpPr>
          <p:cNvPr id="8" name="pole tekstowe 5"/>
          <p:cNvSpPr txBox="1">
            <a:spLocks noChangeArrowheads="1"/>
          </p:cNvSpPr>
          <p:nvPr/>
        </p:nvSpPr>
        <p:spPr bwMode="auto">
          <a:xfrm>
            <a:off x="6588224" y="4149080"/>
            <a:ext cx="255577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100" dirty="0" smtClean="0"/>
              <a:t>Źródło: Grandjean E. Fizjologia pracy. </a:t>
            </a:r>
            <a:br>
              <a:rPr lang="pl-PL" sz="1100" dirty="0" smtClean="0"/>
            </a:br>
            <a:r>
              <a:rPr lang="pl-PL" sz="1100" dirty="0" smtClean="0"/>
              <a:t>Zarys ergonomii. Warszawa, PZWL 1980</a:t>
            </a:r>
            <a:endParaRPr lang="en-GB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922114"/>
          </a:xfrm>
        </p:spPr>
        <p:txBody>
          <a:bodyPr>
            <a:noAutofit/>
          </a:bodyPr>
          <a:lstStyle/>
          <a:p>
            <a:r>
              <a:rPr lang="pl-PL" sz="3200" b="1" dirty="0" smtClean="0"/>
              <a:t>Dostosowanie stanowiska pracy (cd.)</a:t>
            </a:r>
            <a:endParaRPr lang="en-GB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1600" y="1700808"/>
            <a:ext cx="7200800" cy="3672408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None/>
            </a:pPr>
            <a:r>
              <a:rPr lang="pl-PL" b="1" dirty="0" smtClean="0"/>
              <a:t>Wymagania:</a:t>
            </a:r>
          </a:p>
          <a:p>
            <a:pPr>
              <a:buClr>
                <a:srgbClr val="C00000"/>
              </a:buClr>
            </a:pPr>
            <a:r>
              <a:rPr lang="pl-PL" sz="2000" dirty="0" smtClean="0"/>
              <a:t>zapewnienie podparcia tułowia podczas pracy lub zapewnienia możliwości zmiany pozycji ze stojącej na siedzącą lub odwrotnie w czasie zmiany roboczej</a:t>
            </a:r>
          </a:p>
          <a:p>
            <a:pPr>
              <a:buClr>
                <a:srgbClr val="C00000"/>
              </a:buClr>
            </a:pPr>
            <a:endParaRPr lang="pl-PL" sz="1000" dirty="0" smtClean="0"/>
          </a:p>
          <a:p>
            <a:pPr>
              <a:buClr>
                <a:srgbClr val="C00000"/>
              </a:buClr>
            </a:pPr>
            <a:r>
              <a:rPr lang="pl-PL" sz="2000" dirty="0" smtClean="0"/>
              <a:t>zapewnienie dobrej widoczności całego pola pracy (urządzeń i narzędzi pracy, elementów sterowniczych, przedmiotów pracy, oznaczeń graficznych)</a:t>
            </a:r>
          </a:p>
          <a:p>
            <a:pPr>
              <a:buClr>
                <a:srgbClr val="C00000"/>
              </a:buClr>
            </a:pPr>
            <a:endParaRPr lang="pl-PL" sz="1000" dirty="0" smtClean="0"/>
          </a:p>
          <a:p>
            <a:pPr>
              <a:buClr>
                <a:srgbClr val="C00000"/>
              </a:buClr>
            </a:pPr>
            <a:r>
              <a:rPr lang="pl-PL" sz="2000" dirty="0" smtClean="0"/>
              <a:t>zapewnienie pracownikowi wystarczającej przestrzeni pracy, bez niepotrzebnej ingerencji innych osób w obszar pracy (dotyczy szczególnie osób z Autyzmem oraz osób z niepełnosprawnością narządu wzroku)</a:t>
            </a:r>
            <a:endParaRPr lang="pl-PL" sz="2000" u="sng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/>
          <a:p>
            <a:r>
              <a:rPr lang="pl-PL" sz="2900" b="1" dirty="0" smtClean="0"/>
              <a:t>Dostosowanie stanowiska pracy </a:t>
            </a:r>
            <a:br>
              <a:rPr lang="pl-PL" sz="2900" b="1" dirty="0" smtClean="0"/>
            </a:br>
            <a:r>
              <a:rPr lang="pl-PL" sz="2900" b="1" dirty="0" smtClean="0"/>
              <a:t>w odniesieniu do wybranych niepełnosprawności </a:t>
            </a:r>
            <a:endParaRPr lang="pl-PL" sz="29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271463" indent="-271463">
              <a:buClr>
                <a:srgbClr val="C00000"/>
              </a:buClr>
            </a:pPr>
            <a:r>
              <a:rPr lang="pl-PL" dirty="0" smtClean="0"/>
              <a:t>Zalecania dla osób z niepełnosprawnością </a:t>
            </a:r>
            <a:r>
              <a:rPr lang="pl-PL" b="1" dirty="0" smtClean="0"/>
              <a:t>narządu wzroku</a:t>
            </a:r>
          </a:p>
          <a:p>
            <a:pPr marL="892175" lvl="1" indent="-174625">
              <a:buClr>
                <a:srgbClr val="C00000"/>
              </a:buClr>
              <a:buNone/>
            </a:pPr>
            <a:r>
              <a:rPr lang="pl-PL" dirty="0" smtClean="0"/>
              <a:t>- Umieszczenie narzędzi pracy w strefie zasięgu maksymalnego</a:t>
            </a:r>
          </a:p>
          <a:p>
            <a:pPr marL="892175" lvl="1" indent="-174625">
              <a:buClr>
                <a:srgbClr val="C00000"/>
              </a:buClr>
              <a:buNone/>
            </a:pPr>
            <a:r>
              <a:rPr lang="pl-PL" dirty="0" smtClean="0"/>
              <a:t>- Umieszczenie najważniejszych elementów stanowiska pracy w strefie zasięgu normalnego</a:t>
            </a:r>
          </a:p>
          <a:p>
            <a:pPr marL="892175" lvl="1" indent="-174625">
              <a:buClr>
                <a:srgbClr val="C00000"/>
              </a:buClr>
              <a:buNone/>
            </a:pPr>
            <a:r>
              <a:rPr lang="pl-PL" dirty="0" smtClean="0"/>
              <a:t>- Wyposażenie stołów w ranty lub inne ograniczenia zabezpieczające przez spadaniem na podłogę</a:t>
            </a:r>
          </a:p>
          <a:p>
            <a:pPr lvl="1">
              <a:buClr>
                <a:srgbClr val="C00000"/>
              </a:buClr>
              <a:buFont typeface="Courier New" pitchFamily="49" charset="0"/>
              <a:buChar char="o"/>
            </a:pPr>
            <a:endParaRPr lang="pl-PL" sz="1000" dirty="0" smtClean="0"/>
          </a:p>
          <a:p>
            <a:pPr marL="271463" indent="-271463">
              <a:buClr>
                <a:srgbClr val="C00000"/>
              </a:buClr>
            </a:pPr>
            <a:r>
              <a:rPr lang="pl-PL" dirty="0" smtClean="0"/>
              <a:t>Zalecania dla osób z niepełnosprawnością </a:t>
            </a:r>
            <a:r>
              <a:rPr lang="pl-PL" b="1" dirty="0" smtClean="0"/>
              <a:t>kończyn górnych i dolnych (rąk i nóg)</a:t>
            </a:r>
          </a:p>
          <a:p>
            <a:pPr marL="892175" lvl="1" indent="-174625">
              <a:buClr>
                <a:srgbClr val="C00000"/>
              </a:buClr>
              <a:buNone/>
            </a:pPr>
            <a:r>
              <a:rPr lang="pl-PL" dirty="0" smtClean="0"/>
              <a:t>- Dostosowanie zasięgu w odniesieniu do rzeczywistych wymiarów i  możliwości ruchowych pracownika</a:t>
            </a:r>
          </a:p>
          <a:p>
            <a:pPr marL="892175" lvl="1" indent="-174625">
              <a:buClr>
                <a:srgbClr val="C00000"/>
              </a:buClr>
              <a:buNone/>
            </a:pPr>
            <a:r>
              <a:rPr lang="pl-PL" dirty="0" smtClean="0"/>
              <a:t>- Dostosowanie wartości sił używanych podczas pracy do rzeczywistych możliwości pracownika</a:t>
            </a:r>
            <a:endParaRPr lang="pl-PL" dirty="0"/>
          </a:p>
          <a:p>
            <a:pPr lvl="1">
              <a:buClr>
                <a:srgbClr val="C00000"/>
              </a:buClr>
              <a:buFont typeface="Courier New" pitchFamily="49" charset="0"/>
              <a:buChar char="o"/>
            </a:pPr>
            <a:endParaRPr lang="pl-PL" sz="1000" dirty="0" smtClean="0"/>
          </a:p>
          <a:p>
            <a:pPr marL="271463" indent="-271463">
              <a:buClr>
                <a:srgbClr val="C00000"/>
              </a:buClr>
            </a:pPr>
            <a:r>
              <a:rPr lang="pl-PL" dirty="0" smtClean="0"/>
              <a:t>Zalecania dla osób z </a:t>
            </a:r>
            <a:r>
              <a:rPr lang="pl-PL" b="1" dirty="0" smtClean="0"/>
              <a:t>autyzmem</a:t>
            </a:r>
          </a:p>
          <a:p>
            <a:pPr marL="893763" indent="-174625">
              <a:buClr>
                <a:srgbClr val="C00000"/>
              </a:buClr>
              <a:buNone/>
            </a:pPr>
            <a:r>
              <a:rPr lang="pl-PL" sz="2400" dirty="0" smtClean="0"/>
              <a:t>- Wydzielenie miejsca pracy, zapewnienie ciszy i spokoju oraz niezmiennych obiektów w polu widzenia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r>
              <a:rPr lang="pl-PL" sz="3400" b="1" dirty="0" smtClean="0"/>
              <a:t>Praca w pozycji siedzącej</a:t>
            </a:r>
            <a:endParaRPr lang="en-GB" sz="3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124744"/>
            <a:ext cx="8023922" cy="4680520"/>
          </a:xfrm>
        </p:spPr>
        <p:txBody>
          <a:bodyPr>
            <a:noAutofit/>
          </a:bodyPr>
          <a:lstStyle/>
          <a:p>
            <a:pPr marL="533400" indent="-27146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None/>
            </a:pPr>
            <a:r>
              <a:rPr lang="pl-PL" b="1" dirty="0" smtClean="0"/>
              <a:t>Cechy specyficzne:</a:t>
            </a:r>
          </a:p>
          <a:p>
            <a:pPr marL="533400" indent="-27146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sz="2000" dirty="0" smtClean="0"/>
              <a:t>Praca wykonywana kończynami górnymi ze szczególnym </a:t>
            </a:r>
            <a:br>
              <a:rPr lang="pl-PL" sz="2000" dirty="0" smtClean="0"/>
            </a:br>
            <a:r>
              <a:rPr lang="pl-PL" sz="2000" dirty="0" smtClean="0"/>
              <a:t>uwzględnieniem rąk i palców</a:t>
            </a:r>
          </a:p>
          <a:p>
            <a:pPr marL="533400" indent="-27146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sz="2000" dirty="0" smtClean="0"/>
              <a:t>Małe obciążenie fizyczne (w porównaniu z pracą stojącą).</a:t>
            </a:r>
          </a:p>
          <a:p>
            <a:pPr marL="533400" indent="-27146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sz="2000" dirty="0" smtClean="0"/>
              <a:t>Brak konieczności przemieszczania się.</a:t>
            </a:r>
          </a:p>
          <a:p>
            <a:pPr marL="533400" indent="-271463">
              <a:spcBef>
                <a:spcPts val="0"/>
              </a:spcBef>
              <a:buClr>
                <a:srgbClr val="C00000"/>
              </a:buClr>
            </a:pPr>
            <a:r>
              <a:rPr lang="pl-PL" sz="2000" dirty="0" smtClean="0"/>
              <a:t>Często praca o charakterze </a:t>
            </a:r>
          </a:p>
          <a:p>
            <a:pPr marL="533400" indent="-271463">
              <a:spcBef>
                <a:spcPts val="0"/>
              </a:spcBef>
              <a:buClr>
                <a:srgbClr val="C00000"/>
              </a:buClr>
              <a:buNone/>
            </a:pPr>
            <a:r>
              <a:rPr lang="pl-PL" sz="2000" dirty="0" smtClean="0"/>
              <a:t>	powtarzalnym.</a:t>
            </a:r>
          </a:p>
          <a:p>
            <a:pPr>
              <a:spcBef>
                <a:spcPts val="0"/>
              </a:spcBef>
              <a:buNone/>
            </a:pPr>
            <a:r>
              <a:rPr lang="pl-PL" sz="2000" dirty="0" smtClean="0"/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7030A0"/>
                </a:solidFill>
              </a:rPr>
              <a:t>Zalecana jest dla osób </a:t>
            </a:r>
            <a:br>
              <a:rPr lang="pl-PL" sz="2000" dirty="0" smtClean="0">
                <a:solidFill>
                  <a:srgbClr val="7030A0"/>
                </a:solidFill>
              </a:rPr>
            </a:br>
            <a:r>
              <a:rPr lang="pl-PL" sz="2000" dirty="0" smtClean="0">
                <a:solidFill>
                  <a:srgbClr val="7030A0"/>
                </a:solidFill>
              </a:rPr>
              <a:t>z niepełnosprawnością narządu wzroku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7030A0"/>
                </a:solidFill>
              </a:rPr>
              <a:t>lub układu ruchu, w tym osób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7030A0"/>
                </a:solidFill>
              </a:rPr>
              <a:t>o zmniejszonych możliwościach siłowych,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7030A0"/>
                </a:solidFill>
              </a:rPr>
              <a:t>osób poruszających się na wózku inwalidzkim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 smtClean="0">
                <a:solidFill>
                  <a:srgbClr val="7030A0"/>
                </a:solidFill>
              </a:rPr>
              <a:t>lub o kulach</a:t>
            </a:r>
            <a:endParaRPr lang="en-GB" sz="2000" dirty="0">
              <a:solidFill>
                <a:srgbClr val="7030A0"/>
              </a:solidFill>
            </a:endParaRPr>
          </a:p>
        </p:txBody>
      </p:sp>
      <p:pic>
        <p:nvPicPr>
          <p:cNvPr id="5" name="Obraz 4" descr="pfron-siedzaca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2852936"/>
            <a:ext cx="2952328" cy="2952328"/>
          </a:xfrm>
          <a:prstGeom prst="rect">
            <a:avLst/>
          </a:prstGeom>
          <a:ln w="63500">
            <a:solidFill>
              <a:schemeClr val="accent5">
                <a:lumMod val="75000"/>
              </a:schemeClr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</TotalTime>
  <Words>2118</Words>
  <Application>Microsoft Office PowerPoint</Application>
  <PresentationFormat>Pokaz na ekranie (4:3)</PresentationFormat>
  <Paragraphs>168</Paragraphs>
  <Slides>17</Slides>
  <Notes>17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Ogólne informacje dotyczące dostosowania  środowiska pracy do potrzeb osób z niepełnosprawnością  w zakresie obciążenia fizycznego  oraz dostosowania do wymiarów antropometrycznych</vt:lpstr>
      <vt:lpstr>Plan prezentacji:</vt:lpstr>
      <vt:lpstr>Zasady dostosowania stanowiska pracy  do pracownika</vt:lpstr>
      <vt:lpstr>Wysokość płaszczyzny pracy – na wysokości łokci  (zarówno w pozycji siedzącej jak i stojącej)</vt:lpstr>
      <vt:lpstr>Rekomendowana wysokość płaszczyzny pracy  w pozycji stojącej</vt:lpstr>
      <vt:lpstr>Dostosowanie stanowiska pracy</vt:lpstr>
      <vt:lpstr>Dostosowanie stanowiska pracy (cd.)</vt:lpstr>
      <vt:lpstr>Dostosowanie stanowiska pracy  w odniesieniu do wybranych niepełnosprawności </vt:lpstr>
      <vt:lpstr>Praca w pozycji siedzącej</vt:lpstr>
      <vt:lpstr>Praca w pozycji siedzącej (cd.)</vt:lpstr>
      <vt:lpstr>Praca w pozycji stojącej</vt:lpstr>
      <vt:lpstr>Praca związana z przemieszczaniem się</vt:lpstr>
      <vt:lpstr>Ręczny transport ładunków</vt:lpstr>
      <vt:lpstr>Ręczny transport ładunków (cd.)</vt:lpstr>
      <vt:lpstr>Możliwości dostosowania stanowisk pracy</vt:lpstr>
      <vt:lpstr>Możliwości dostosowania stanowisk pracy (cd.)</vt:lpstr>
      <vt:lpstr>Możliwości dostosowania stanowisk pracy (cd.)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tomto</dc:creator>
  <cp:lastModifiedBy>test</cp:lastModifiedBy>
  <cp:revision>210</cp:revision>
  <cp:lastPrinted>2014-03-05T13:04:04Z</cp:lastPrinted>
  <dcterms:modified xsi:type="dcterms:W3CDTF">2014-04-01T07:02:50Z</dcterms:modified>
</cp:coreProperties>
</file>