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9" r:id="rId2"/>
    <p:sldId id="261" r:id="rId3"/>
    <p:sldId id="287" r:id="rId4"/>
    <p:sldId id="266" r:id="rId5"/>
    <p:sldId id="284" r:id="rId6"/>
    <p:sldId id="267" r:id="rId7"/>
    <p:sldId id="269" r:id="rId8"/>
    <p:sldId id="271" r:id="rId9"/>
    <p:sldId id="272" r:id="rId10"/>
    <p:sldId id="273" r:id="rId11"/>
    <p:sldId id="277" r:id="rId12"/>
    <p:sldId id="281" r:id="rId13"/>
    <p:sldId id="279" r:id="rId14"/>
    <p:sldId id="282" r:id="rId15"/>
    <p:sldId id="289" r:id="rId16"/>
    <p:sldId id="286" r:id="rId17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72663" autoAdjust="0"/>
  </p:normalViewPr>
  <p:slideViewPr>
    <p:cSldViewPr>
      <p:cViewPr varScale="1">
        <p:scale>
          <a:sx n="52" d="100"/>
          <a:sy n="52" d="100"/>
        </p:scale>
        <p:origin x="-19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037B185B-B429-4193-A924-1CFB20A1BB38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2" y="943009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520EE8ED-091D-4E7A-8C9C-B1D79947527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2387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6FFA660E-B60E-4DC1-BE99-3B8DE563DB14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5561" tIns="47781" rIns="95561" bIns="47781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2" y="9430090"/>
            <a:ext cx="2945660" cy="496412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4583B9E5-103B-4228-9AF6-5B4D372B7370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332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</a:t>
            </a:fld>
            <a:endParaRPr lang="pl-PL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Zgodnie z zapisami w normie PN-EN ISO 28803 temperatura neutralna, w której odczuwany jest komfort cieplny</a:t>
            </a:r>
            <a:r>
              <a:rPr lang="pl-PL" baseline="0" dirty="0" smtClean="0"/>
              <a:t> jest taka sama w przypadku osób z niepełnosprawnościami jak i pełnosprawnych. Należy zwrócić jednak uwagę na zmniejszone możliwości adaptacyjne organizmu osoby z niepełnosprawnością do odchyleń od temperatury neutralnej.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CE606-EF48-41BC-883B-0F8DF062048D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06993">
              <a:defRPr/>
            </a:pPr>
            <a:r>
              <a:rPr lang="pl-PL" baseline="0" dirty="0" smtClean="0"/>
              <a:t>Należy zwrócić uwagę zarówno na stałe jak i zmienne warunki środowiska pracy. Organizm z zaburzeniami systemu termoregulacji </a:t>
            </a:r>
            <a:r>
              <a:rPr lang="pl-PL" dirty="0"/>
              <a:t>nie kompensuje prawidłowo dużych odchyleń od temperatury neutralnej. </a:t>
            </a:r>
            <a:r>
              <a:rPr lang="pl-PL" dirty="0" smtClean="0"/>
              <a:t>Osoby </a:t>
            </a:r>
            <a:r>
              <a:rPr lang="pl-PL" dirty="0"/>
              <a:t>z chorobami układu krążenia odczuwają negatywny wpływ zmiennych warunków cieplnych środowiska pracy. </a:t>
            </a:r>
          </a:p>
          <a:p>
            <a:pPr algn="just" defTabSz="906993">
              <a:defRPr/>
            </a:pPr>
            <a:endParaRPr lang="pl-PL" dirty="0" smtClean="0"/>
          </a:p>
          <a:p>
            <a:pPr algn="just" defTabSz="906993">
              <a:defRPr/>
            </a:pPr>
            <a:r>
              <a:rPr lang="pl-PL" dirty="0" smtClean="0"/>
              <a:t>Odczuwanie komfortu cieplnego przez wszystkich pracowników jest bardzo ważne,</a:t>
            </a:r>
            <a:r>
              <a:rPr lang="pl-PL" baseline="0" dirty="0" smtClean="0"/>
              <a:t> jednak należy </a:t>
            </a:r>
            <a:r>
              <a:rPr lang="pl-PL" dirty="0" smtClean="0"/>
              <a:t>zwrócić uwagę na fakt, iż o</a:t>
            </a:r>
            <a:r>
              <a:rPr lang="pl-PL" baseline="0" dirty="0" smtClean="0"/>
              <a:t>soby z zaburzonym systemem termoregulacji odczuwają komfort cieplny w mniejszym zakresie niż osoby pełnosprawne (0&lt;PMV&lt;+0.5). </a:t>
            </a:r>
          </a:p>
          <a:p>
            <a:pPr algn="just" defTabSz="906993">
              <a:defRPr/>
            </a:pPr>
            <a:endParaRPr lang="pl-PL" baseline="0" dirty="0" smtClean="0"/>
          </a:p>
          <a:p>
            <a:pPr algn="just" defTabSz="906993">
              <a:defRPr/>
            </a:pPr>
            <a:endParaRPr lang="pl-PL" dirty="0" smtClean="0"/>
          </a:p>
          <a:p>
            <a:pPr algn="just" defTabSz="906993">
              <a:defRPr/>
            </a:pPr>
            <a:r>
              <a:rPr lang="pl-PL" i="1" dirty="0" smtClean="0"/>
              <a:t>[</a:t>
            </a:r>
            <a:r>
              <a:rPr lang="pl-PL" b="1" i="1" dirty="0" smtClean="0"/>
              <a:t>Zaburzenia systemu termoregulacji</a:t>
            </a:r>
            <a:r>
              <a:rPr lang="pl-PL" i="1" dirty="0" smtClean="0"/>
              <a:t>: osoby cierpiące na niedowład z powodu urazów rdzenia kręgowego; zaburzeń naczyniowo-ruchowych; zaburzenia wydzielania potu; osoby po amputacji lub atrofii kończyn; osoby przyjmujące leki np.: beta </a:t>
            </a:r>
            <a:r>
              <a:rPr lang="pl-PL" i="1" dirty="0" err="1" smtClean="0"/>
              <a:t>blokery</a:t>
            </a:r>
            <a:r>
              <a:rPr lang="pl-PL" i="1" dirty="0" smtClean="0"/>
              <a:t>, </a:t>
            </a:r>
            <a:r>
              <a:rPr lang="pl-PL" i="1" dirty="0" err="1" smtClean="0"/>
              <a:t>diuretyki</a:t>
            </a:r>
            <a:r>
              <a:rPr lang="pl-PL" i="1" dirty="0" smtClean="0"/>
              <a:t>, antycholinergiczne, </a:t>
            </a:r>
            <a:r>
              <a:rPr lang="pl-PL" i="1" dirty="0" err="1" smtClean="0"/>
              <a:t>antychistaminowe</a:t>
            </a:r>
            <a:r>
              <a:rPr lang="pl-PL" i="1" dirty="0" smtClean="0"/>
              <a:t>, </a:t>
            </a:r>
            <a:r>
              <a:rPr lang="pl-PL" i="1" dirty="0" err="1" smtClean="0"/>
              <a:t>neuroleptyki</a:t>
            </a:r>
            <a:r>
              <a:rPr lang="pl-PL" i="1" dirty="0" smtClean="0"/>
              <a:t>, antydepresanty; osoby z chorobą Parkinsona]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06377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l-PL" dirty="0" smtClean="0">
                <a:solidFill>
                  <a:schemeClr val="tx1"/>
                </a:solidFill>
              </a:rPr>
              <a:t>Osoby cierpiące</a:t>
            </a:r>
            <a:r>
              <a:rPr lang="pl-PL" baseline="0" dirty="0" smtClean="0">
                <a:solidFill>
                  <a:schemeClr val="tx1"/>
                </a:solidFill>
              </a:rPr>
              <a:t> na zaburzenia odczuwania temperatury, podczas bezpośredniego kontaktu z powierzchniami gorącymi (lub zimnymi), nieświadomie mogą ulec oparzeniom lub od </a:t>
            </a:r>
            <a:r>
              <a:rPr lang="pl-PL" baseline="0" dirty="0" err="1" smtClean="0">
                <a:solidFill>
                  <a:schemeClr val="tx1"/>
                </a:solidFill>
              </a:rPr>
              <a:t>odmrożeniom</a:t>
            </a:r>
            <a:r>
              <a:rPr lang="pl-PL" baseline="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7105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l-PL" dirty="0" smtClean="0">
                <a:solidFill>
                  <a:schemeClr val="tx1"/>
                </a:solidFill>
              </a:rPr>
              <a:t>Podczas pracy</a:t>
            </a:r>
            <a:r>
              <a:rPr lang="pl-PL" baseline="0" dirty="0" smtClean="0">
                <a:solidFill>
                  <a:schemeClr val="tx1"/>
                </a:solidFill>
              </a:rPr>
              <a:t> w środowisku gorącym, należy uwzględniać problemy związane z zaburzeniami wydzielania potu oraz systemu termoregulacji które powodują obniżoną zdolność do schładzania organizmu powodując duże obciążenie cieplne organizmu. </a:t>
            </a:r>
            <a:r>
              <a:rPr lang="pl-PL" dirty="0">
                <a:solidFill>
                  <a:schemeClr val="tx1"/>
                </a:solidFill>
              </a:rPr>
              <a:t>Należy zauważyć iż uszkodzenie rdzenia kręgowego czy przyjmowanie leków naczyniowo-rozkurczowych, wpływają na zdolności adaptacyjne organizmu do środowiska gorącego. </a:t>
            </a:r>
            <a:r>
              <a:rPr lang="pl-PL" baseline="0" dirty="0" smtClean="0">
                <a:solidFill>
                  <a:schemeClr val="tx1"/>
                </a:solidFill>
              </a:rPr>
              <a:t>W konsekwencji </a:t>
            </a:r>
            <a:r>
              <a:rPr lang="pl-PL" dirty="0">
                <a:solidFill>
                  <a:schemeClr val="tx1"/>
                </a:solidFill>
              </a:rPr>
              <a:t>istnieje zwiększone ryzyko </a:t>
            </a:r>
            <a:r>
              <a:rPr lang="pl-PL" dirty="0" smtClean="0">
                <a:solidFill>
                  <a:schemeClr val="tx1"/>
                </a:solidFill>
              </a:rPr>
              <a:t>przegrzania organizmu, wystąpienia udaru cieplnego, </a:t>
            </a:r>
            <a:r>
              <a:rPr lang="pl-PL" baseline="0" dirty="0" smtClean="0">
                <a:solidFill>
                  <a:schemeClr val="tx1"/>
                </a:solidFill>
              </a:rPr>
              <a:t>hipertermii a nawet śmierci. </a:t>
            </a:r>
            <a:r>
              <a:rPr lang="pl-PL" dirty="0">
                <a:solidFill>
                  <a:schemeClr val="tx1"/>
                </a:solidFill>
              </a:rPr>
              <a:t>Praca w zbyt wysokiej temperaturze otoczenia wpływa negatywnie również na osoby cierpiące na choroby układu krążenia.</a:t>
            </a:r>
          </a:p>
          <a:p>
            <a:pPr algn="just"/>
            <a:endParaRPr lang="pl-PL" dirty="0" smtClean="0">
              <a:solidFill>
                <a:schemeClr val="tx1"/>
              </a:solidFill>
            </a:endParaRPr>
          </a:p>
          <a:p>
            <a:pPr algn="just"/>
            <a:r>
              <a:rPr lang="pl-PL" dirty="0" smtClean="0">
                <a:solidFill>
                  <a:schemeClr val="tx1"/>
                </a:solidFill>
              </a:rPr>
              <a:t>Parametry mikroklimatu wpływają także</a:t>
            </a:r>
            <a:r>
              <a:rPr lang="pl-PL" baseline="0" dirty="0" smtClean="0">
                <a:solidFill>
                  <a:schemeClr val="tx1"/>
                </a:solidFill>
              </a:rPr>
              <a:t> </a:t>
            </a:r>
            <a:r>
              <a:rPr lang="pl-PL" dirty="0" smtClean="0">
                <a:solidFill>
                  <a:schemeClr val="tx1"/>
                </a:solidFill>
              </a:rPr>
              <a:t>na tzw.</a:t>
            </a:r>
            <a:r>
              <a:rPr lang="pl-PL" baseline="0" dirty="0" smtClean="0">
                <a:solidFill>
                  <a:schemeClr val="tx1"/>
                </a:solidFill>
              </a:rPr>
              <a:t> pomoce techniczne, z których korzystają osoby z różnymi rodzajami niepełnosprawności.</a:t>
            </a:r>
          </a:p>
          <a:p>
            <a:pPr algn="just"/>
            <a:r>
              <a:rPr lang="pl-PL" dirty="0" smtClean="0">
                <a:solidFill>
                  <a:schemeClr val="tx1"/>
                </a:solidFill>
              </a:rPr>
              <a:t>Np. niepełnosprawność</a:t>
            </a:r>
            <a:r>
              <a:rPr lang="pl-PL" baseline="0" dirty="0" smtClean="0">
                <a:solidFill>
                  <a:schemeClr val="tx1"/>
                </a:solidFill>
              </a:rPr>
              <a:t> </a:t>
            </a:r>
            <a:r>
              <a:rPr lang="pl-PL" dirty="0" smtClean="0">
                <a:solidFill>
                  <a:schemeClr val="tx1"/>
                </a:solidFill>
              </a:rPr>
              <a:t>ruchowa – wózek inwalidzki elektryczny – wg producentów, zakres pracy części elektronicznych mieści się w granicach temperatura otoczenia -10</a:t>
            </a:r>
            <a:r>
              <a:rPr lang="pl-PL" dirty="0" smtClean="0">
                <a:solidFill>
                  <a:schemeClr val="tx1"/>
                </a:solidFill>
                <a:sym typeface="Symbol"/>
              </a:rPr>
              <a:t></a:t>
            </a:r>
            <a:r>
              <a:rPr lang="pl-PL" dirty="0" smtClean="0">
                <a:solidFill>
                  <a:schemeClr val="tx1"/>
                </a:solidFill>
              </a:rPr>
              <a:t>+40°C</a:t>
            </a:r>
            <a:r>
              <a:rPr lang="pl-PL" strike="noStrike" dirty="0" smtClean="0">
                <a:solidFill>
                  <a:schemeClr val="tx1"/>
                </a:solidFill>
              </a:rPr>
              <a:t>, wilgotności</a:t>
            </a:r>
            <a:r>
              <a:rPr lang="pl-PL" strike="noStrike" baseline="0" dirty="0" smtClean="0">
                <a:solidFill>
                  <a:schemeClr val="tx1"/>
                </a:solidFill>
              </a:rPr>
              <a:t> </a:t>
            </a:r>
            <a:r>
              <a:rPr lang="pl-PL" strike="noStrike" dirty="0" smtClean="0">
                <a:solidFill>
                  <a:schemeClr val="tx1"/>
                </a:solidFill>
              </a:rPr>
              <a:t>względna powietrza 30</a:t>
            </a:r>
            <a:r>
              <a:rPr lang="pl-PL" strike="noStrike" dirty="0" smtClean="0">
                <a:solidFill>
                  <a:schemeClr val="tx1"/>
                </a:solidFill>
                <a:sym typeface="Symbol"/>
              </a:rPr>
              <a:t></a:t>
            </a:r>
            <a:r>
              <a:rPr lang="pl-PL" strike="noStrike" dirty="0" smtClean="0">
                <a:solidFill>
                  <a:schemeClr val="tx1"/>
                </a:solidFill>
              </a:rPr>
              <a:t>70%; ubytek</a:t>
            </a:r>
            <a:r>
              <a:rPr lang="pl-PL" strike="noStrike" baseline="0" dirty="0" smtClean="0">
                <a:solidFill>
                  <a:schemeClr val="tx1"/>
                </a:solidFill>
              </a:rPr>
              <a:t> </a:t>
            </a:r>
            <a:r>
              <a:rPr lang="pl-PL" strike="noStrike" dirty="0" smtClean="0">
                <a:solidFill>
                  <a:schemeClr val="tx1"/>
                </a:solidFill>
              </a:rPr>
              <a:t>słuchu – aparaty słuchowe – wg producentów, należy chronić je przed wysoką temperaturą i zawilgoceniem (wilgotność względna nie powinna przekraczać 65%).</a:t>
            </a:r>
            <a:endParaRPr lang="pl-PL" strike="noStrike" dirty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80502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defTabSz="906993">
              <a:defRPr/>
            </a:pPr>
            <a:r>
              <a:rPr lang="pl-PL" dirty="0" smtClean="0">
                <a:solidFill>
                  <a:schemeClr val="tx1"/>
                </a:solidFill>
              </a:rPr>
              <a:t>Praca w środowisku zimnym może również</a:t>
            </a:r>
            <a:r>
              <a:rPr lang="pl-PL" baseline="0" dirty="0" smtClean="0">
                <a:solidFill>
                  <a:schemeClr val="tx1"/>
                </a:solidFill>
              </a:rPr>
              <a:t> </a:t>
            </a:r>
            <a:r>
              <a:rPr lang="pl-PL" dirty="0" smtClean="0">
                <a:solidFill>
                  <a:schemeClr val="tx1"/>
                </a:solidFill>
              </a:rPr>
              <a:t>wpływać negatywnie na organizm człowieka. </a:t>
            </a:r>
            <a:r>
              <a:rPr lang="pl-PL" dirty="0">
                <a:solidFill>
                  <a:schemeClr val="tx1"/>
                </a:solidFill>
              </a:rPr>
              <a:t>Osoby cierpiące na dziecięce porażenie mózgowe powinny unikać pracy w środowisku zimnym, gdyż zbyt niska temperatura powoduje pogłębianie się choroby. Praca w zbyt niskiej temperaturze otoczenia wpływa negatywnie na osoby cierpiące na choroby układu krążenia. Istnieje zwiększone ryzyko wystąpienia hipotermii w zimnym środowisku pracy dla osób z zaburzeniami odczuwania. Dodatkowo uszkodzenie rdzenia kręgowego, przyjmowanie leków naczyniowo-rozkurczowych, wpływają na zdolności adaptacyjne organizmu do środowiska zimnego</a:t>
            </a:r>
            <a:r>
              <a:rPr lang="pl-PL" dirty="0" smtClean="0">
                <a:solidFill>
                  <a:schemeClr val="tx1"/>
                </a:solidFill>
              </a:rPr>
              <a:t>.</a:t>
            </a:r>
          </a:p>
          <a:p>
            <a:pPr marL="0" marR="0" indent="0" algn="just" defTabSz="9069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dirty="0" smtClean="0">
                <a:solidFill>
                  <a:schemeClr val="tx1"/>
                </a:solidFill>
              </a:rPr>
              <a:t>W środowisku zimnym,</a:t>
            </a:r>
            <a:r>
              <a:rPr lang="pl-PL" baseline="0" dirty="0" smtClean="0">
                <a:solidFill>
                  <a:schemeClr val="tx1"/>
                </a:solidFill>
              </a:rPr>
              <a:t> podobnie jak w środowisku gorącym </a:t>
            </a:r>
            <a:r>
              <a:rPr lang="pl-PL" dirty="0" smtClean="0">
                <a:solidFill>
                  <a:schemeClr val="tx1"/>
                </a:solidFill>
              </a:rPr>
              <a:t>parametry mikroklimatu wpływają również na tzw.</a:t>
            </a:r>
            <a:r>
              <a:rPr lang="pl-PL" baseline="0" dirty="0" smtClean="0">
                <a:solidFill>
                  <a:schemeClr val="tx1"/>
                </a:solidFill>
              </a:rPr>
              <a:t> pomoce techniczne, z których mogą korzystać osoby z różnymi rodzajami niepełnosprawności: </a:t>
            </a:r>
            <a:r>
              <a:rPr lang="pl-PL" dirty="0" smtClean="0">
                <a:solidFill>
                  <a:schemeClr val="tx1"/>
                </a:solidFill>
              </a:rPr>
              <a:t>np. ruchową – wózek inwalidzki elektryczny – wg producentów, zakres pracy części elektronicznych: temperatura otoczenia -10</a:t>
            </a:r>
            <a:r>
              <a:rPr lang="pl-PL" dirty="0" smtClean="0">
                <a:solidFill>
                  <a:schemeClr val="tx1"/>
                </a:solidFill>
                <a:sym typeface="Symbol"/>
              </a:rPr>
              <a:t></a:t>
            </a:r>
            <a:r>
              <a:rPr lang="pl-PL" dirty="0" smtClean="0">
                <a:solidFill>
                  <a:schemeClr val="tx1"/>
                </a:solidFill>
              </a:rPr>
              <a:t>+40°C, </a:t>
            </a:r>
            <a:r>
              <a:rPr lang="pl-PL" strike="noStrike" dirty="0" smtClean="0">
                <a:solidFill>
                  <a:schemeClr val="tx1"/>
                </a:solidFill>
              </a:rPr>
              <a:t>wilgotność względna powietrza 30</a:t>
            </a:r>
            <a:r>
              <a:rPr lang="pl-PL" strike="noStrike" dirty="0" smtClean="0">
                <a:solidFill>
                  <a:schemeClr val="tx1"/>
                </a:solidFill>
                <a:sym typeface="Symbol"/>
              </a:rPr>
              <a:t></a:t>
            </a:r>
            <a:r>
              <a:rPr lang="pl-PL" strike="noStrike" dirty="0" smtClean="0">
                <a:solidFill>
                  <a:schemeClr val="tx1"/>
                </a:solidFill>
              </a:rPr>
              <a:t>70%; </a:t>
            </a:r>
            <a:r>
              <a:rPr lang="pl-PL" dirty="0" smtClean="0">
                <a:solidFill>
                  <a:schemeClr val="tx1"/>
                </a:solidFill>
              </a:rPr>
              <a:t>niepełnosprawność słuchu – aparaty słuchowe – wg producentów, należy chronić je przed zawilgoceniem -</a:t>
            </a:r>
            <a:r>
              <a:rPr lang="pl-PL" baseline="0" dirty="0" smtClean="0">
                <a:solidFill>
                  <a:schemeClr val="tx1"/>
                </a:solidFill>
              </a:rPr>
              <a:t> </a:t>
            </a:r>
            <a:r>
              <a:rPr lang="pl-PL" dirty="0" smtClean="0">
                <a:solidFill>
                  <a:schemeClr val="tx1"/>
                </a:solidFill>
              </a:rPr>
              <a:t>należy zwrócić uwagę na zeszronienie urządzenia.</a:t>
            </a:r>
          </a:p>
          <a:p>
            <a:pPr defTabSz="906993">
              <a:defRPr/>
            </a:pPr>
            <a:endParaRPr lang="pl-PL" dirty="0" smtClean="0">
              <a:solidFill>
                <a:schemeClr val="tx1"/>
              </a:solidFill>
            </a:endParaRPr>
          </a:p>
          <a:p>
            <a:pPr defTabSz="906993">
              <a:defRPr/>
            </a:pPr>
            <a:endParaRPr lang="pl-PL" dirty="0" smtClean="0">
              <a:solidFill>
                <a:schemeClr val="tx1"/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89575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Analizując stanowisko pracy należy również zwracać uwagę na jakość powietrza.</a:t>
            </a:r>
            <a:r>
              <a:rPr lang="pl-PL" baseline="0" dirty="0" smtClean="0"/>
              <a:t> </a:t>
            </a:r>
            <a:r>
              <a:rPr lang="pl-PL" dirty="0"/>
              <a:t>Pracownicy o </a:t>
            </a:r>
            <a:r>
              <a:rPr lang="pl-PL" dirty="0" smtClean="0"/>
              <a:t>ograniczonych</a:t>
            </a:r>
            <a:r>
              <a:rPr lang="pl-PL" baseline="0" dirty="0" smtClean="0"/>
              <a:t> </a:t>
            </a:r>
            <a:r>
              <a:rPr lang="pl-PL" dirty="0" smtClean="0"/>
              <a:t>zdolnościach </a:t>
            </a:r>
            <a:r>
              <a:rPr lang="pl-PL" dirty="0"/>
              <a:t>manualnych oraz osoby o obniżonej odporności nie powinny pracować z czynnikami biologicznymi z 2 i 3 grupy </a:t>
            </a:r>
            <a:r>
              <a:rPr lang="pl-PL" dirty="0" smtClean="0"/>
              <a:t>zagrożenia.</a:t>
            </a:r>
          </a:p>
          <a:p>
            <a:pPr algn="just"/>
            <a:endParaRPr lang="pl-PL" dirty="0" smtClean="0"/>
          </a:p>
          <a:p>
            <a:pPr algn="just"/>
            <a:endParaRPr lang="pl-PL" dirty="0"/>
          </a:p>
          <a:p>
            <a:pPr algn="just"/>
            <a:r>
              <a:rPr lang="pl-PL" i="1" dirty="0"/>
              <a:t>[</a:t>
            </a:r>
            <a:r>
              <a:rPr lang="pl-PL" b="1" i="1" dirty="0" smtClean="0"/>
              <a:t>Grupa 2 zagrożenia </a:t>
            </a:r>
            <a:r>
              <a:rPr lang="pl-PL" i="1" dirty="0" smtClean="0"/>
              <a:t>- czynniki, które mogą wywoływać choroby u ludzi, mogą być niebezpieczne dla pracowników, ale rozprzestrzenienie ich w populacji ludzkiej jest mało prawdopodobne. Zazwyczaj istnieją w stosunku do nich skuteczne metody profilaktyki lub leczenia, np.: </a:t>
            </a:r>
            <a:r>
              <a:rPr lang="pl-PL" i="1" dirty="0" err="1" smtClean="0"/>
              <a:t>Borrelia</a:t>
            </a:r>
            <a:r>
              <a:rPr lang="pl-PL" i="1" dirty="0" smtClean="0"/>
              <a:t> </a:t>
            </a:r>
            <a:r>
              <a:rPr lang="pl-PL" i="1" dirty="0" err="1" smtClean="0"/>
              <a:t>burgdorferi</a:t>
            </a:r>
            <a:r>
              <a:rPr lang="pl-PL" i="1" dirty="0" smtClean="0"/>
              <a:t> (krętek wywołujący boreliozę), </a:t>
            </a:r>
            <a:r>
              <a:rPr lang="pl-PL" i="1" dirty="0" err="1" smtClean="0"/>
              <a:t>Staphylococcus</a:t>
            </a:r>
            <a:r>
              <a:rPr lang="pl-PL" i="1" dirty="0" smtClean="0"/>
              <a:t> </a:t>
            </a:r>
            <a:r>
              <a:rPr lang="pl-PL" i="1" dirty="0" err="1" smtClean="0"/>
              <a:t>aureus</a:t>
            </a:r>
            <a:r>
              <a:rPr lang="pl-PL" i="1" dirty="0" smtClean="0"/>
              <a:t> (gronkowiec złocisty)]</a:t>
            </a:r>
          </a:p>
          <a:p>
            <a:pPr algn="just"/>
            <a:r>
              <a:rPr lang="pl-PL" i="1" dirty="0" smtClean="0"/>
              <a:t>[</a:t>
            </a:r>
            <a:r>
              <a:rPr lang="pl-PL" b="1" i="1" dirty="0" smtClean="0"/>
              <a:t>Grupa 3 zagrożenia - </a:t>
            </a:r>
            <a:r>
              <a:rPr lang="pl-PL" i="1" dirty="0" smtClean="0"/>
              <a:t>czynniki, które mogą wywoływać u ludzi ciężkie choroby, są niebezpieczne dla pracowników, a rozprzestrzenienie ich w populacji ludzkiej jest bardzo prawdopodobne; zazwyczaj istnieją w stosunku do nich skuteczne metody profilaktyki lub leczenia, np.: </a:t>
            </a:r>
            <a:r>
              <a:rPr lang="pl-PL" i="1" dirty="0" err="1" smtClean="0"/>
              <a:t>Yersinia</a:t>
            </a:r>
            <a:r>
              <a:rPr lang="pl-PL" i="1" dirty="0" smtClean="0"/>
              <a:t> </a:t>
            </a:r>
            <a:r>
              <a:rPr lang="pl-PL" i="1" dirty="0" err="1" smtClean="0"/>
              <a:t>pestis</a:t>
            </a:r>
            <a:r>
              <a:rPr lang="pl-PL" i="1" dirty="0" smtClean="0"/>
              <a:t> (dżuma),</a:t>
            </a:r>
            <a:r>
              <a:rPr lang="pl-PL" i="1" baseline="0" dirty="0" smtClean="0"/>
              <a:t> </a:t>
            </a:r>
            <a:r>
              <a:rPr lang="pl-PL" i="1" dirty="0" err="1" smtClean="0"/>
              <a:t>Mycobacterium</a:t>
            </a:r>
            <a:r>
              <a:rPr lang="pl-PL" i="1" dirty="0" smtClean="0"/>
              <a:t> </a:t>
            </a:r>
            <a:r>
              <a:rPr lang="pl-PL" i="1" dirty="0" err="1" smtClean="0"/>
              <a:t>tuberculosis</a:t>
            </a:r>
            <a:r>
              <a:rPr lang="pl-PL" i="1" dirty="0" smtClean="0"/>
              <a:t> (gruźlica), Wirus kleszczowego zapalenia mózgu; </a:t>
            </a:r>
          </a:p>
          <a:p>
            <a:pPr algn="just"/>
            <a:r>
              <a:rPr lang="pl-PL" b="1" i="1" dirty="0" smtClean="0"/>
              <a:t>Grupa 3** - </a:t>
            </a:r>
            <a:r>
              <a:rPr lang="pl-PL" i="1" dirty="0" smtClean="0"/>
              <a:t>czynniki biologiczne, które stanowią ograniczone ryzyko zakażenia dla pracowników, ponieważ nie są zazwyczaj przenoszone drogą powietrzną, np.: Salmonella typki, </a:t>
            </a:r>
            <a:r>
              <a:rPr lang="pl-PL" i="1" dirty="0" err="1" smtClean="0"/>
              <a:t>Shigiella</a:t>
            </a:r>
            <a:r>
              <a:rPr lang="pl-PL" i="1" dirty="0" smtClean="0"/>
              <a:t> </a:t>
            </a:r>
            <a:r>
              <a:rPr lang="pl-PL" i="1" dirty="0" err="1" smtClean="0"/>
              <a:t>dysenteriae</a:t>
            </a:r>
            <a:r>
              <a:rPr lang="pl-PL" i="1" dirty="0" smtClean="0"/>
              <a:t>, HIV, HBV, HCV,  wirus wścieklizny, czynniki encefalopatii gąbczastych (BSE, CJD).]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94866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Pracownicy </a:t>
            </a:r>
            <a:r>
              <a:rPr lang="pl-PL" dirty="0"/>
              <a:t>o </a:t>
            </a:r>
            <a:r>
              <a:rPr lang="pl-PL" dirty="0" smtClean="0"/>
              <a:t>ograniczonych</a:t>
            </a:r>
            <a:r>
              <a:rPr lang="pl-PL" baseline="0" dirty="0" smtClean="0"/>
              <a:t> </a:t>
            </a:r>
            <a:r>
              <a:rPr lang="pl-PL" dirty="0" smtClean="0"/>
              <a:t>zdolnościach </a:t>
            </a:r>
            <a:r>
              <a:rPr lang="pl-PL" dirty="0"/>
              <a:t>manualnych </a:t>
            </a:r>
            <a:r>
              <a:rPr lang="pl-PL" dirty="0" smtClean="0"/>
              <a:t>oraz osoby o obniżonej odporności nie </a:t>
            </a:r>
            <a:r>
              <a:rPr lang="pl-PL" dirty="0"/>
              <a:t>powinny pracować </a:t>
            </a:r>
            <a:r>
              <a:rPr lang="pl-PL" dirty="0" smtClean="0"/>
              <a:t>również z </a:t>
            </a:r>
            <a:r>
              <a:rPr lang="pl-PL" dirty="0"/>
              <a:t>substancjami chemicznymi sklasyfikowanymi jako </a:t>
            </a:r>
            <a:r>
              <a:rPr lang="pl-PL" dirty="0" smtClean="0"/>
              <a:t>niebezpieczne.</a:t>
            </a:r>
          </a:p>
          <a:p>
            <a:pPr algn="just"/>
            <a:r>
              <a:rPr lang="pl-PL" dirty="0" smtClean="0"/>
              <a:t>Natomiast pracownicy </a:t>
            </a:r>
            <a:r>
              <a:rPr lang="pl-PL" dirty="0"/>
              <a:t>z chorobami psychoneurologicznymi nie powinni być zatrudniani na stanowiskach pracy na których istnieje możliwość kontaktu z substancjami chemicznymi działającymi szkodliwie na układ nerwowy. </a:t>
            </a:r>
            <a:endParaRPr lang="pl-PL" dirty="0" smtClean="0"/>
          </a:p>
          <a:p>
            <a:pPr algn="just"/>
            <a:r>
              <a:rPr lang="pl-PL" dirty="0" smtClean="0"/>
              <a:t>Osoby </a:t>
            </a:r>
            <a:r>
              <a:rPr lang="pl-PL" dirty="0"/>
              <a:t>uczulone nie powinny pracować w miejscu narażenia na substancje </a:t>
            </a:r>
            <a:r>
              <a:rPr lang="pl-PL" dirty="0" smtClean="0"/>
              <a:t>uczulające oraz drażniące,</a:t>
            </a:r>
            <a:r>
              <a:rPr lang="pl-PL" baseline="0" dirty="0" smtClean="0"/>
              <a:t> gdyż u</a:t>
            </a:r>
            <a:r>
              <a:rPr lang="pl-PL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osób z obniżoną odpornością oraz osób wrażliwych na alergeny, narażenia na tego typu czynniki może prowadzić do rozwoju lub zaostrzenia dolegliwości ze strony układu oddechowego.</a:t>
            </a:r>
            <a:endParaRPr lang="pl-PL" dirty="0"/>
          </a:p>
          <a:p>
            <a:pPr algn="just"/>
            <a:endParaRPr lang="pl-PL" dirty="0"/>
          </a:p>
          <a:p>
            <a:pPr algn="just"/>
            <a:r>
              <a:rPr lang="pl-PL" i="1" dirty="0" smtClean="0"/>
              <a:t>[</a:t>
            </a:r>
            <a:r>
              <a:rPr lang="pl-PL" b="1" i="1" dirty="0"/>
              <a:t>Substancje chemicznie działające szkodliwie na układ nerwowy </a:t>
            </a:r>
            <a:r>
              <a:rPr lang="pl-PL" i="1" dirty="0"/>
              <a:t>np.: metale i ich związki nieorganiczne, rozpuszczalniki organiczne, środki ochrony roślin, wielopierścieniowe węglowodory aromatyczne, bromowane </a:t>
            </a:r>
            <a:r>
              <a:rPr lang="pl-PL" i="1" dirty="0" err="1"/>
              <a:t>uniepalniacze</a:t>
            </a:r>
            <a:r>
              <a:rPr lang="pl-PL" i="1" dirty="0"/>
              <a:t>, gazy spalinowe czy związki </a:t>
            </a:r>
            <a:r>
              <a:rPr lang="pl-PL" i="1" dirty="0" err="1"/>
              <a:t>polifluorowane</a:t>
            </a:r>
            <a:r>
              <a:rPr lang="pl-PL" i="1" dirty="0"/>
              <a:t>]</a:t>
            </a:r>
            <a:endParaRPr lang="pl-PL" i="1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9486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baseline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2</a:t>
            </a:fld>
            <a:endParaRPr lang="pl-P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Najważniejszymi dokumentami odniesienia są normy dot. określania parametrów mikroklimatu takie jak:</a:t>
            </a:r>
          </a:p>
          <a:p>
            <a:pPr marL="228600" indent="-228600" algn="just">
              <a:buAutoNum type="arabicParenR"/>
            </a:pPr>
            <a:r>
              <a:rPr lang="pl-PL" baseline="0" dirty="0" smtClean="0"/>
              <a:t>Norma dot. odczuwania komfortu cieplnego z zastosowaniem wskaźników PMV i PPD (PN-EN ISO 7730)</a:t>
            </a:r>
          </a:p>
          <a:p>
            <a:pPr marL="228600" indent="-228600" algn="just">
              <a:buAutoNum type="arabicParenR"/>
            </a:pPr>
            <a:r>
              <a:rPr lang="pl-PL" baseline="0" dirty="0" smtClean="0"/>
              <a:t>Norma dot. oceny obciążenia cieplnego w środowisku zimnym za pomocą wskaźnika IREQ (PN-EN ISO 11079)</a:t>
            </a:r>
          </a:p>
          <a:p>
            <a:pPr marL="228600" indent="-228600" algn="just">
              <a:buAutoNum type="arabicParenR"/>
            </a:pPr>
            <a:r>
              <a:rPr lang="pl-PL" baseline="0" dirty="0" smtClean="0"/>
              <a:t>Norma dot. obciążenia cieplnego w środowisku gorącym za pomocą wskaźnika WBGT (PN-EN 27243).</a:t>
            </a:r>
          </a:p>
          <a:p>
            <a:pPr marL="228600" indent="-228600" algn="just">
              <a:buNone/>
            </a:pPr>
            <a:r>
              <a:rPr lang="pl-PL" baseline="0" dirty="0" smtClean="0"/>
              <a:t>W normach tych zawarte są informacje dot. sposobu wyznaczania w/</a:t>
            </a:r>
            <a:r>
              <a:rPr lang="pl-PL" baseline="0" dirty="0" err="1" smtClean="0"/>
              <a:t>w</a:t>
            </a:r>
            <a:r>
              <a:rPr lang="pl-PL" baseline="0" dirty="0" smtClean="0"/>
              <a:t> wskaźników oraz ich interpretacja wraz z wartościami krytycznymi, bezpiecznymi dla organizmu człowieka.</a:t>
            </a:r>
          </a:p>
          <a:p>
            <a:pPr marL="228600" indent="-228600" algn="just">
              <a:buNone/>
            </a:pPr>
            <a:endParaRPr lang="pl-PL" baseline="0" dirty="0" smtClean="0"/>
          </a:p>
          <a:p>
            <a:pPr marL="228600" indent="-228600" algn="just">
              <a:buNone/>
            </a:pPr>
            <a:r>
              <a:rPr lang="pl-PL" baseline="0" dirty="0" smtClean="0"/>
              <a:t>Jednak najważniejszym dokumentem dot. zaleceń pracy osób z </a:t>
            </a:r>
            <a:r>
              <a:rPr lang="pl-PL" baseline="0" dirty="0" err="1" smtClean="0"/>
              <a:t>niepełnosprawnościami</a:t>
            </a:r>
            <a:r>
              <a:rPr lang="pl-PL" baseline="0" dirty="0" smtClean="0"/>
              <a:t> w różnych warunkach środowisk termicznych jest norma dot. ergonomii środowiska fizycznego w odniesieniu do osób o szczególnych wymaganiach (PN-EN ISO 28803).</a:t>
            </a:r>
          </a:p>
          <a:p>
            <a:pPr marL="228600" indent="-228600" algn="just">
              <a:buNone/>
            </a:pPr>
            <a:endParaRPr lang="pl-PL" baseline="0" dirty="0" smtClean="0"/>
          </a:p>
          <a:p>
            <a:pPr marL="228600" indent="-228600" algn="just">
              <a:buNone/>
            </a:pPr>
            <a:r>
              <a:rPr lang="pl-PL" baseline="0" dirty="0" smtClean="0"/>
              <a:t>Ważne są również normy pomocnicze zawierające informacje nt szacowania tempa metabolizmu (PN-EN ISO 8996) czy izolacyjności cieplnej (PN-EN ISO 9920).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3</a:t>
            </a:fld>
            <a:endParaRPr lang="pl-P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l-PL" dirty="0" smtClean="0"/>
              <a:t>Odczuwanie komfortu cieplnego</a:t>
            </a:r>
            <a:r>
              <a:rPr lang="pl-PL" baseline="0" dirty="0" smtClean="0"/>
              <a:t> zależy głównie do prawidłowej wymiany ciepła między człowiekiem a otoczeniem. </a:t>
            </a:r>
          </a:p>
          <a:p>
            <a:pPr algn="just"/>
            <a:r>
              <a:rPr lang="pl-PL" dirty="0" smtClean="0"/>
              <a:t>Równowaga cieplna </a:t>
            </a:r>
            <a:r>
              <a:rPr lang="pl-PL" baseline="0" dirty="0" smtClean="0"/>
              <a:t>człowieka zależy od wielu czynników, a wymianę ciepła między człowiekiem a otoczeniem bardzo dobrze opisuje tzw. równanie  bilansu cieplnego. </a:t>
            </a:r>
          </a:p>
          <a:p>
            <a:pPr algn="just"/>
            <a:endParaRPr lang="pl-PL" baseline="0" dirty="0" smtClean="0"/>
          </a:p>
          <a:p>
            <a:pPr algn="just"/>
            <a:r>
              <a:rPr lang="pl-PL" baseline="0" dirty="0" smtClean="0"/>
              <a:t>Aby organizm człowieka znajdował się w równowadze termicznej, najważniejsze jest by ilość ciepła „wyprodukowana” przez człowieka (tempo metabolizmu) została odpowiednio zbilansowana z otaczającym go środowiskiem (odbieranie ciepła).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1421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l-PL" dirty="0" smtClean="0"/>
              <a:t>W przypadku</a:t>
            </a:r>
            <a:r>
              <a:rPr lang="pl-PL" baseline="0" dirty="0" smtClean="0"/>
              <a:t> odpowiedniego zbilansowania  wymiany ciepła pomiędzy organizmem człowieka a otoczeniem odczuwany jest komfort cieplny. Określany jest on za pomocą wskaźnika PMV (</a:t>
            </a:r>
            <a:r>
              <a:rPr lang="pl-PL" baseline="0" dirty="0" err="1" smtClean="0"/>
              <a:t>Predicted</a:t>
            </a:r>
            <a:r>
              <a:rPr lang="pl-PL" baseline="0" dirty="0" smtClean="0"/>
              <a:t> </a:t>
            </a:r>
            <a:r>
              <a:rPr lang="pl-PL" baseline="0" dirty="0" err="1" smtClean="0"/>
              <a:t>Mean</a:t>
            </a:r>
            <a:r>
              <a:rPr lang="pl-PL" baseline="0" dirty="0" smtClean="0"/>
              <a:t> </a:t>
            </a:r>
            <a:r>
              <a:rPr lang="pl-PL" baseline="0" dirty="0" err="1" smtClean="0"/>
              <a:t>Vote</a:t>
            </a:r>
            <a:r>
              <a:rPr lang="pl-PL" baseline="0" dirty="0" smtClean="0"/>
              <a:t>) opisanego w normie PN-EN 7730. Komfort cieplny odczuwany jest w zakresie -0,5&lt;PMV&lt;+0,5.</a:t>
            </a:r>
          </a:p>
          <a:p>
            <a:pPr algn="just"/>
            <a:endParaRPr lang="pl-PL" baseline="0" dirty="0" smtClean="0"/>
          </a:p>
          <a:p>
            <a:pPr algn="just"/>
            <a:r>
              <a:rPr lang="pl-PL" baseline="0" dirty="0" smtClean="0"/>
              <a:t>W przypadku gdy organizm człowieka „produkuje” więcej ciepła niż otoczenie jest w stanie odebrać, wówczas człowiekowi grozi przegrzanie: uraz cieplny czy hipertermia.</a:t>
            </a:r>
          </a:p>
          <a:p>
            <a:pPr algn="just"/>
            <a:r>
              <a:rPr lang="pl-PL" baseline="0" dirty="0" smtClean="0"/>
              <a:t>Obciążenie cieplne w środowisku gorącym określany jest poprzez wskaźnik WBGT (</a:t>
            </a:r>
            <a:r>
              <a:rPr lang="pl-P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Wet </a:t>
            </a:r>
            <a:r>
              <a:rPr lang="pl-PL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Bulb</a:t>
            </a:r>
            <a:r>
              <a:rPr lang="pl-PL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Globe </a:t>
            </a:r>
            <a:r>
              <a:rPr lang="pl-PL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Temperature</a:t>
            </a:r>
            <a:r>
              <a:rPr lang="pl-PL" baseline="0" dirty="0" smtClean="0"/>
              <a:t> – opisany w normie PN EN 27243). </a:t>
            </a:r>
            <a:r>
              <a:rPr lang="pl-PL" strike="noStrike" baseline="0" dirty="0" smtClean="0"/>
              <a:t>Uznaje się że środowisko gorące występuje wtedy gdy wskaźnik PMV &gt; +2</a:t>
            </a:r>
          </a:p>
          <a:p>
            <a:pPr algn="just"/>
            <a:endParaRPr lang="pl-PL" baseline="0" dirty="0" smtClean="0"/>
          </a:p>
          <a:p>
            <a:pPr algn="just"/>
            <a:r>
              <a:rPr lang="pl-PL" baseline="0" dirty="0" smtClean="0"/>
              <a:t>W przypadku gdy organizm człowieka wytwarza mniej ciepła niż jest odbierane przez otoczenie, wówczas człowiekowi grozi wychłodzenie a nawet hipotermia.</a:t>
            </a:r>
          </a:p>
          <a:p>
            <a:pPr algn="just"/>
            <a:r>
              <a:rPr lang="pl-PL" baseline="0" dirty="0" smtClean="0"/>
              <a:t>Obciążenie cieplne w środowisku zimnym określane jest za pomocą wskaźnika IREQ (mówiącego o wymaganej izolacyjności – ciepłochronności stosowanej odzieży do zastanych warunków środowiska) (opisany w normie PN EN 11079). </a:t>
            </a:r>
            <a:r>
              <a:rPr lang="pl-PL" strike="noStrike" baseline="0" dirty="0" smtClean="0"/>
              <a:t>Za środowisko zimne przyjmuje się gdy wskaźnik PMV &lt;-2.</a:t>
            </a:r>
          </a:p>
          <a:p>
            <a:endParaRPr lang="pl-PL" baseline="0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9655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l-PL" dirty="0" smtClean="0"/>
              <a:t>Na wymianę ciepła</a:t>
            </a:r>
            <a:r>
              <a:rPr lang="pl-PL" baseline="0" dirty="0" smtClean="0"/>
              <a:t> między człowiekiem a otoczeniem wpływa wiele czynników które można podzielić na czynniki indywidualne (tempo metabolizmu, izolacyjność cieplna) oraz czynniki środowiskowe (czyli parametry otoczenia).</a:t>
            </a:r>
          </a:p>
          <a:p>
            <a:pPr algn="just"/>
            <a:endParaRPr lang="pl-PL" baseline="0" dirty="0" smtClean="0"/>
          </a:p>
          <a:p>
            <a:pPr algn="just" defTabSz="906993">
              <a:defRPr/>
            </a:pPr>
            <a:r>
              <a:rPr lang="pl-PL" dirty="0" smtClean="0"/>
              <a:t>Podczas określania czynników wpływających na wymianę ciepła </a:t>
            </a:r>
            <a:r>
              <a:rPr lang="pl-PL" baseline="0" dirty="0" smtClean="0"/>
              <a:t>należy pamiętać, iż w przypadku osób z różnym rodzajami niepełnosprawności występują odstępstwa od wartości stabelaryzowanych zawartych we wcześniej wspomnianych normach. Do każdego przypadku należy podejść indywidualnie.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0710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pl-PL" baseline="0" dirty="0" smtClean="0"/>
          </a:p>
          <a:p>
            <a:pPr algn="just"/>
            <a:r>
              <a:rPr lang="pl-PL" baseline="0" dirty="0" smtClean="0"/>
              <a:t>W przypadku określania tempa metabolizmu należy mieć na uwadze, iż w zależności od rodzaju niepełnosprawności wartości rzeczywiste mogą być niższe lub wyższe od danych stabelaryzowanych zawartych w normach. Dla osób z niepełnosprawnością ruchową (np. korzystających z wózków inwalidzkich) ze względu na siedzący tryb życia tempo metabolizmu jest niższe. Natomiast w przypadku osób z inną niepełnosprawnością ruchową – np. niedowład kończyny górnej, tempo metabolizmu jest wyższe z racji wkładania większego wysiłku w wykonanie danej czynności.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8434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l-PL" dirty="0" smtClean="0"/>
              <a:t>Również</a:t>
            </a:r>
            <a:r>
              <a:rPr lang="pl-PL" baseline="0" dirty="0" smtClean="0"/>
              <a:t> w przypadku szacowania wartości izolacyjności cieplnej (ważnej pod względem wymiany ciepła) należy uwzględniać także inne aspekty oprócz zastosowanego ubrania, np. dodatkową izolacyjność cieplną wózka inwalidzkiego czy krzesła.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4522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pl-PL" dirty="0" smtClean="0"/>
              <a:t>Na wymianę ciepła produkowanego przez człowieka a otoczeniem mają</a:t>
            </a:r>
            <a:r>
              <a:rPr lang="pl-PL" baseline="0" dirty="0" smtClean="0"/>
              <a:t> wpływ również warunki środowiskowe – głównie temperatura otoczenia (ta, °C), temperatura radiacyjna (</a:t>
            </a:r>
            <a:r>
              <a:rPr lang="pl-PL" baseline="0" dirty="0" err="1" smtClean="0"/>
              <a:t>tr</a:t>
            </a:r>
            <a:r>
              <a:rPr lang="pl-PL" baseline="0" dirty="0" smtClean="0"/>
              <a:t>, °C), temperatura naturalna wilgotna (</a:t>
            </a:r>
            <a:r>
              <a:rPr lang="pl-PL" baseline="0" dirty="0" err="1" smtClean="0"/>
              <a:t>tnw</a:t>
            </a:r>
            <a:r>
              <a:rPr lang="pl-PL" baseline="0" dirty="0" smtClean="0"/>
              <a:t>, °C), wilgotność względna powietrza (RH, %) oraz prędkość przepływu powietrza (</a:t>
            </a:r>
            <a:r>
              <a:rPr lang="pl-PL" baseline="0" dirty="0" err="1" smtClean="0"/>
              <a:t>Va</a:t>
            </a:r>
            <a:r>
              <a:rPr lang="pl-PL" baseline="0" dirty="0" smtClean="0"/>
              <a:t>, m/s).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B9E5-103B-4228-9AF6-5B4D372B7370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0693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 wzorca tytułu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2014-04-01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331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3318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pic>
        <p:nvPicPr>
          <p:cNvPr id="15" name="Picture 1" descr="C:\asia\poczta-thunderbird\odebrane pliki\pfron-logo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99592" y="6047655"/>
            <a:ext cx="7488832" cy="810345"/>
          </a:xfrm>
          <a:prstGeom prst="rect">
            <a:avLst/>
          </a:prstGeom>
          <a:noFill/>
        </p:spPr>
      </p:pic>
      <p:cxnSp>
        <p:nvCxnSpPr>
          <p:cNvPr id="12" name="Łącznik prostoliniowy 11"/>
          <p:cNvCxnSpPr/>
          <p:nvPr userDrawn="1"/>
        </p:nvCxnSpPr>
        <p:spPr>
          <a:xfrm>
            <a:off x="107504" y="548680"/>
            <a:ext cx="8928992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101600" dist="25400" dir="16200000" rotWithShape="0">
              <a:schemeClr val="accent5">
                <a:lumMod val="50000"/>
                <a:alpha val="49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e tekstowe 10"/>
          <p:cNvSpPr txBox="1"/>
          <p:nvPr userDrawn="1"/>
        </p:nvSpPr>
        <p:spPr>
          <a:xfrm>
            <a:off x="107504" y="188640"/>
            <a:ext cx="8928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1200" b="1" i="1" dirty="0" smtClean="0">
                <a:solidFill>
                  <a:schemeClr val="bg1">
                    <a:lumMod val="65000"/>
                  </a:schemeClr>
                </a:solidFill>
                <a:effectLst/>
              </a:rPr>
              <a:t>Możliwości dostosowania</a:t>
            </a:r>
            <a:r>
              <a:rPr lang="pl-PL" sz="1200" b="1" i="1" baseline="0" dirty="0" smtClean="0">
                <a:solidFill>
                  <a:schemeClr val="bg1">
                    <a:lumMod val="65000"/>
                  </a:schemeClr>
                </a:solidFill>
                <a:effectLst/>
              </a:rPr>
              <a:t> w zakresie mikroklimatu oraz zagrożeń szkodliwymi czynnikami biologicznymi i chemicznymi</a:t>
            </a:r>
            <a:endParaRPr lang="pl-PL" sz="1200" b="1" i="1" dirty="0">
              <a:solidFill>
                <a:schemeClr val="bg1">
                  <a:lumMod val="65000"/>
                </a:schemeClr>
              </a:soli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accent5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25760" y="836712"/>
            <a:ext cx="8892480" cy="2520280"/>
          </a:xfrm>
        </p:spPr>
        <p:txBody>
          <a:bodyPr>
            <a:normAutofit/>
          </a:bodyPr>
          <a:lstStyle/>
          <a:p>
            <a:r>
              <a:rPr lang="pl-PL" sz="2800" b="1" dirty="0" smtClean="0"/>
              <a:t>Ogólne informacje dotyczące możliwości </a:t>
            </a:r>
            <a:br>
              <a:rPr lang="pl-PL" sz="2800" b="1" dirty="0" smtClean="0"/>
            </a:br>
            <a:r>
              <a:rPr lang="pl-PL" sz="2800" b="1" dirty="0" smtClean="0"/>
              <a:t>dostosowania środowiska pracy dla osób z różnymi rodzajami niepełnosprawności w zakresie mikroklimatu </a:t>
            </a:r>
            <a:br>
              <a:rPr lang="pl-PL" sz="2800" b="1" dirty="0" smtClean="0"/>
            </a:br>
            <a:r>
              <a:rPr lang="pl-PL" sz="2800" b="1" dirty="0" smtClean="0"/>
              <a:t>oraz zagrożeń szkodliwymi </a:t>
            </a:r>
            <a:br>
              <a:rPr lang="pl-PL" sz="2800" b="1" dirty="0" smtClean="0"/>
            </a:br>
            <a:r>
              <a:rPr lang="pl-PL" sz="2800" b="1" dirty="0" smtClean="0"/>
              <a:t>czynnikami biologicznymi i chemicznymi</a:t>
            </a:r>
            <a:endParaRPr lang="pl-PL" sz="28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4223690"/>
            <a:ext cx="6400800" cy="1509566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pl-PL" sz="2400" b="1" i="1" dirty="0">
                <a:solidFill>
                  <a:prstClr val="white">
                    <a:lumMod val="50000"/>
                  </a:prstClr>
                </a:solidFill>
              </a:rPr>
              <a:t>Zakład Ergonomii</a:t>
            </a:r>
          </a:p>
          <a:p>
            <a:pPr lvl="0">
              <a:spcBef>
                <a:spcPts val="0"/>
              </a:spcBef>
            </a:pPr>
            <a:r>
              <a:rPr lang="pl-PL" sz="1900" b="1" i="1" dirty="0">
                <a:solidFill>
                  <a:prstClr val="white">
                    <a:lumMod val="50000"/>
                  </a:prstClr>
                </a:solidFill>
              </a:rPr>
              <a:t>Centralny Instytut  Ochrony Pracy – Państwowy Instytut </a:t>
            </a:r>
            <a:r>
              <a:rPr lang="pl-PL" sz="1900" b="1" i="1" dirty="0" smtClean="0">
                <a:solidFill>
                  <a:prstClr val="white">
                    <a:lumMod val="50000"/>
                  </a:prstClr>
                </a:solidFill>
              </a:rPr>
              <a:t>Badawczy</a:t>
            </a:r>
          </a:p>
          <a:p>
            <a:pPr lvl="0">
              <a:spcBef>
                <a:spcPts val="0"/>
              </a:spcBef>
            </a:pPr>
            <a:r>
              <a:rPr lang="pl-PL" sz="1900" b="1" i="1" dirty="0" smtClean="0">
                <a:solidFill>
                  <a:prstClr val="white">
                    <a:lumMod val="50000"/>
                  </a:prstClr>
                </a:solidFill>
              </a:rPr>
              <a:t>00-701 Warszawa ul. </a:t>
            </a:r>
            <a:r>
              <a:rPr lang="pl-PL" sz="1900" b="1" i="1" smtClean="0">
                <a:solidFill>
                  <a:prstClr val="white">
                    <a:lumMod val="50000"/>
                  </a:prstClr>
                </a:solidFill>
              </a:rPr>
              <a:t>Czerniakowska </a:t>
            </a:r>
            <a:r>
              <a:rPr lang="pl-PL" sz="1900" b="1" i="1" smtClean="0">
                <a:solidFill>
                  <a:prstClr val="white">
                    <a:lumMod val="50000"/>
                  </a:prstClr>
                </a:solidFill>
              </a:rPr>
              <a:t>16</a:t>
            </a:r>
            <a:endParaRPr lang="pl-PL" sz="1900" b="1" i="1" dirty="0" smtClean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691680" y="3573016"/>
            <a:ext cx="50045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pl-PL" sz="2800" b="1" i="1" dirty="0"/>
              <a:t>m</a:t>
            </a:r>
            <a:r>
              <a:rPr lang="pl-PL" sz="2800" b="1" i="1" dirty="0" smtClean="0"/>
              <a:t>gr inż. Magdalena </a:t>
            </a:r>
            <a:r>
              <a:rPr lang="pl-PL" sz="2800" b="1" i="1" dirty="0"/>
              <a:t>Zwolińska</a:t>
            </a:r>
          </a:p>
        </p:txBody>
      </p:sp>
      <p:sp>
        <p:nvSpPr>
          <p:cNvPr id="5" name="Prostokąt 4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r>
              <a:rPr lang="pl-PL" b="1" dirty="0" smtClean="0"/>
              <a:t>Czynniki środowiskowe</a:t>
            </a:r>
            <a:endParaRPr lang="pl-PL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lum bright="32000" contrast="-28000"/>
          </a:blip>
          <a:srcRect/>
          <a:stretch>
            <a:fillRect/>
          </a:stretch>
        </p:blipFill>
        <p:spPr bwMode="auto">
          <a:xfrm>
            <a:off x="2699792" y="1322412"/>
            <a:ext cx="3635375" cy="4698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3" name="pole tekstowe 52"/>
          <p:cNvSpPr txBox="1"/>
          <p:nvPr/>
        </p:nvSpPr>
        <p:spPr>
          <a:xfrm>
            <a:off x="6588224" y="4293096"/>
            <a:ext cx="21972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000" dirty="0" smtClean="0">
                <a:cs typeface="Times New Roman" pitchFamily="18" charset="0"/>
              </a:rPr>
              <a:t>Źródło: PN-EN ISO 28803:2012 Ergonomia środowiska fizycznego. Stosowanie Norm Międzynarodowych w odniesieniu do osób o wymaganiach szczególnych</a:t>
            </a:r>
          </a:p>
        </p:txBody>
      </p:sp>
      <p:grpSp>
        <p:nvGrpSpPr>
          <p:cNvPr id="37" name="Grupa 36"/>
          <p:cNvGrpSpPr/>
          <p:nvPr/>
        </p:nvGrpSpPr>
        <p:grpSpPr>
          <a:xfrm>
            <a:off x="1206467" y="5301208"/>
            <a:ext cx="6624736" cy="646331"/>
            <a:chOff x="1151620" y="4078813"/>
            <a:chExt cx="6624736" cy="646331"/>
          </a:xfrm>
        </p:grpSpPr>
        <p:sp>
          <p:nvSpPr>
            <p:cNvPr id="49" name="pole tekstowe 48"/>
            <p:cNvSpPr txBox="1"/>
            <p:nvPr/>
          </p:nvSpPr>
          <p:spPr>
            <a:xfrm>
              <a:off x="1151620" y="4078813"/>
              <a:ext cx="3132348" cy="646331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>
                  <a:latin typeface="+mj-lt"/>
                  <a:cs typeface="Times New Roman" pitchFamily="18" charset="0"/>
                </a:rPr>
                <a:t>Temperatura neutralna dla osób z niepełnosprawnościami</a:t>
              </a:r>
              <a:endParaRPr lang="pl-PL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50" name="pole tekstowe 49"/>
            <p:cNvSpPr txBox="1"/>
            <p:nvPr/>
          </p:nvSpPr>
          <p:spPr>
            <a:xfrm>
              <a:off x="4644008" y="4078813"/>
              <a:ext cx="3132348" cy="646331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>
                  <a:latin typeface="+mj-lt"/>
                  <a:cs typeface="Times New Roman" pitchFamily="18" charset="0"/>
                </a:rPr>
                <a:t>Temperatura neutralna dla osób pełnosprawnych</a:t>
              </a:r>
              <a:endParaRPr lang="pl-PL" dirty="0">
                <a:latin typeface="+mj-lt"/>
                <a:cs typeface="Times New Roman" pitchFamily="18" charset="0"/>
              </a:endParaRPr>
            </a:p>
          </p:txBody>
        </p:sp>
        <p:sp>
          <p:nvSpPr>
            <p:cNvPr id="52" name="pole tekstowe 51"/>
            <p:cNvSpPr txBox="1"/>
            <p:nvPr/>
          </p:nvSpPr>
          <p:spPr>
            <a:xfrm>
              <a:off x="4283968" y="4078813"/>
              <a:ext cx="3600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3200" dirty="0" smtClean="0"/>
                <a:t>=</a:t>
              </a:r>
              <a:endParaRPr lang="pl-PL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8914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ziubek\AppData\Local\Microsoft\Windows\INetCache\IE\LYF33R4G\MC900340270[1].wmf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20272" y="842230"/>
            <a:ext cx="1915668" cy="155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ytuł 1"/>
          <p:cNvSpPr txBox="1">
            <a:spLocks/>
          </p:cNvSpPr>
          <p:nvPr/>
        </p:nvSpPr>
        <p:spPr>
          <a:xfrm>
            <a:off x="454844" y="27118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 smtClean="0">
                <a:latin typeface="+mn-lt"/>
              </a:rPr>
              <a:t>Stałe warunki środowiska pracy</a:t>
            </a:r>
            <a:endParaRPr lang="pl-PL" sz="2800" b="1" dirty="0">
              <a:latin typeface="+mn-lt"/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454844" y="1063277"/>
            <a:ext cx="8229600" cy="1429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ü"/>
            </a:pPr>
            <a:r>
              <a:rPr lang="pl-PL" dirty="0" smtClean="0"/>
              <a:t>Zaburzony system termoregulacji nie kompensuje prawidłowo dużych odchyleń od temperatury neutralnej</a:t>
            </a:r>
            <a:endParaRPr lang="pl-PL" dirty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457200" y="22048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5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 smtClean="0">
                <a:latin typeface="+mn-lt"/>
              </a:rPr>
              <a:t>Zmienne warunki środowiska pracy</a:t>
            </a:r>
            <a:endParaRPr lang="pl-PL" sz="2800" b="1" dirty="0">
              <a:latin typeface="+mn-lt"/>
            </a:endParaRPr>
          </a:p>
        </p:txBody>
      </p:sp>
      <p:sp>
        <p:nvSpPr>
          <p:cNvPr id="7" name="Symbol zastępczy zawartości 2"/>
          <p:cNvSpPr txBox="1">
            <a:spLocks/>
          </p:cNvSpPr>
          <p:nvPr/>
        </p:nvSpPr>
        <p:spPr>
          <a:xfrm>
            <a:off x="457200" y="2996952"/>
            <a:ext cx="8229600" cy="13681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ü"/>
            </a:pPr>
            <a:r>
              <a:rPr lang="pl-PL" dirty="0" smtClean="0"/>
              <a:t>Gwałtowne zmiany temperatury otoczenia wpływają negatywnie na osoby cierpiące na choroby układu krążenia</a:t>
            </a:r>
            <a:endParaRPr lang="pl-PL" dirty="0"/>
          </a:p>
        </p:txBody>
      </p:sp>
      <p:sp>
        <p:nvSpPr>
          <p:cNvPr id="14" name="Tytuł 1"/>
          <p:cNvSpPr>
            <a:spLocks noGrp="1"/>
          </p:cNvSpPr>
          <p:nvPr>
            <p:ph type="title"/>
          </p:nvPr>
        </p:nvSpPr>
        <p:spPr>
          <a:xfrm>
            <a:off x="457200" y="4005064"/>
            <a:ext cx="8229600" cy="1143000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latin typeface="+mn-lt"/>
              </a:rPr>
              <a:t>Odczuwanie komfortu cieplnego </a:t>
            </a:r>
            <a:endParaRPr lang="pl-PL" sz="2800" b="1" dirty="0">
              <a:latin typeface="+mn-lt"/>
            </a:endParaRPr>
          </a:p>
        </p:txBody>
      </p:sp>
      <p:sp>
        <p:nvSpPr>
          <p:cNvPr id="15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25144"/>
            <a:ext cx="8229600" cy="100811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pl-PL" dirty="0" smtClean="0"/>
              <a:t>Osoby </a:t>
            </a:r>
            <a:r>
              <a:rPr lang="pl-PL" dirty="0"/>
              <a:t>z </a:t>
            </a:r>
            <a:r>
              <a:rPr lang="pl-PL" dirty="0" smtClean="0"/>
              <a:t>zaburzonym systemem termoregulacji </a:t>
            </a:r>
            <a:r>
              <a:rPr lang="pl-PL" dirty="0"/>
              <a:t>odczuwają komfort cieplny </a:t>
            </a:r>
            <a:r>
              <a:rPr lang="pl-PL" dirty="0" smtClean="0"/>
              <a:t>w </a:t>
            </a:r>
            <a:r>
              <a:rPr lang="pl-PL" dirty="0"/>
              <a:t>zakresie 0 &lt; PMV &lt; +0.5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412488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60040" y="836712"/>
            <a:ext cx="8229600" cy="1143000"/>
          </a:xfrm>
        </p:spPr>
        <p:txBody>
          <a:bodyPr>
            <a:noAutofit/>
          </a:bodyPr>
          <a:lstStyle/>
          <a:p>
            <a:r>
              <a:rPr lang="pl-PL" sz="3200" b="1" dirty="0" smtClean="0">
                <a:latin typeface="+mn-lt"/>
              </a:rPr>
              <a:t>Bezpośredni kontakt z gorącymi </a:t>
            </a:r>
            <a:br>
              <a:rPr lang="pl-PL" sz="3200" b="1" dirty="0" smtClean="0">
                <a:latin typeface="+mn-lt"/>
              </a:rPr>
            </a:br>
            <a:r>
              <a:rPr lang="pl-PL" sz="3200" b="1" dirty="0" smtClean="0">
                <a:latin typeface="+mn-lt"/>
              </a:rPr>
              <a:t>jak i zimnymi powierzchniami</a:t>
            </a:r>
            <a:endParaRPr lang="pl-PL" sz="3200" b="1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64296"/>
            <a:ext cx="8229600" cy="1396752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pl-PL" dirty="0"/>
              <a:t>Osoby z zaburzeniami odczuwania temperatury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(czyli z zaburzeniami systemu termoregulacji) powinny </a:t>
            </a:r>
            <a:r>
              <a:rPr lang="pl-PL" dirty="0"/>
              <a:t>unikać w pracy kontaktu </a:t>
            </a:r>
            <a:r>
              <a:rPr lang="pl-PL" dirty="0" smtClean="0"/>
              <a:t>z gorącymi jak i zimnymi powierzchniami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069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ziubek\AppData\Local\Microsoft\Windows\INetCache\IE\91Z4Z533\MC900311124[1].wm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lum bright="40000"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20688"/>
            <a:ext cx="1569616" cy="147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Środowisko gorące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03244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pl-PL" dirty="0" smtClean="0"/>
              <a:t>Osoby </a:t>
            </a:r>
            <a:r>
              <a:rPr lang="pl-PL" dirty="0"/>
              <a:t>z niepełnosprawnością </a:t>
            </a:r>
            <a:r>
              <a:rPr lang="pl-PL" dirty="0" smtClean="0"/>
              <a:t>fizyczną </a:t>
            </a:r>
            <a:br>
              <a:rPr lang="pl-PL" dirty="0" smtClean="0"/>
            </a:br>
            <a:r>
              <a:rPr lang="pl-PL" dirty="0" smtClean="0"/>
              <a:t>(np</a:t>
            </a:r>
            <a:r>
              <a:rPr lang="pl-PL" dirty="0"/>
              <a:t>. uszkodzenie rdzenia </a:t>
            </a:r>
            <a:r>
              <a:rPr lang="pl-PL" dirty="0" smtClean="0"/>
              <a:t>kręgowego), z </a:t>
            </a:r>
            <a:r>
              <a:rPr lang="pl-PL" dirty="0"/>
              <a:t>zaburzeniami wydzielania potu oraz systemu termoregulacji </a:t>
            </a:r>
            <a:r>
              <a:rPr lang="pl-PL" dirty="0" smtClean="0"/>
              <a:t>cechują się obniżoną zdolnością schładzania organizmu</a:t>
            </a:r>
            <a:r>
              <a:rPr lang="pl-PL" dirty="0"/>
              <a:t> </a:t>
            </a:r>
            <a:r>
              <a:rPr lang="pl-PL" dirty="0" smtClean="0"/>
              <a:t>– ryzyko przegrzania organizmu</a:t>
            </a:r>
          </a:p>
          <a:p>
            <a:pPr>
              <a:buFont typeface="Wingdings" pitchFamily="2" charset="2"/>
              <a:buChar char="ü"/>
            </a:pPr>
            <a:endParaRPr lang="pl-PL" sz="1800" dirty="0" smtClean="0"/>
          </a:p>
          <a:p>
            <a:pPr algn="just">
              <a:buFont typeface="Wingdings" pitchFamily="2" charset="2"/>
              <a:buChar char="ü"/>
            </a:pPr>
            <a:r>
              <a:rPr lang="pl-PL" dirty="0" smtClean="0"/>
              <a:t>Wysoka </a:t>
            </a:r>
            <a:r>
              <a:rPr lang="pl-PL" dirty="0"/>
              <a:t>temperatura i zawilgocenie mogą negatywnie wpływać np. na pomoce techniczne,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</a:t>
            </a:r>
            <a:r>
              <a:rPr lang="pl-PL" dirty="0"/>
              <a:t>których korzystają osoby z </a:t>
            </a:r>
            <a:r>
              <a:rPr lang="pl-PL" dirty="0" smtClean="0"/>
              <a:t>niepełnosprawnością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210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ziubek\AppData\Local\Microsoft\Windows\INetCache\IE\LYF33R4G\MP900449089[1].jpg"/>
          <p:cNvPicPr>
            <a:picLocks noChangeAspect="1" noChangeArrowheads="1"/>
          </p:cNvPicPr>
          <p:nvPr/>
        </p:nvPicPr>
        <p:blipFill>
          <a:blip r:embed="rId3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3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697784"/>
            <a:ext cx="1251496" cy="1251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 smtClean="0"/>
              <a:t>Środowisko zimne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3744416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pl-PL" dirty="0"/>
              <a:t>Praca w zbyt niskiej temperaturze otoczenia wpływa negatywnie </a:t>
            </a:r>
            <a:r>
              <a:rPr lang="pl-PL" dirty="0" smtClean="0"/>
              <a:t>m.in.: na </a:t>
            </a:r>
            <a:r>
              <a:rPr lang="pl-PL" dirty="0"/>
              <a:t>osoby cierpiące na choroby układu </a:t>
            </a:r>
            <a:r>
              <a:rPr lang="pl-PL" dirty="0" smtClean="0"/>
              <a:t>krążenia czy osoby z zaburzeniami systemu termoregulacji, powodując zwiększone </a:t>
            </a:r>
            <a:r>
              <a:rPr lang="pl-PL" dirty="0"/>
              <a:t>ryzyko </a:t>
            </a:r>
            <a:r>
              <a:rPr lang="pl-PL" dirty="0" smtClean="0"/>
              <a:t>wystąpienia hipotermii</a:t>
            </a:r>
          </a:p>
          <a:p>
            <a:pPr algn="just">
              <a:buFont typeface="Wingdings" pitchFamily="2" charset="2"/>
              <a:buChar char="ü"/>
            </a:pPr>
            <a:endParaRPr lang="pl-PL" sz="800" dirty="0" smtClean="0"/>
          </a:p>
          <a:p>
            <a:pPr algn="just">
              <a:buFont typeface="Wingdings" pitchFamily="2" charset="2"/>
              <a:buChar char="ü"/>
            </a:pPr>
            <a:r>
              <a:rPr lang="pl-PL" dirty="0"/>
              <a:t>Niska temperatura i zawilgocenie mogą negatywnie wpływać np. na pomoce techniczne, z których korzystają osoby z niepełnosprawnością</a:t>
            </a:r>
          </a:p>
          <a:p>
            <a:pPr>
              <a:buFont typeface="Wingdings" pitchFamily="2" charset="2"/>
              <a:buChar char="ü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83422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Zagrożenie </a:t>
            </a:r>
            <a:r>
              <a:rPr lang="pl-PL" b="1" dirty="0"/>
              <a:t>szkodliwymi czynnikami biologicznymi i chemicznymi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1512168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l-PL" dirty="0" smtClean="0"/>
              <a:t>Czynniki biologiczne z </a:t>
            </a:r>
            <a:r>
              <a:rPr lang="pl-PL" dirty="0"/>
              <a:t>grupy </a:t>
            </a:r>
            <a:r>
              <a:rPr lang="pl-PL" dirty="0" smtClean="0"/>
              <a:t>2. zagrożenia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l-PL" dirty="0" smtClean="0"/>
              <a:t>Czynniki biologiczne z </a:t>
            </a:r>
            <a:r>
              <a:rPr lang="pl-PL" dirty="0"/>
              <a:t>grupy </a:t>
            </a:r>
            <a:r>
              <a:rPr lang="pl-PL" dirty="0" smtClean="0"/>
              <a:t>3. zagrożenia</a:t>
            </a:r>
          </a:p>
        </p:txBody>
      </p:sp>
      <p:pic>
        <p:nvPicPr>
          <p:cNvPr id="5122" name="Picture 2" descr="C:\Users\Dziubek\AppData\Local\Microsoft\Windows\INetCache\IE\91Z4Z533\MC900303547[1].wm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lum bright="20000"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149080"/>
            <a:ext cx="1758391" cy="161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7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Zagrożenie </a:t>
            </a:r>
            <a:r>
              <a:rPr lang="pl-PL" b="1" dirty="0"/>
              <a:t>szkodliwymi czynnikami biologicznymi i </a:t>
            </a:r>
            <a:r>
              <a:rPr lang="pl-PL" b="1" dirty="0" smtClean="0"/>
              <a:t>chemicznymi </a:t>
            </a:r>
            <a:r>
              <a:rPr lang="pl-PL" b="1" dirty="0" err="1" smtClean="0"/>
              <a:t>cd</a:t>
            </a:r>
            <a:r>
              <a:rPr lang="pl-PL" b="1" dirty="0" smtClean="0"/>
              <a:t>.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2160240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l-PL" dirty="0" smtClean="0"/>
              <a:t>Niebezpieczne substancje chemiczne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l-PL" dirty="0" smtClean="0"/>
              <a:t>Zapylenie powietrza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ü"/>
            </a:pPr>
            <a:r>
              <a:rPr lang="pl-PL" dirty="0" smtClean="0"/>
              <a:t>Substancje uczulające oraz drażniące</a:t>
            </a:r>
            <a:endParaRPr lang="pl-PL" dirty="0"/>
          </a:p>
        </p:txBody>
      </p:sp>
      <p:pic>
        <p:nvPicPr>
          <p:cNvPr id="7" name="Picture 2" descr="C:\Users\Dziubek\AppData\Local\Microsoft\Windows\INetCache\IE\91Z4Z533\MC900303547[1].wmf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lum bright="20000"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149080"/>
            <a:ext cx="1758391" cy="161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7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/>
          </a:bodyPr>
          <a:lstStyle/>
          <a:p>
            <a:r>
              <a:rPr lang="pl-PL" b="1" dirty="0" smtClean="0"/>
              <a:t>Plan prezentacji:</a:t>
            </a:r>
            <a:endParaRPr lang="pl-PL" b="1" dirty="0"/>
          </a:p>
        </p:txBody>
      </p:sp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Dokumenty odniesienia</a:t>
            </a:r>
          </a:p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Wymiana ciepła między człowiekiem a otoczeniem</a:t>
            </a:r>
          </a:p>
          <a:p>
            <a:pPr marL="457200" lvl="1" indent="0" algn="just">
              <a:buClr>
                <a:srgbClr val="C00000"/>
              </a:buClr>
              <a:buNone/>
            </a:pPr>
            <a:r>
              <a:rPr lang="pl-PL" dirty="0" smtClean="0"/>
              <a:t>- tempo metabolizmu</a:t>
            </a:r>
          </a:p>
          <a:p>
            <a:pPr marL="457200" lvl="1" indent="0" algn="just">
              <a:buClr>
                <a:srgbClr val="C00000"/>
              </a:buClr>
              <a:buNone/>
            </a:pPr>
            <a:r>
              <a:rPr lang="pl-PL" dirty="0" smtClean="0"/>
              <a:t>- izolacyjność cieplna</a:t>
            </a:r>
          </a:p>
          <a:p>
            <a:pPr marL="457200" lvl="1" indent="0" algn="just">
              <a:buClr>
                <a:srgbClr val="C00000"/>
              </a:buClr>
              <a:buNone/>
            </a:pPr>
            <a:r>
              <a:rPr lang="pl-PL" smtClean="0"/>
              <a:t>- czynniki </a:t>
            </a:r>
            <a:r>
              <a:rPr lang="pl-PL" dirty="0" smtClean="0"/>
              <a:t>środowiskowe</a:t>
            </a:r>
          </a:p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Zalecenia dot. pracy osób z </a:t>
            </a:r>
            <a:r>
              <a:rPr lang="pl-PL" dirty="0" err="1" smtClean="0"/>
              <a:t>niepełnosprawnościami</a:t>
            </a:r>
            <a:r>
              <a:rPr lang="pl-PL" dirty="0" smtClean="0"/>
              <a:t> w różnych środowiskach termicznych</a:t>
            </a:r>
          </a:p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pl-PL" dirty="0" smtClean="0"/>
              <a:t>Zagrożenie szkodliwymi czynnikami biologicznymi </a:t>
            </a:r>
            <a:br>
              <a:rPr lang="pl-PL" dirty="0" smtClean="0"/>
            </a:br>
            <a:r>
              <a:rPr lang="pl-PL" dirty="0" smtClean="0"/>
              <a:t>i chemicznymi</a:t>
            </a:r>
          </a:p>
          <a:p>
            <a:pPr algn="just"/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Dokumenty odniesienia</a:t>
            </a:r>
            <a:endParaRPr lang="pl-PL" b="1" dirty="0"/>
          </a:p>
        </p:txBody>
      </p:sp>
      <p:sp>
        <p:nvSpPr>
          <p:cNvPr id="7" name="Symbol zastępczy zawartości 6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l-PL" dirty="0"/>
              <a:t>PN-EN ISO 7730 </a:t>
            </a:r>
            <a:r>
              <a:rPr lang="pl-PL" sz="2200" dirty="0"/>
              <a:t>Ergonomia </a:t>
            </a:r>
            <a:r>
              <a:rPr lang="pl-PL" sz="2200" dirty="0" smtClean="0"/>
              <a:t>środowiska termicznego</a:t>
            </a:r>
            <a:r>
              <a:rPr lang="pl-PL" sz="2200" dirty="0"/>
              <a:t>. Analityczne wyznaczanie i </a:t>
            </a:r>
            <a:r>
              <a:rPr lang="pl-PL" sz="2200" dirty="0" smtClean="0"/>
              <a:t>interpretacja komfortu </a:t>
            </a:r>
            <a:r>
              <a:rPr lang="pl-PL" sz="2200" dirty="0"/>
              <a:t>termicznego z zastosowaniem </a:t>
            </a:r>
            <a:r>
              <a:rPr lang="pl-PL" sz="2200" dirty="0" smtClean="0"/>
              <a:t>obliczania wskaźników </a:t>
            </a:r>
            <a:r>
              <a:rPr lang="pl-PL" sz="2200" dirty="0"/>
              <a:t>PMV i PPD oraz kryteriów </a:t>
            </a:r>
            <a:r>
              <a:rPr lang="pl-PL" sz="2200" dirty="0" smtClean="0"/>
              <a:t>lokalnego komfortu termicznego</a:t>
            </a:r>
            <a:endParaRPr lang="pl-PL" sz="2200" dirty="0"/>
          </a:p>
          <a:p>
            <a:pPr algn="just"/>
            <a:r>
              <a:rPr lang="pl-PL" dirty="0" smtClean="0"/>
              <a:t>PN-EN ISO </a:t>
            </a:r>
            <a:r>
              <a:rPr lang="pl-PL" dirty="0"/>
              <a:t>11079 </a:t>
            </a:r>
            <a:r>
              <a:rPr lang="pl-PL" sz="2200" dirty="0"/>
              <a:t>Ergonomia środowiska termicznego </a:t>
            </a:r>
            <a:r>
              <a:rPr lang="pl-PL" sz="2200" dirty="0" smtClean="0"/>
              <a:t>-- </a:t>
            </a:r>
            <a:r>
              <a:rPr lang="pl-PL" sz="2200" dirty="0"/>
              <a:t>Wyznaczanie i interpretacja stresu termicznego wynikającego z ekspozycji na środowisko zimne z uwzględnieniem wymaganej izolacyjności cieplnej odzieży (IREQ) oraz wpływu wychłodzenia </a:t>
            </a:r>
            <a:r>
              <a:rPr lang="pl-PL" sz="2200" dirty="0" smtClean="0"/>
              <a:t>miejscowego</a:t>
            </a:r>
          </a:p>
          <a:p>
            <a:pPr algn="just"/>
            <a:r>
              <a:rPr lang="pl-PL" dirty="0" smtClean="0"/>
              <a:t>PN-EN </a:t>
            </a:r>
            <a:r>
              <a:rPr lang="pl-PL" dirty="0"/>
              <a:t>27243 </a:t>
            </a:r>
            <a:r>
              <a:rPr lang="pl-PL" sz="2200" dirty="0"/>
              <a:t>Środowiska gorące -- Wyznaczanie obciążenia termicznego działającego na człowieka podczas pracy, oparte na wskaźniku WBGT </a:t>
            </a:r>
            <a:endParaRPr lang="pl-PL" dirty="0" smtClean="0"/>
          </a:p>
          <a:p>
            <a:pPr algn="just"/>
            <a:r>
              <a:rPr lang="pl-PL" dirty="0" smtClean="0">
                <a:cs typeface="Times New Roman" pitchFamily="18" charset="0"/>
              </a:rPr>
              <a:t>PN-EN </a:t>
            </a:r>
            <a:r>
              <a:rPr lang="pl-PL" dirty="0">
                <a:cs typeface="Times New Roman" pitchFamily="18" charset="0"/>
              </a:rPr>
              <a:t>ISO </a:t>
            </a:r>
            <a:r>
              <a:rPr lang="pl-PL" dirty="0" smtClean="0">
                <a:cs typeface="Times New Roman" pitchFamily="18" charset="0"/>
              </a:rPr>
              <a:t>28803 </a:t>
            </a:r>
            <a:r>
              <a:rPr lang="pl-PL" sz="2200" dirty="0">
                <a:cs typeface="Times New Roman" pitchFamily="18" charset="0"/>
              </a:rPr>
              <a:t>Ergonomia środowiska fizycznego. Stosowanie Norm Międzynarodowych w odniesieniu do osób o wymaganiach </a:t>
            </a:r>
            <a:r>
              <a:rPr lang="pl-PL" sz="2200" dirty="0" smtClean="0">
                <a:cs typeface="Times New Roman" pitchFamily="18" charset="0"/>
              </a:rPr>
              <a:t>szczególnych</a:t>
            </a:r>
          </a:p>
          <a:p>
            <a:pPr algn="just"/>
            <a:r>
              <a:rPr lang="pl-PL" dirty="0">
                <a:cs typeface="Times New Roman" pitchFamily="18" charset="0"/>
              </a:rPr>
              <a:t>PN-EN ISO </a:t>
            </a:r>
            <a:r>
              <a:rPr lang="pl-PL" dirty="0" smtClean="0">
                <a:cs typeface="Times New Roman" pitchFamily="18" charset="0"/>
              </a:rPr>
              <a:t>8996 </a:t>
            </a:r>
            <a:r>
              <a:rPr lang="pl-PL" sz="2200" dirty="0"/>
              <a:t>Ergonomia środowiska termicznego -- Określanie tempa metabolizmu </a:t>
            </a:r>
            <a:endParaRPr lang="pl-PL" sz="2200" dirty="0" smtClean="0"/>
          </a:p>
          <a:p>
            <a:pPr algn="just"/>
            <a:r>
              <a:rPr lang="pl-PL" dirty="0" smtClean="0">
                <a:cs typeface="Times New Roman" pitchFamily="18" charset="0"/>
              </a:rPr>
              <a:t>PN-EN ISO 9920 </a:t>
            </a:r>
            <a:r>
              <a:rPr lang="pl-PL" sz="2200" dirty="0" smtClean="0"/>
              <a:t>Ergonomia środowiska termicznego -- Szacowanie izolacyjności cieplnej i oporu pary wodnej zestawów odzieży </a:t>
            </a:r>
            <a:endParaRPr lang="pl-PL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Wymiana </a:t>
            </a:r>
            <a:r>
              <a:rPr lang="pl-PL" b="1" dirty="0"/>
              <a:t>ciepła między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człowiekiem a </a:t>
            </a:r>
            <a:r>
              <a:rPr lang="pl-PL" b="1" dirty="0"/>
              <a:t>otoczeniem</a:t>
            </a:r>
          </a:p>
        </p:txBody>
      </p:sp>
      <p:sp>
        <p:nvSpPr>
          <p:cNvPr id="13" name="Symbol zastępczy numeru slajdu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</a:t>
            </a:fld>
            <a:endParaRPr lang="pl-PL"/>
          </a:p>
        </p:txBody>
      </p:sp>
      <p:sp>
        <p:nvSpPr>
          <p:cNvPr id="4" name="Text Box 55"/>
          <p:cNvSpPr txBox="1">
            <a:spLocks noChangeArrowheads="1"/>
          </p:cNvSpPr>
          <p:nvPr/>
        </p:nvSpPr>
        <p:spPr bwMode="auto">
          <a:xfrm>
            <a:off x="2124075" y="1879997"/>
            <a:ext cx="7416800" cy="396875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pl-PL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 – W = </a:t>
            </a:r>
            <a:r>
              <a:rPr lang="pl-PL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pl-PL" sz="2000" b="1" baseline="-25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sk</a:t>
            </a:r>
            <a:r>
              <a:rPr lang="pl-PL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pl-PL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pl-PL" sz="2000" b="1" baseline="-25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</a:t>
            </a:r>
            <a:r>
              <a:rPr lang="pl-PL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S = (C + R + E</a:t>
            </a:r>
            <a:r>
              <a:rPr lang="pl-PL" sz="2000" b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sk</a:t>
            </a:r>
            <a:r>
              <a:rPr lang="pl-PL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+ (C</a:t>
            </a:r>
            <a:r>
              <a:rPr lang="pl-PL" sz="2000" b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</a:t>
            </a:r>
            <a:r>
              <a:rPr lang="pl-PL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pl-PL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pl-PL" sz="2000" b="1" baseline="-25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</a:t>
            </a:r>
            <a:r>
              <a:rPr lang="pl-PL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+ S</a:t>
            </a:r>
            <a:endParaRPr lang="pl-PL" sz="2000" b="1" baseline="-25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56"/>
          <p:cNvSpPr txBox="1">
            <a:spLocks noChangeArrowheads="1"/>
          </p:cNvSpPr>
          <p:nvPr/>
        </p:nvSpPr>
        <p:spPr bwMode="auto">
          <a:xfrm>
            <a:off x="3203848" y="2661646"/>
            <a:ext cx="5112568" cy="307161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l-PL" sz="1600" dirty="0">
                <a:latin typeface="+mj-lt"/>
                <a:cs typeface="Times New Roman" pitchFamily="18" charset="0"/>
              </a:rPr>
              <a:t>M – metaboliczna produkcja ciepła, W/m</a:t>
            </a:r>
            <a:r>
              <a:rPr lang="pl-PL" sz="1600" baseline="30000" dirty="0">
                <a:latin typeface="+mj-lt"/>
                <a:cs typeface="Times New Roman" pitchFamily="18" charset="0"/>
              </a:rPr>
              <a:t>2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l-PL" sz="1600" dirty="0">
                <a:latin typeface="+mj-lt"/>
                <a:cs typeface="Times New Roman" pitchFamily="18" charset="0"/>
              </a:rPr>
              <a:t>W – wykonywana praca, W/m</a:t>
            </a:r>
            <a:r>
              <a:rPr lang="pl-PL" sz="1600" baseline="30000" dirty="0">
                <a:latin typeface="+mj-lt"/>
                <a:cs typeface="Times New Roman" pitchFamily="18" charset="0"/>
              </a:rPr>
              <a:t>2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l-PL" sz="1600" dirty="0" err="1">
                <a:latin typeface="+mj-lt"/>
                <a:cs typeface="Times New Roman" pitchFamily="18" charset="0"/>
              </a:rPr>
              <a:t>Q</a:t>
            </a:r>
            <a:r>
              <a:rPr lang="pl-PL" sz="1600" baseline="-25000" dirty="0" err="1">
                <a:latin typeface="+mj-lt"/>
                <a:cs typeface="Times New Roman" pitchFamily="18" charset="0"/>
              </a:rPr>
              <a:t>res</a:t>
            </a:r>
            <a:r>
              <a:rPr lang="pl-PL" sz="1600" dirty="0">
                <a:latin typeface="+mj-lt"/>
                <a:cs typeface="Times New Roman" pitchFamily="18" charset="0"/>
              </a:rPr>
              <a:t> – straty ciepła przez oddychanie, W/m</a:t>
            </a:r>
            <a:r>
              <a:rPr lang="pl-PL" sz="1600" baseline="30000" dirty="0">
                <a:latin typeface="+mj-lt"/>
                <a:cs typeface="Times New Roman" pitchFamily="18" charset="0"/>
              </a:rPr>
              <a:t>2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l-PL" sz="1600" dirty="0" err="1">
                <a:latin typeface="+mj-lt"/>
                <a:cs typeface="Times New Roman" pitchFamily="18" charset="0"/>
              </a:rPr>
              <a:t>Q</a:t>
            </a:r>
            <a:r>
              <a:rPr lang="pl-PL" sz="1600" baseline="-25000" dirty="0" err="1">
                <a:latin typeface="+mj-lt"/>
                <a:cs typeface="Times New Roman" pitchFamily="18" charset="0"/>
              </a:rPr>
              <a:t>sk</a:t>
            </a:r>
            <a:r>
              <a:rPr lang="pl-PL" sz="1600" dirty="0">
                <a:latin typeface="+mj-lt"/>
                <a:cs typeface="Times New Roman" pitchFamily="18" charset="0"/>
              </a:rPr>
              <a:t> – straty ciepła przez skórę, W/m</a:t>
            </a:r>
            <a:r>
              <a:rPr lang="pl-PL" sz="1600" baseline="30000" dirty="0">
                <a:latin typeface="+mj-lt"/>
                <a:cs typeface="Times New Roman" pitchFamily="18" charset="0"/>
              </a:rPr>
              <a:t>2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l-PL" sz="1600" dirty="0">
                <a:latin typeface="+mj-lt"/>
                <a:cs typeface="Times New Roman" pitchFamily="18" charset="0"/>
              </a:rPr>
              <a:t>C</a:t>
            </a:r>
            <a:r>
              <a:rPr lang="pl-PL" sz="1600" baseline="-25000" dirty="0">
                <a:latin typeface="+mj-lt"/>
                <a:cs typeface="Times New Roman" pitchFamily="18" charset="0"/>
              </a:rPr>
              <a:t>res</a:t>
            </a:r>
            <a:r>
              <a:rPr lang="pl-PL" sz="1600" dirty="0">
                <a:latin typeface="+mj-lt"/>
                <a:cs typeface="Times New Roman" pitchFamily="18" charset="0"/>
              </a:rPr>
              <a:t> – konwekcyjne straty ciepła przez oddychanie, W/m</a:t>
            </a:r>
            <a:r>
              <a:rPr lang="pl-PL" sz="1600" baseline="30000" dirty="0">
                <a:latin typeface="+mj-lt"/>
                <a:cs typeface="Times New Roman" pitchFamily="18" charset="0"/>
              </a:rPr>
              <a:t>2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l-PL" sz="1600" dirty="0" err="1">
                <a:latin typeface="+mj-lt"/>
                <a:cs typeface="Times New Roman" pitchFamily="18" charset="0"/>
              </a:rPr>
              <a:t>E</a:t>
            </a:r>
            <a:r>
              <a:rPr lang="pl-PL" sz="1600" baseline="-25000" dirty="0" err="1">
                <a:latin typeface="+mj-lt"/>
                <a:cs typeface="Times New Roman" pitchFamily="18" charset="0"/>
              </a:rPr>
              <a:t>res</a:t>
            </a:r>
            <a:r>
              <a:rPr lang="pl-PL" sz="1600" dirty="0">
                <a:latin typeface="+mj-lt"/>
                <a:cs typeface="Times New Roman" pitchFamily="18" charset="0"/>
              </a:rPr>
              <a:t> – odparowane straty ciepła przez oddychanie, W/m</a:t>
            </a:r>
            <a:r>
              <a:rPr lang="pl-PL" sz="1600" baseline="30000" dirty="0">
                <a:latin typeface="+mj-lt"/>
                <a:cs typeface="Times New Roman" pitchFamily="18" charset="0"/>
              </a:rPr>
              <a:t>2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l-PL" sz="1600" dirty="0">
                <a:latin typeface="+mj-lt"/>
                <a:cs typeface="Times New Roman" pitchFamily="18" charset="0"/>
              </a:rPr>
              <a:t>C + R – straty ciepła utajonego przez skórę, W/m</a:t>
            </a:r>
            <a:r>
              <a:rPr lang="pl-PL" sz="1600" baseline="30000" dirty="0">
                <a:latin typeface="+mj-lt"/>
                <a:cs typeface="Times New Roman" pitchFamily="18" charset="0"/>
              </a:rPr>
              <a:t>2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l-PL" sz="1600" dirty="0" err="1">
                <a:latin typeface="+mj-lt"/>
                <a:cs typeface="Times New Roman" pitchFamily="18" charset="0"/>
              </a:rPr>
              <a:t>E</a:t>
            </a:r>
            <a:r>
              <a:rPr lang="pl-PL" sz="1600" baseline="-25000" dirty="0" err="1">
                <a:latin typeface="+mj-lt"/>
                <a:cs typeface="Times New Roman" pitchFamily="18" charset="0"/>
              </a:rPr>
              <a:t>sk</a:t>
            </a:r>
            <a:r>
              <a:rPr lang="pl-PL" sz="1600" dirty="0">
                <a:latin typeface="+mj-lt"/>
                <a:cs typeface="Times New Roman" pitchFamily="18" charset="0"/>
              </a:rPr>
              <a:t> – odparowane straty ciepła przez skórę, W/m</a:t>
            </a:r>
            <a:r>
              <a:rPr lang="pl-PL" sz="1600" baseline="30000" dirty="0">
                <a:latin typeface="+mj-lt"/>
                <a:cs typeface="Times New Roman" pitchFamily="18" charset="0"/>
              </a:rPr>
              <a:t>2</a:t>
            </a:r>
          </a:p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pl-PL" sz="1600" dirty="0">
                <a:latin typeface="+mj-lt"/>
                <a:cs typeface="Times New Roman" pitchFamily="18" charset="0"/>
              </a:rPr>
              <a:t>S – akumulacja ciepła w organizmie, W/m</a:t>
            </a:r>
            <a:r>
              <a:rPr lang="pl-PL" sz="1600" baseline="30000" dirty="0">
                <a:latin typeface="+mj-lt"/>
                <a:cs typeface="Times New Roman" pitchFamily="18" charset="0"/>
              </a:rPr>
              <a:t>2</a:t>
            </a:r>
          </a:p>
        </p:txBody>
      </p:sp>
      <p:pic>
        <p:nvPicPr>
          <p:cNvPr id="6" name="Picture 57" descr="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484313"/>
            <a:ext cx="1514475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58"/>
          <p:cNvSpPr>
            <a:spLocks noChangeShapeType="1"/>
          </p:cNvSpPr>
          <p:nvPr/>
        </p:nvSpPr>
        <p:spPr bwMode="auto">
          <a:xfrm flipV="1">
            <a:off x="1568450" y="2924175"/>
            <a:ext cx="8636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arrow" w="lg" len="lg"/>
          </a:ln>
        </p:spPr>
        <p:txBody>
          <a:bodyPr/>
          <a:lstStyle/>
          <a:p>
            <a:endParaRPr lang="pl-PL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9"/>
          <p:cNvSpPr txBox="1">
            <a:spLocks noChangeArrowheads="1"/>
          </p:cNvSpPr>
          <p:nvPr/>
        </p:nvSpPr>
        <p:spPr bwMode="auto">
          <a:xfrm>
            <a:off x="2432050" y="2781300"/>
            <a:ext cx="431800" cy="33655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sz="16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9" name="Line 60"/>
          <p:cNvSpPr>
            <a:spLocks noChangeShapeType="1"/>
          </p:cNvSpPr>
          <p:nvPr/>
        </p:nvSpPr>
        <p:spPr bwMode="auto">
          <a:xfrm flipH="1">
            <a:off x="849313" y="1989138"/>
            <a:ext cx="6477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arrow" w="lg" len="lg"/>
          </a:ln>
        </p:spPr>
        <p:txBody>
          <a:bodyPr/>
          <a:lstStyle/>
          <a:p>
            <a:endParaRPr lang="pl-PL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61"/>
          <p:cNvSpPr txBox="1">
            <a:spLocks noChangeArrowheads="1"/>
          </p:cNvSpPr>
          <p:nvPr/>
        </p:nvSpPr>
        <p:spPr bwMode="auto">
          <a:xfrm>
            <a:off x="273050" y="1773238"/>
            <a:ext cx="574675" cy="33655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sz="16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pl-PL" sz="1600" baseline="-25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res</a:t>
            </a:r>
          </a:p>
        </p:txBody>
      </p:sp>
      <p:sp>
        <p:nvSpPr>
          <p:cNvPr id="11" name="Line 62"/>
          <p:cNvSpPr>
            <a:spLocks noChangeShapeType="1"/>
          </p:cNvSpPr>
          <p:nvPr/>
        </p:nvSpPr>
        <p:spPr bwMode="auto">
          <a:xfrm flipH="1" flipV="1">
            <a:off x="488950" y="2924175"/>
            <a:ext cx="57467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arrow" w="lg" len="lg"/>
          </a:ln>
        </p:spPr>
        <p:txBody>
          <a:bodyPr/>
          <a:lstStyle/>
          <a:p>
            <a:endParaRPr lang="pl-PL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63"/>
          <p:cNvSpPr txBox="1">
            <a:spLocks noChangeArrowheads="1"/>
          </p:cNvSpPr>
          <p:nvPr/>
        </p:nvSpPr>
        <p:spPr bwMode="auto">
          <a:xfrm>
            <a:off x="200025" y="2997200"/>
            <a:ext cx="574675" cy="33655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l-PL" sz="16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pl-PL" sz="1600" baseline="-25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sk</a:t>
            </a:r>
          </a:p>
        </p:txBody>
      </p:sp>
    </p:spTree>
    <p:extLst>
      <p:ext uri="{BB962C8B-B14F-4D97-AF65-F5344CB8AC3E}">
        <p14:creationId xmlns:p14="http://schemas.microsoft.com/office/powerpoint/2010/main" val="201999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Wymiana ciepła </a:t>
            </a:r>
            <a:endParaRPr lang="pl-PL" b="1" dirty="0"/>
          </a:p>
        </p:txBody>
      </p:sp>
      <p:grpSp>
        <p:nvGrpSpPr>
          <p:cNvPr id="3" name="Grupa 2"/>
          <p:cNvGrpSpPr/>
          <p:nvPr/>
        </p:nvGrpSpPr>
        <p:grpSpPr>
          <a:xfrm>
            <a:off x="3686970" y="1681483"/>
            <a:ext cx="1640374" cy="4030448"/>
            <a:chOff x="3635896" y="1268760"/>
            <a:chExt cx="2101181" cy="4536504"/>
          </a:xfrm>
        </p:grpSpPr>
        <p:grpSp>
          <p:nvGrpSpPr>
            <p:cNvPr id="81" name="Grupa 80"/>
            <p:cNvGrpSpPr/>
            <p:nvPr/>
          </p:nvGrpSpPr>
          <p:grpSpPr>
            <a:xfrm>
              <a:off x="3705771" y="1268760"/>
              <a:ext cx="1961431" cy="1396273"/>
              <a:chOff x="3705771" y="1268760"/>
              <a:chExt cx="1961431" cy="1396273"/>
            </a:xfrm>
          </p:grpSpPr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 flipH="1">
                <a:off x="4602144" y="1545798"/>
                <a:ext cx="95424" cy="1006573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6" name="Freeform 5"/>
              <p:cNvSpPr>
                <a:spLocks/>
              </p:cNvSpPr>
              <p:nvPr/>
            </p:nvSpPr>
            <p:spPr bwMode="auto">
              <a:xfrm>
                <a:off x="4222294" y="2437246"/>
                <a:ext cx="871131" cy="227787"/>
              </a:xfrm>
              <a:custGeom>
                <a:avLst/>
                <a:gdLst>
                  <a:gd name="T0" fmla="*/ 750 w 750"/>
                  <a:gd name="T1" fmla="*/ 194 h 194"/>
                  <a:gd name="T2" fmla="*/ 746 w 750"/>
                  <a:gd name="T3" fmla="*/ 173 h 194"/>
                  <a:gd name="T4" fmla="*/ 738 w 750"/>
                  <a:gd name="T5" fmla="*/ 154 h 194"/>
                  <a:gd name="T6" fmla="*/ 728 w 750"/>
                  <a:gd name="T7" fmla="*/ 136 h 194"/>
                  <a:gd name="T8" fmla="*/ 714 w 750"/>
                  <a:gd name="T9" fmla="*/ 118 h 194"/>
                  <a:gd name="T10" fmla="*/ 697 w 750"/>
                  <a:gd name="T11" fmla="*/ 101 h 194"/>
                  <a:gd name="T12" fmla="*/ 678 w 750"/>
                  <a:gd name="T13" fmla="*/ 85 h 194"/>
                  <a:gd name="T14" fmla="*/ 656 w 750"/>
                  <a:gd name="T15" fmla="*/ 70 h 194"/>
                  <a:gd name="T16" fmla="*/ 632 w 750"/>
                  <a:gd name="T17" fmla="*/ 56 h 194"/>
                  <a:gd name="T18" fmla="*/ 605 w 750"/>
                  <a:gd name="T19" fmla="*/ 43 h 194"/>
                  <a:gd name="T20" fmla="*/ 578 w 750"/>
                  <a:gd name="T21" fmla="*/ 33 h 194"/>
                  <a:gd name="T22" fmla="*/ 547 w 750"/>
                  <a:gd name="T23" fmla="*/ 23 h 194"/>
                  <a:gd name="T24" fmla="*/ 516 w 750"/>
                  <a:gd name="T25" fmla="*/ 15 h 194"/>
                  <a:gd name="T26" fmla="*/ 482 w 750"/>
                  <a:gd name="T27" fmla="*/ 8 h 194"/>
                  <a:gd name="T28" fmla="*/ 448 w 750"/>
                  <a:gd name="T29" fmla="*/ 4 h 194"/>
                  <a:gd name="T30" fmla="*/ 412 w 750"/>
                  <a:gd name="T31" fmla="*/ 1 h 194"/>
                  <a:gd name="T32" fmla="*/ 375 w 750"/>
                  <a:gd name="T33" fmla="*/ 0 h 194"/>
                  <a:gd name="T34" fmla="*/ 338 w 750"/>
                  <a:gd name="T35" fmla="*/ 1 h 194"/>
                  <a:gd name="T36" fmla="*/ 303 w 750"/>
                  <a:gd name="T37" fmla="*/ 4 h 194"/>
                  <a:gd name="T38" fmla="*/ 268 w 750"/>
                  <a:gd name="T39" fmla="*/ 8 h 194"/>
                  <a:gd name="T40" fmla="*/ 235 w 750"/>
                  <a:gd name="T41" fmla="*/ 15 h 194"/>
                  <a:gd name="T42" fmla="*/ 203 w 750"/>
                  <a:gd name="T43" fmla="*/ 23 h 194"/>
                  <a:gd name="T44" fmla="*/ 173 w 750"/>
                  <a:gd name="T45" fmla="*/ 33 h 194"/>
                  <a:gd name="T46" fmla="*/ 144 w 750"/>
                  <a:gd name="T47" fmla="*/ 43 h 194"/>
                  <a:gd name="T48" fmla="*/ 118 w 750"/>
                  <a:gd name="T49" fmla="*/ 56 h 194"/>
                  <a:gd name="T50" fmla="*/ 94 w 750"/>
                  <a:gd name="T51" fmla="*/ 70 h 194"/>
                  <a:gd name="T52" fmla="*/ 72 w 750"/>
                  <a:gd name="T53" fmla="*/ 85 h 194"/>
                  <a:gd name="T54" fmla="*/ 53 w 750"/>
                  <a:gd name="T55" fmla="*/ 101 h 194"/>
                  <a:gd name="T56" fmla="*/ 36 w 750"/>
                  <a:gd name="T57" fmla="*/ 118 h 194"/>
                  <a:gd name="T58" fmla="*/ 22 w 750"/>
                  <a:gd name="T59" fmla="*/ 136 h 194"/>
                  <a:gd name="T60" fmla="*/ 11 w 750"/>
                  <a:gd name="T61" fmla="*/ 154 h 194"/>
                  <a:gd name="T62" fmla="*/ 4 w 750"/>
                  <a:gd name="T63" fmla="*/ 173 h 194"/>
                  <a:gd name="T64" fmla="*/ 0 w 750"/>
                  <a:gd name="T65" fmla="*/ 194 h 194"/>
                  <a:gd name="T66" fmla="*/ 750 w 750"/>
                  <a:gd name="T67" fmla="*/ 194 h 19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750"/>
                  <a:gd name="T103" fmla="*/ 0 h 194"/>
                  <a:gd name="T104" fmla="*/ 750 w 750"/>
                  <a:gd name="T105" fmla="*/ 194 h 19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750" h="194">
                    <a:moveTo>
                      <a:pt x="750" y="194"/>
                    </a:moveTo>
                    <a:lnTo>
                      <a:pt x="746" y="173"/>
                    </a:lnTo>
                    <a:lnTo>
                      <a:pt x="738" y="154"/>
                    </a:lnTo>
                    <a:lnTo>
                      <a:pt x="728" y="136"/>
                    </a:lnTo>
                    <a:lnTo>
                      <a:pt x="714" y="118"/>
                    </a:lnTo>
                    <a:lnTo>
                      <a:pt x="697" y="101"/>
                    </a:lnTo>
                    <a:lnTo>
                      <a:pt x="678" y="85"/>
                    </a:lnTo>
                    <a:lnTo>
                      <a:pt x="656" y="70"/>
                    </a:lnTo>
                    <a:lnTo>
                      <a:pt x="632" y="56"/>
                    </a:lnTo>
                    <a:lnTo>
                      <a:pt x="605" y="43"/>
                    </a:lnTo>
                    <a:lnTo>
                      <a:pt x="578" y="33"/>
                    </a:lnTo>
                    <a:lnTo>
                      <a:pt x="547" y="23"/>
                    </a:lnTo>
                    <a:lnTo>
                      <a:pt x="516" y="15"/>
                    </a:lnTo>
                    <a:lnTo>
                      <a:pt x="482" y="8"/>
                    </a:lnTo>
                    <a:lnTo>
                      <a:pt x="448" y="4"/>
                    </a:lnTo>
                    <a:lnTo>
                      <a:pt x="412" y="1"/>
                    </a:lnTo>
                    <a:lnTo>
                      <a:pt x="375" y="0"/>
                    </a:lnTo>
                    <a:lnTo>
                      <a:pt x="338" y="1"/>
                    </a:lnTo>
                    <a:lnTo>
                      <a:pt x="303" y="4"/>
                    </a:lnTo>
                    <a:lnTo>
                      <a:pt x="268" y="8"/>
                    </a:lnTo>
                    <a:lnTo>
                      <a:pt x="235" y="15"/>
                    </a:lnTo>
                    <a:lnTo>
                      <a:pt x="203" y="23"/>
                    </a:lnTo>
                    <a:lnTo>
                      <a:pt x="173" y="33"/>
                    </a:lnTo>
                    <a:lnTo>
                      <a:pt x="144" y="43"/>
                    </a:lnTo>
                    <a:lnTo>
                      <a:pt x="118" y="56"/>
                    </a:lnTo>
                    <a:lnTo>
                      <a:pt x="94" y="70"/>
                    </a:lnTo>
                    <a:lnTo>
                      <a:pt x="72" y="85"/>
                    </a:lnTo>
                    <a:lnTo>
                      <a:pt x="53" y="101"/>
                    </a:lnTo>
                    <a:lnTo>
                      <a:pt x="36" y="118"/>
                    </a:lnTo>
                    <a:lnTo>
                      <a:pt x="22" y="136"/>
                    </a:lnTo>
                    <a:lnTo>
                      <a:pt x="11" y="154"/>
                    </a:lnTo>
                    <a:lnTo>
                      <a:pt x="4" y="173"/>
                    </a:lnTo>
                    <a:lnTo>
                      <a:pt x="0" y="194"/>
                    </a:lnTo>
                    <a:lnTo>
                      <a:pt x="750" y="19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auto">
              <a:xfrm flipH="1">
                <a:off x="4560896" y="1405432"/>
                <a:ext cx="171148" cy="170533"/>
              </a:xfrm>
              <a:custGeom>
                <a:avLst/>
                <a:gdLst>
                  <a:gd name="T0" fmla="*/ 73 w 147"/>
                  <a:gd name="T1" fmla="*/ 145 h 145"/>
                  <a:gd name="T2" fmla="*/ 88 w 147"/>
                  <a:gd name="T3" fmla="*/ 144 h 145"/>
                  <a:gd name="T4" fmla="*/ 102 w 147"/>
                  <a:gd name="T5" fmla="*/ 140 h 145"/>
                  <a:gd name="T6" fmla="*/ 115 w 147"/>
                  <a:gd name="T7" fmla="*/ 133 h 145"/>
                  <a:gd name="T8" fmla="*/ 125 w 147"/>
                  <a:gd name="T9" fmla="*/ 124 h 145"/>
                  <a:gd name="T10" fmla="*/ 134 w 147"/>
                  <a:gd name="T11" fmla="*/ 113 h 145"/>
                  <a:gd name="T12" fmla="*/ 141 w 147"/>
                  <a:gd name="T13" fmla="*/ 101 h 145"/>
                  <a:gd name="T14" fmla="*/ 146 w 147"/>
                  <a:gd name="T15" fmla="*/ 87 h 145"/>
                  <a:gd name="T16" fmla="*/ 147 w 147"/>
                  <a:gd name="T17" fmla="*/ 72 h 145"/>
                  <a:gd name="T18" fmla="*/ 146 w 147"/>
                  <a:gd name="T19" fmla="*/ 57 h 145"/>
                  <a:gd name="T20" fmla="*/ 141 w 147"/>
                  <a:gd name="T21" fmla="*/ 44 h 145"/>
                  <a:gd name="T22" fmla="*/ 134 w 147"/>
                  <a:gd name="T23" fmla="*/ 31 h 145"/>
                  <a:gd name="T24" fmla="*/ 125 w 147"/>
                  <a:gd name="T25" fmla="*/ 21 h 145"/>
                  <a:gd name="T26" fmla="*/ 115 w 147"/>
                  <a:gd name="T27" fmla="*/ 12 h 145"/>
                  <a:gd name="T28" fmla="*/ 102 w 147"/>
                  <a:gd name="T29" fmla="*/ 5 h 145"/>
                  <a:gd name="T30" fmla="*/ 88 w 147"/>
                  <a:gd name="T31" fmla="*/ 1 h 145"/>
                  <a:gd name="T32" fmla="*/ 73 w 147"/>
                  <a:gd name="T33" fmla="*/ 0 h 145"/>
                  <a:gd name="T34" fmla="*/ 58 w 147"/>
                  <a:gd name="T35" fmla="*/ 1 h 145"/>
                  <a:gd name="T36" fmla="*/ 44 w 147"/>
                  <a:gd name="T37" fmla="*/ 5 h 145"/>
                  <a:gd name="T38" fmla="*/ 32 w 147"/>
                  <a:gd name="T39" fmla="*/ 12 h 145"/>
                  <a:gd name="T40" fmla="*/ 21 w 147"/>
                  <a:gd name="T41" fmla="*/ 21 h 145"/>
                  <a:gd name="T42" fmla="*/ 12 w 147"/>
                  <a:gd name="T43" fmla="*/ 31 h 145"/>
                  <a:gd name="T44" fmla="*/ 5 w 147"/>
                  <a:gd name="T45" fmla="*/ 44 h 145"/>
                  <a:gd name="T46" fmla="*/ 1 w 147"/>
                  <a:gd name="T47" fmla="*/ 57 h 145"/>
                  <a:gd name="T48" fmla="*/ 0 w 147"/>
                  <a:gd name="T49" fmla="*/ 72 h 145"/>
                  <a:gd name="T50" fmla="*/ 1 w 147"/>
                  <a:gd name="T51" fmla="*/ 87 h 145"/>
                  <a:gd name="T52" fmla="*/ 5 w 147"/>
                  <a:gd name="T53" fmla="*/ 101 h 145"/>
                  <a:gd name="T54" fmla="*/ 12 w 147"/>
                  <a:gd name="T55" fmla="*/ 113 h 145"/>
                  <a:gd name="T56" fmla="*/ 21 w 147"/>
                  <a:gd name="T57" fmla="*/ 124 h 145"/>
                  <a:gd name="T58" fmla="*/ 32 w 147"/>
                  <a:gd name="T59" fmla="*/ 133 h 145"/>
                  <a:gd name="T60" fmla="*/ 44 w 147"/>
                  <a:gd name="T61" fmla="*/ 140 h 145"/>
                  <a:gd name="T62" fmla="*/ 58 w 147"/>
                  <a:gd name="T63" fmla="*/ 144 h 145"/>
                  <a:gd name="T64" fmla="*/ 73 w 147"/>
                  <a:gd name="T65" fmla="*/ 145 h 14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47"/>
                  <a:gd name="T100" fmla="*/ 0 h 145"/>
                  <a:gd name="T101" fmla="*/ 147 w 147"/>
                  <a:gd name="T102" fmla="*/ 145 h 14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47" h="145">
                    <a:moveTo>
                      <a:pt x="73" y="145"/>
                    </a:moveTo>
                    <a:lnTo>
                      <a:pt x="88" y="144"/>
                    </a:lnTo>
                    <a:lnTo>
                      <a:pt x="102" y="140"/>
                    </a:lnTo>
                    <a:lnTo>
                      <a:pt x="115" y="133"/>
                    </a:lnTo>
                    <a:lnTo>
                      <a:pt x="125" y="124"/>
                    </a:lnTo>
                    <a:lnTo>
                      <a:pt x="134" y="113"/>
                    </a:lnTo>
                    <a:lnTo>
                      <a:pt x="141" y="101"/>
                    </a:lnTo>
                    <a:lnTo>
                      <a:pt x="146" y="87"/>
                    </a:lnTo>
                    <a:lnTo>
                      <a:pt x="147" y="72"/>
                    </a:lnTo>
                    <a:lnTo>
                      <a:pt x="146" y="57"/>
                    </a:lnTo>
                    <a:lnTo>
                      <a:pt x="141" y="44"/>
                    </a:lnTo>
                    <a:lnTo>
                      <a:pt x="134" y="31"/>
                    </a:lnTo>
                    <a:lnTo>
                      <a:pt x="125" y="21"/>
                    </a:lnTo>
                    <a:lnTo>
                      <a:pt x="115" y="12"/>
                    </a:lnTo>
                    <a:lnTo>
                      <a:pt x="102" y="5"/>
                    </a:lnTo>
                    <a:lnTo>
                      <a:pt x="88" y="1"/>
                    </a:lnTo>
                    <a:lnTo>
                      <a:pt x="73" y="0"/>
                    </a:lnTo>
                    <a:lnTo>
                      <a:pt x="58" y="1"/>
                    </a:lnTo>
                    <a:lnTo>
                      <a:pt x="44" y="5"/>
                    </a:lnTo>
                    <a:lnTo>
                      <a:pt x="32" y="12"/>
                    </a:lnTo>
                    <a:lnTo>
                      <a:pt x="21" y="21"/>
                    </a:lnTo>
                    <a:lnTo>
                      <a:pt x="12" y="31"/>
                    </a:lnTo>
                    <a:lnTo>
                      <a:pt x="5" y="44"/>
                    </a:lnTo>
                    <a:lnTo>
                      <a:pt x="1" y="57"/>
                    </a:lnTo>
                    <a:lnTo>
                      <a:pt x="0" y="72"/>
                    </a:lnTo>
                    <a:lnTo>
                      <a:pt x="1" y="87"/>
                    </a:lnTo>
                    <a:lnTo>
                      <a:pt x="5" y="101"/>
                    </a:lnTo>
                    <a:lnTo>
                      <a:pt x="12" y="113"/>
                    </a:lnTo>
                    <a:lnTo>
                      <a:pt x="21" y="124"/>
                    </a:lnTo>
                    <a:lnTo>
                      <a:pt x="32" y="133"/>
                    </a:lnTo>
                    <a:lnTo>
                      <a:pt x="44" y="140"/>
                    </a:lnTo>
                    <a:lnTo>
                      <a:pt x="58" y="144"/>
                    </a:lnTo>
                    <a:lnTo>
                      <a:pt x="73" y="145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auto">
              <a:xfrm flipH="1">
                <a:off x="4509182" y="2509892"/>
                <a:ext cx="424176" cy="29551"/>
              </a:xfrm>
              <a:custGeom>
                <a:avLst/>
                <a:gdLst>
                  <a:gd name="T0" fmla="*/ 365 w 365"/>
                  <a:gd name="T1" fmla="*/ 25 h 25"/>
                  <a:gd name="T2" fmla="*/ 359 w 365"/>
                  <a:gd name="T3" fmla="*/ 22 h 25"/>
                  <a:gd name="T4" fmla="*/ 353 w 365"/>
                  <a:gd name="T5" fmla="*/ 19 h 25"/>
                  <a:gd name="T6" fmla="*/ 348 w 365"/>
                  <a:gd name="T7" fmla="*/ 15 h 25"/>
                  <a:gd name="T8" fmla="*/ 341 w 365"/>
                  <a:gd name="T9" fmla="*/ 12 h 25"/>
                  <a:gd name="T10" fmla="*/ 336 w 365"/>
                  <a:gd name="T11" fmla="*/ 9 h 25"/>
                  <a:gd name="T12" fmla="*/ 330 w 365"/>
                  <a:gd name="T13" fmla="*/ 6 h 25"/>
                  <a:gd name="T14" fmla="*/ 323 w 365"/>
                  <a:gd name="T15" fmla="*/ 3 h 25"/>
                  <a:gd name="T16" fmla="*/ 317 w 365"/>
                  <a:gd name="T17" fmla="*/ 0 h 25"/>
                  <a:gd name="T18" fmla="*/ 0 w 365"/>
                  <a:gd name="T19" fmla="*/ 13 h 25"/>
                  <a:gd name="T20" fmla="*/ 365 w 365"/>
                  <a:gd name="T21" fmla="*/ 25 h 2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65"/>
                  <a:gd name="T34" fmla="*/ 0 h 25"/>
                  <a:gd name="T35" fmla="*/ 365 w 365"/>
                  <a:gd name="T36" fmla="*/ 25 h 2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65" h="25">
                    <a:moveTo>
                      <a:pt x="365" y="25"/>
                    </a:moveTo>
                    <a:lnTo>
                      <a:pt x="359" y="22"/>
                    </a:lnTo>
                    <a:lnTo>
                      <a:pt x="353" y="19"/>
                    </a:lnTo>
                    <a:lnTo>
                      <a:pt x="348" y="15"/>
                    </a:lnTo>
                    <a:lnTo>
                      <a:pt x="341" y="12"/>
                    </a:lnTo>
                    <a:lnTo>
                      <a:pt x="336" y="9"/>
                    </a:lnTo>
                    <a:lnTo>
                      <a:pt x="330" y="6"/>
                    </a:lnTo>
                    <a:lnTo>
                      <a:pt x="323" y="3"/>
                    </a:lnTo>
                    <a:lnTo>
                      <a:pt x="317" y="0"/>
                    </a:lnTo>
                    <a:lnTo>
                      <a:pt x="0" y="13"/>
                    </a:lnTo>
                    <a:lnTo>
                      <a:pt x="365" y="25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auto">
              <a:xfrm flipH="1">
                <a:off x="4549814" y="2576997"/>
                <a:ext cx="458037" cy="33860"/>
              </a:xfrm>
              <a:custGeom>
                <a:avLst/>
                <a:gdLst>
                  <a:gd name="T0" fmla="*/ 394 w 394"/>
                  <a:gd name="T1" fmla="*/ 29 h 29"/>
                  <a:gd name="T2" fmla="*/ 388 w 394"/>
                  <a:gd name="T3" fmla="*/ 21 h 29"/>
                  <a:gd name="T4" fmla="*/ 383 w 394"/>
                  <a:gd name="T5" fmla="*/ 14 h 29"/>
                  <a:gd name="T6" fmla="*/ 377 w 394"/>
                  <a:gd name="T7" fmla="*/ 6 h 29"/>
                  <a:gd name="T8" fmla="*/ 369 w 394"/>
                  <a:gd name="T9" fmla="*/ 0 h 29"/>
                  <a:gd name="T10" fmla="*/ 0 w 394"/>
                  <a:gd name="T11" fmla="*/ 15 h 29"/>
                  <a:gd name="T12" fmla="*/ 394 w 394"/>
                  <a:gd name="T13" fmla="*/ 29 h 2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94"/>
                  <a:gd name="T22" fmla="*/ 0 h 29"/>
                  <a:gd name="T23" fmla="*/ 394 w 394"/>
                  <a:gd name="T24" fmla="*/ 29 h 2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94" h="29">
                    <a:moveTo>
                      <a:pt x="394" y="29"/>
                    </a:moveTo>
                    <a:lnTo>
                      <a:pt x="388" y="21"/>
                    </a:lnTo>
                    <a:lnTo>
                      <a:pt x="383" y="14"/>
                    </a:lnTo>
                    <a:lnTo>
                      <a:pt x="377" y="6"/>
                    </a:lnTo>
                    <a:lnTo>
                      <a:pt x="369" y="0"/>
                    </a:lnTo>
                    <a:lnTo>
                      <a:pt x="0" y="15"/>
                    </a:lnTo>
                    <a:lnTo>
                      <a:pt x="394" y="29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 flipV="1">
                <a:off x="3918783" y="1268760"/>
                <a:ext cx="1535408" cy="475890"/>
              </a:xfrm>
              <a:prstGeom prst="line">
                <a:avLst/>
              </a:prstGeom>
              <a:noFill/>
              <a:ln w="1905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grpSp>
            <p:nvGrpSpPr>
              <p:cNvPr id="11" name="Group 10"/>
              <p:cNvGrpSpPr>
                <a:grpSpLocks/>
              </p:cNvGrpSpPr>
              <p:nvPr/>
            </p:nvGrpSpPr>
            <p:grpSpPr bwMode="auto">
              <a:xfrm flipH="1">
                <a:off x="5035555" y="1297079"/>
                <a:ext cx="631647" cy="698137"/>
                <a:chOff x="3606" y="1570"/>
                <a:chExt cx="1026" cy="1134"/>
              </a:xfrm>
            </p:grpSpPr>
            <p:sp>
              <p:nvSpPr>
                <p:cNvPr id="20" name="Freeform 11"/>
                <p:cNvSpPr>
                  <a:spLocks/>
                </p:cNvSpPr>
                <p:nvPr/>
              </p:nvSpPr>
              <p:spPr bwMode="auto">
                <a:xfrm>
                  <a:off x="3606" y="2171"/>
                  <a:ext cx="1026" cy="533"/>
                </a:xfrm>
                <a:custGeom>
                  <a:avLst/>
                  <a:gdLst>
                    <a:gd name="T0" fmla="*/ 1 w 544"/>
                    <a:gd name="T1" fmla="*/ 0 h 279"/>
                    <a:gd name="T2" fmla="*/ 1 w 544"/>
                    <a:gd name="T3" fmla="*/ 2 h 279"/>
                    <a:gd name="T4" fmla="*/ 1 w 544"/>
                    <a:gd name="T5" fmla="*/ 4 h 279"/>
                    <a:gd name="T6" fmla="*/ 0 w 544"/>
                    <a:gd name="T7" fmla="*/ 6 h 279"/>
                    <a:gd name="T8" fmla="*/ 0 w 544"/>
                    <a:gd name="T9" fmla="*/ 8 h 279"/>
                    <a:gd name="T10" fmla="*/ 1 w 544"/>
                    <a:gd name="T11" fmla="*/ 35 h 279"/>
                    <a:gd name="T12" fmla="*/ 5 w 544"/>
                    <a:gd name="T13" fmla="*/ 62 h 279"/>
                    <a:gd name="T14" fmla="*/ 13 w 544"/>
                    <a:gd name="T15" fmla="*/ 89 h 279"/>
                    <a:gd name="T16" fmla="*/ 21 w 544"/>
                    <a:gd name="T17" fmla="*/ 113 h 279"/>
                    <a:gd name="T18" fmla="*/ 33 w 544"/>
                    <a:gd name="T19" fmla="*/ 138 h 279"/>
                    <a:gd name="T20" fmla="*/ 47 w 544"/>
                    <a:gd name="T21" fmla="*/ 160 h 279"/>
                    <a:gd name="T22" fmla="*/ 63 w 544"/>
                    <a:gd name="T23" fmla="*/ 180 h 279"/>
                    <a:gd name="T24" fmla="*/ 80 w 544"/>
                    <a:gd name="T25" fmla="*/ 199 h 279"/>
                    <a:gd name="T26" fmla="*/ 99 w 544"/>
                    <a:gd name="T27" fmla="*/ 217 h 279"/>
                    <a:gd name="T28" fmla="*/ 120 w 544"/>
                    <a:gd name="T29" fmla="*/ 232 h 279"/>
                    <a:gd name="T30" fmla="*/ 143 w 544"/>
                    <a:gd name="T31" fmla="*/ 246 h 279"/>
                    <a:gd name="T32" fmla="*/ 167 w 544"/>
                    <a:gd name="T33" fmla="*/ 258 h 279"/>
                    <a:gd name="T34" fmla="*/ 192 w 544"/>
                    <a:gd name="T35" fmla="*/ 267 h 279"/>
                    <a:gd name="T36" fmla="*/ 218 w 544"/>
                    <a:gd name="T37" fmla="*/ 274 h 279"/>
                    <a:gd name="T38" fmla="*/ 245 w 544"/>
                    <a:gd name="T39" fmla="*/ 278 h 279"/>
                    <a:gd name="T40" fmla="*/ 273 w 544"/>
                    <a:gd name="T41" fmla="*/ 279 h 279"/>
                    <a:gd name="T42" fmla="*/ 300 w 544"/>
                    <a:gd name="T43" fmla="*/ 278 h 279"/>
                    <a:gd name="T44" fmla="*/ 327 w 544"/>
                    <a:gd name="T45" fmla="*/ 274 h 279"/>
                    <a:gd name="T46" fmla="*/ 354 w 544"/>
                    <a:gd name="T47" fmla="*/ 267 h 279"/>
                    <a:gd name="T48" fmla="*/ 378 w 544"/>
                    <a:gd name="T49" fmla="*/ 258 h 279"/>
                    <a:gd name="T50" fmla="*/ 403 w 544"/>
                    <a:gd name="T51" fmla="*/ 246 h 279"/>
                    <a:gd name="T52" fmla="*/ 425 w 544"/>
                    <a:gd name="T53" fmla="*/ 232 h 279"/>
                    <a:gd name="T54" fmla="*/ 445 w 544"/>
                    <a:gd name="T55" fmla="*/ 217 h 279"/>
                    <a:gd name="T56" fmla="*/ 464 w 544"/>
                    <a:gd name="T57" fmla="*/ 199 h 279"/>
                    <a:gd name="T58" fmla="*/ 482 w 544"/>
                    <a:gd name="T59" fmla="*/ 180 h 279"/>
                    <a:gd name="T60" fmla="*/ 497 w 544"/>
                    <a:gd name="T61" fmla="*/ 160 h 279"/>
                    <a:gd name="T62" fmla="*/ 511 w 544"/>
                    <a:gd name="T63" fmla="*/ 138 h 279"/>
                    <a:gd name="T64" fmla="*/ 523 w 544"/>
                    <a:gd name="T65" fmla="*/ 113 h 279"/>
                    <a:gd name="T66" fmla="*/ 532 w 544"/>
                    <a:gd name="T67" fmla="*/ 89 h 279"/>
                    <a:gd name="T68" fmla="*/ 539 w 544"/>
                    <a:gd name="T69" fmla="*/ 62 h 279"/>
                    <a:gd name="T70" fmla="*/ 543 w 544"/>
                    <a:gd name="T71" fmla="*/ 35 h 279"/>
                    <a:gd name="T72" fmla="*/ 544 w 544"/>
                    <a:gd name="T73" fmla="*/ 8 h 279"/>
                    <a:gd name="T74" fmla="*/ 544 w 544"/>
                    <a:gd name="T75" fmla="*/ 6 h 279"/>
                    <a:gd name="T76" fmla="*/ 544 w 544"/>
                    <a:gd name="T77" fmla="*/ 4 h 279"/>
                    <a:gd name="T78" fmla="*/ 544 w 544"/>
                    <a:gd name="T79" fmla="*/ 2 h 279"/>
                    <a:gd name="T80" fmla="*/ 544 w 544"/>
                    <a:gd name="T81" fmla="*/ 0 h 279"/>
                    <a:gd name="T82" fmla="*/ 1 w 544"/>
                    <a:gd name="T83" fmla="*/ 0 h 279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44"/>
                    <a:gd name="T127" fmla="*/ 0 h 279"/>
                    <a:gd name="T128" fmla="*/ 544 w 544"/>
                    <a:gd name="T129" fmla="*/ 279 h 279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44" h="279">
                      <a:moveTo>
                        <a:pt x="1" y="0"/>
                      </a:moveTo>
                      <a:lnTo>
                        <a:pt x="1" y="2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1" y="35"/>
                      </a:lnTo>
                      <a:lnTo>
                        <a:pt x="5" y="62"/>
                      </a:lnTo>
                      <a:lnTo>
                        <a:pt x="13" y="89"/>
                      </a:lnTo>
                      <a:lnTo>
                        <a:pt x="21" y="113"/>
                      </a:lnTo>
                      <a:lnTo>
                        <a:pt x="33" y="138"/>
                      </a:lnTo>
                      <a:lnTo>
                        <a:pt x="47" y="160"/>
                      </a:lnTo>
                      <a:lnTo>
                        <a:pt x="63" y="180"/>
                      </a:lnTo>
                      <a:lnTo>
                        <a:pt x="80" y="199"/>
                      </a:lnTo>
                      <a:lnTo>
                        <a:pt x="99" y="217"/>
                      </a:lnTo>
                      <a:lnTo>
                        <a:pt x="120" y="232"/>
                      </a:lnTo>
                      <a:lnTo>
                        <a:pt x="143" y="246"/>
                      </a:lnTo>
                      <a:lnTo>
                        <a:pt x="167" y="258"/>
                      </a:lnTo>
                      <a:lnTo>
                        <a:pt x="192" y="267"/>
                      </a:lnTo>
                      <a:lnTo>
                        <a:pt x="218" y="274"/>
                      </a:lnTo>
                      <a:lnTo>
                        <a:pt x="245" y="278"/>
                      </a:lnTo>
                      <a:lnTo>
                        <a:pt x="273" y="279"/>
                      </a:lnTo>
                      <a:lnTo>
                        <a:pt x="300" y="278"/>
                      </a:lnTo>
                      <a:lnTo>
                        <a:pt x="327" y="274"/>
                      </a:lnTo>
                      <a:lnTo>
                        <a:pt x="354" y="267"/>
                      </a:lnTo>
                      <a:lnTo>
                        <a:pt x="378" y="258"/>
                      </a:lnTo>
                      <a:lnTo>
                        <a:pt x="403" y="246"/>
                      </a:lnTo>
                      <a:lnTo>
                        <a:pt x="425" y="232"/>
                      </a:lnTo>
                      <a:lnTo>
                        <a:pt x="445" y="217"/>
                      </a:lnTo>
                      <a:lnTo>
                        <a:pt x="464" y="199"/>
                      </a:lnTo>
                      <a:lnTo>
                        <a:pt x="482" y="180"/>
                      </a:lnTo>
                      <a:lnTo>
                        <a:pt x="497" y="160"/>
                      </a:lnTo>
                      <a:lnTo>
                        <a:pt x="511" y="138"/>
                      </a:lnTo>
                      <a:lnTo>
                        <a:pt x="523" y="113"/>
                      </a:lnTo>
                      <a:lnTo>
                        <a:pt x="532" y="89"/>
                      </a:lnTo>
                      <a:lnTo>
                        <a:pt x="539" y="62"/>
                      </a:lnTo>
                      <a:lnTo>
                        <a:pt x="543" y="35"/>
                      </a:lnTo>
                      <a:lnTo>
                        <a:pt x="544" y="8"/>
                      </a:lnTo>
                      <a:lnTo>
                        <a:pt x="544" y="6"/>
                      </a:lnTo>
                      <a:lnTo>
                        <a:pt x="544" y="4"/>
                      </a:lnTo>
                      <a:lnTo>
                        <a:pt x="544" y="2"/>
                      </a:lnTo>
                      <a:lnTo>
                        <a:pt x="544" y="0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21" name="Freeform 12"/>
                <p:cNvSpPr>
                  <a:spLocks/>
                </p:cNvSpPr>
                <p:nvPr/>
              </p:nvSpPr>
              <p:spPr bwMode="auto">
                <a:xfrm>
                  <a:off x="3915" y="2290"/>
                  <a:ext cx="608" cy="63"/>
                </a:xfrm>
                <a:custGeom>
                  <a:avLst/>
                  <a:gdLst>
                    <a:gd name="T0" fmla="*/ 312 w 322"/>
                    <a:gd name="T1" fmla="*/ 33 h 33"/>
                    <a:gd name="T2" fmla="*/ 315 w 322"/>
                    <a:gd name="T3" fmla="*/ 24 h 33"/>
                    <a:gd name="T4" fmla="*/ 317 w 322"/>
                    <a:gd name="T5" fmla="*/ 17 h 33"/>
                    <a:gd name="T6" fmla="*/ 319 w 322"/>
                    <a:gd name="T7" fmla="*/ 8 h 33"/>
                    <a:gd name="T8" fmla="*/ 322 w 322"/>
                    <a:gd name="T9" fmla="*/ 0 h 33"/>
                    <a:gd name="T10" fmla="*/ 0 w 322"/>
                    <a:gd name="T11" fmla="*/ 22 h 33"/>
                    <a:gd name="T12" fmla="*/ 312 w 322"/>
                    <a:gd name="T13" fmla="*/ 33 h 3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22"/>
                    <a:gd name="T22" fmla="*/ 0 h 33"/>
                    <a:gd name="T23" fmla="*/ 322 w 322"/>
                    <a:gd name="T24" fmla="*/ 33 h 3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22" h="33">
                      <a:moveTo>
                        <a:pt x="312" y="33"/>
                      </a:moveTo>
                      <a:lnTo>
                        <a:pt x="315" y="24"/>
                      </a:lnTo>
                      <a:lnTo>
                        <a:pt x="317" y="17"/>
                      </a:lnTo>
                      <a:lnTo>
                        <a:pt x="319" y="8"/>
                      </a:lnTo>
                      <a:lnTo>
                        <a:pt x="322" y="0"/>
                      </a:lnTo>
                      <a:lnTo>
                        <a:pt x="0" y="22"/>
                      </a:lnTo>
                      <a:lnTo>
                        <a:pt x="312" y="33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22" name="Freeform 13"/>
                <p:cNvSpPr>
                  <a:spLocks/>
                </p:cNvSpPr>
                <p:nvPr/>
              </p:nvSpPr>
              <p:spPr bwMode="auto">
                <a:xfrm>
                  <a:off x="3919" y="2408"/>
                  <a:ext cx="564" cy="59"/>
                </a:xfrm>
                <a:custGeom>
                  <a:avLst/>
                  <a:gdLst>
                    <a:gd name="T0" fmla="*/ 282 w 299"/>
                    <a:gd name="T1" fmla="*/ 31 h 31"/>
                    <a:gd name="T2" fmla="*/ 287 w 299"/>
                    <a:gd name="T3" fmla="*/ 23 h 31"/>
                    <a:gd name="T4" fmla="*/ 291 w 299"/>
                    <a:gd name="T5" fmla="*/ 15 h 31"/>
                    <a:gd name="T6" fmla="*/ 295 w 299"/>
                    <a:gd name="T7" fmla="*/ 7 h 31"/>
                    <a:gd name="T8" fmla="*/ 299 w 299"/>
                    <a:gd name="T9" fmla="*/ 0 h 31"/>
                    <a:gd name="T10" fmla="*/ 0 w 299"/>
                    <a:gd name="T11" fmla="*/ 20 h 31"/>
                    <a:gd name="T12" fmla="*/ 282 w 299"/>
                    <a:gd name="T13" fmla="*/ 31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99"/>
                    <a:gd name="T22" fmla="*/ 0 h 31"/>
                    <a:gd name="T23" fmla="*/ 299 w 299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99" h="31">
                      <a:moveTo>
                        <a:pt x="282" y="31"/>
                      </a:moveTo>
                      <a:lnTo>
                        <a:pt x="287" y="23"/>
                      </a:lnTo>
                      <a:lnTo>
                        <a:pt x="291" y="15"/>
                      </a:lnTo>
                      <a:lnTo>
                        <a:pt x="295" y="7"/>
                      </a:lnTo>
                      <a:lnTo>
                        <a:pt x="299" y="0"/>
                      </a:lnTo>
                      <a:lnTo>
                        <a:pt x="0" y="20"/>
                      </a:lnTo>
                      <a:lnTo>
                        <a:pt x="282" y="31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23" name="Freeform 14"/>
                <p:cNvSpPr>
                  <a:spLocks/>
                </p:cNvSpPr>
                <p:nvPr/>
              </p:nvSpPr>
              <p:spPr bwMode="auto">
                <a:xfrm>
                  <a:off x="3940" y="2528"/>
                  <a:ext cx="466" cy="48"/>
                </a:xfrm>
                <a:custGeom>
                  <a:avLst/>
                  <a:gdLst>
                    <a:gd name="T0" fmla="*/ 221 w 247"/>
                    <a:gd name="T1" fmla="*/ 25 h 25"/>
                    <a:gd name="T2" fmla="*/ 229 w 247"/>
                    <a:gd name="T3" fmla="*/ 19 h 25"/>
                    <a:gd name="T4" fmla="*/ 235 w 247"/>
                    <a:gd name="T5" fmla="*/ 12 h 25"/>
                    <a:gd name="T6" fmla="*/ 241 w 247"/>
                    <a:gd name="T7" fmla="*/ 6 h 25"/>
                    <a:gd name="T8" fmla="*/ 247 w 247"/>
                    <a:gd name="T9" fmla="*/ 0 h 25"/>
                    <a:gd name="T10" fmla="*/ 0 w 247"/>
                    <a:gd name="T11" fmla="*/ 17 h 25"/>
                    <a:gd name="T12" fmla="*/ 221 w 247"/>
                    <a:gd name="T13" fmla="*/ 25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47"/>
                    <a:gd name="T22" fmla="*/ 0 h 25"/>
                    <a:gd name="T23" fmla="*/ 247 w 247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47" h="25">
                      <a:moveTo>
                        <a:pt x="221" y="25"/>
                      </a:moveTo>
                      <a:lnTo>
                        <a:pt x="229" y="19"/>
                      </a:lnTo>
                      <a:lnTo>
                        <a:pt x="235" y="12"/>
                      </a:lnTo>
                      <a:lnTo>
                        <a:pt x="241" y="6"/>
                      </a:lnTo>
                      <a:lnTo>
                        <a:pt x="247" y="0"/>
                      </a:lnTo>
                      <a:lnTo>
                        <a:pt x="0" y="17"/>
                      </a:lnTo>
                      <a:lnTo>
                        <a:pt x="221" y="25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24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3680" y="1570"/>
                  <a:ext cx="317" cy="635"/>
                </a:xfrm>
                <a:prstGeom prst="line">
                  <a:avLst/>
                </a:prstGeom>
                <a:noFill/>
                <a:ln w="635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25" name="Line 16"/>
                <p:cNvSpPr>
                  <a:spLocks noChangeShapeType="1"/>
                </p:cNvSpPr>
                <p:nvPr/>
              </p:nvSpPr>
              <p:spPr bwMode="auto">
                <a:xfrm flipH="1" flipV="1">
                  <a:off x="4225" y="1570"/>
                  <a:ext cx="317" cy="635"/>
                </a:xfrm>
                <a:prstGeom prst="line">
                  <a:avLst/>
                </a:prstGeom>
                <a:noFill/>
                <a:ln w="635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26" name="Line 17"/>
                <p:cNvSpPr>
                  <a:spLocks noChangeShapeType="1"/>
                </p:cNvSpPr>
                <p:nvPr/>
              </p:nvSpPr>
              <p:spPr bwMode="auto">
                <a:xfrm>
                  <a:off x="4133" y="1570"/>
                  <a:ext cx="0" cy="635"/>
                </a:xfrm>
                <a:prstGeom prst="line">
                  <a:avLst/>
                </a:prstGeom>
                <a:noFill/>
                <a:ln w="635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</p:grpSp>
          <p:grpSp>
            <p:nvGrpSpPr>
              <p:cNvPr id="12" name="Group 18"/>
              <p:cNvGrpSpPr>
                <a:grpSpLocks/>
              </p:cNvGrpSpPr>
              <p:nvPr/>
            </p:nvGrpSpPr>
            <p:grpSpPr bwMode="auto">
              <a:xfrm flipH="1">
                <a:off x="3705771" y="1715715"/>
                <a:ext cx="631647" cy="698137"/>
                <a:chOff x="3606" y="1570"/>
                <a:chExt cx="1026" cy="1134"/>
              </a:xfrm>
            </p:grpSpPr>
            <p:sp>
              <p:nvSpPr>
                <p:cNvPr id="13" name="Freeform 19"/>
                <p:cNvSpPr>
                  <a:spLocks/>
                </p:cNvSpPr>
                <p:nvPr/>
              </p:nvSpPr>
              <p:spPr bwMode="auto">
                <a:xfrm>
                  <a:off x="3606" y="2171"/>
                  <a:ext cx="1026" cy="533"/>
                </a:xfrm>
                <a:custGeom>
                  <a:avLst/>
                  <a:gdLst>
                    <a:gd name="T0" fmla="*/ 1 w 544"/>
                    <a:gd name="T1" fmla="*/ 0 h 279"/>
                    <a:gd name="T2" fmla="*/ 1 w 544"/>
                    <a:gd name="T3" fmla="*/ 2 h 279"/>
                    <a:gd name="T4" fmla="*/ 1 w 544"/>
                    <a:gd name="T5" fmla="*/ 4 h 279"/>
                    <a:gd name="T6" fmla="*/ 0 w 544"/>
                    <a:gd name="T7" fmla="*/ 6 h 279"/>
                    <a:gd name="T8" fmla="*/ 0 w 544"/>
                    <a:gd name="T9" fmla="*/ 8 h 279"/>
                    <a:gd name="T10" fmla="*/ 1 w 544"/>
                    <a:gd name="T11" fmla="*/ 35 h 279"/>
                    <a:gd name="T12" fmla="*/ 5 w 544"/>
                    <a:gd name="T13" fmla="*/ 62 h 279"/>
                    <a:gd name="T14" fmla="*/ 13 w 544"/>
                    <a:gd name="T15" fmla="*/ 89 h 279"/>
                    <a:gd name="T16" fmla="*/ 21 w 544"/>
                    <a:gd name="T17" fmla="*/ 113 h 279"/>
                    <a:gd name="T18" fmla="*/ 33 w 544"/>
                    <a:gd name="T19" fmla="*/ 138 h 279"/>
                    <a:gd name="T20" fmla="*/ 47 w 544"/>
                    <a:gd name="T21" fmla="*/ 160 h 279"/>
                    <a:gd name="T22" fmla="*/ 63 w 544"/>
                    <a:gd name="T23" fmla="*/ 180 h 279"/>
                    <a:gd name="T24" fmla="*/ 80 w 544"/>
                    <a:gd name="T25" fmla="*/ 199 h 279"/>
                    <a:gd name="T26" fmla="*/ 99 w 544"/>
                    <a:gd name="T27" fmla="*/ 217 h 279"/>
                    <a:gd name="T28" fmla="*/ 120 w 544"/>
                    <a:gd name="T29" fmla="*/ 232 h 279"/>
                    <a:gd name="T30" fmla="*/ 143 w 544"/>
                    <a:gd name="T31" fmla="*/ 246 h 279"/>
                    <a:gd name="T32" fmla="*/ 167 w 544"/>
                    <a:gd name="T33" fmla="*/ 258 h 279"/>
                    <a:gd name="T34" fmla="*/ 192 w 544"/>
                    <a:gd name="T35" fmla="*/ 267 h 279"/>
                    <a:gd name="T36" fmla="*/ 218 w 544"/>
                    <a:gd name="T37" fmla="*/ 274 h 279"/>
                    <a:gd name="T38" fmla="*/ 245 w 544"/>
                    <a:gd name="T39" fmla="*/ 278 h 279"/>
                    <a:gd name="T40" fmla="*/ 273 w 544"/>
                    <a:gd name="T41" fmla="*/ 279 h 279"/>
                    <a:gd name="T42" fmla="*/ 300 w 544"/>
                    <a:gd name="T43" fmla="*/ 278 h 279"/>
                    <a:gd name="T44" fmla="*/ 327 w 544"/>
                    <a:gd name="T45" fmla="*/ 274 h 279"/>
                    <a:gd name="T46" fmla="*/ 354 w 544"/>
                    <a:gd name="T47" fmla="*/ 267 h 279"/>
                    <a:gd name="T48" fmla="*/ 378 w 544"/>
                    <a:gd name="T49" fmla="*/ 258 h 279"/>
                    <a:gd name="T50" fmla="*/ 403 w 544"/>
                    <a:gd name="T51" fmla="*/ 246 h 279"/>
                    <a:gd name="T52" fmla="*/ 425 w 544"/>
                    <a:gd name="T53" fmla="*/ 232 h 279"/>
                    <a:gd name="T54" fmla="*/ 445 w 544"/>
                    <a:gd name="T55" fmla="*/ 217 h 279"/>
                    <a:gd name="T56" fmla="*/ 464 w 544"/>
                    <a:gd name="T57" fmla="*/ 199 h 279"/>
                    <a:gd name="T58" fmla="*/ 482 w 544"/>
                    <a:gd name="T59" fmla="*/ 180 h 279"/>
                    <a:gd name="T60" fmla="*/ 497 w 544"/>
                    <a:gd name="T61" fmla="*/ 160 h 279"/>
                    <a:gd name="T62" fmla="*/ 511 w 544"/>
                    <a:gd name="T63" fmla="*/ 138 h 279"/>
                    <a:gd name="T64" fmla="*/ 523 w 544"/>
                    <a:gd name="T65" fmla="*/ 113 h 279"/>
                    <a:gd name="T66" fmla="*/ 532 w 544"/>
                    <a:gd name="T67" fmla="*/ 89 h 279"/>
                    <a:gd name="T68" fmla="*/ 539 w 544"/>
                    <a:gd name="T69" fmla="*/ 62 h 279"/>
                    <a:gd name="T70" fmla="*/ 543 w 544"/>
                    <a:gd name="T71" fmla="*/ 35 h 279"/>
                    <a:gd name="T72" fmla="*/ 544 w 544"/>
                    <a:gd name="T73" fmla="*/ 8 h 279"/>
                    <a:gd name="T74" fmla="*/ 544 w 544"/>
                    <a:gd name="T75" fmla="*/ 6 h 279"/>
                    <a:gd name="T76" fmla="*/ 544 w 544"/>
                    <a:gd name="T77" fmla="*/ 4 h 279"/>
                    <a:gd name="T78" fmla="*/ 544 w 544"/>
                    <a:gd name="T79" fmla="*/ 2 h 279"/>
                    <a:gd name="T80" fmla="*/ 544 w 544"/>
                    <a:gd name="T81" fmla="*/ 0 h 279"/>
                    <a:gd name="T82" fmla="*/ 1 w 544"/>
                    <a:gd name="T83" fmla="*/ 0 h 279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44"/>
                    <a:gd name="T127" fmla="*/ 0 h 279"/>
                    <a:gd name="T128" fmla="*/ 544 w 544"/>
                    <a:gd name="T129" fmla="*/ 279 h 279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44" h="279">
                      <a:moveTo>
                        <a:pt x="1" y="0"/>
                      </a:moveTo>
                      <a:lnTo>
                        <a:pt x="1" y="2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1" y="35"/>
                      </a:lnTo>
                      <a:lnTo>
                        <a:pt x="5" y="62"/>
                      </a:lnTo>
                      <a:lnTo>
                        <a:pt x="13" y="89"/>
                      </a:lnTo>
                      <a:lnTo>
                        <a:pt x="21" y="113"/>
                      </a:lnTo>
                      <a:lnTo>
                        <a:pt x="33" y="138"/>
                      </a:lnTo>
                      <a:lnTo>
                        <a:pt x="47" y="160"/>
                      </a:lnTo>
                      <a:lnTo>
                        <a:pt x="63" y="180"/>
                      </a:lnTo>
                      <a:lnTo>
                        <a:pt x="80" y="199"/>
                      </a:lnTo>
                      <a:lnTo>
                        <a:pt x="99" y="217"/>
                      </a:lnTo>
                      <a:lnTo>
                        <a:pt x="120" y="232"/>
                      </a:lnTo>
                      <a:lnTo>
                        <a:pt x="143" y="246"/>
                      </a:lnTo>
                      <a:lnTo>
                        <a:pt x="167" y="258"/>
                      </a:lnTo>
                      <a:lnTo>
                        <a:pt x="192" y="267"/>
                      </a:lnTo>
                      <a:lnTo>
                        <a:pt x="218" y="274"/>
                      </a:lnTo>
                      <a:lnTo>
                        <a:pt x="245" y="278"/>
                      </a:lnTo>
                      <a:lnTo>
                        <a:pt x="273" y="279"/>
                      </a:lnTo>
                      <a:lnTo>
                        <a:pt x="300" y="278"/>
                      </a:lnTo>
                      <a:lnTo>
                        <a:pt x="327" y="274"/>
                      </a:lnTo>
                      <a:lnTo>
                        <a:pt x="354" y="267"/>
                      </a:lnTo>
                      <a:lnTo>
                        <a:pt x="378" y="258"/>
                      </a:lnTo>
                      <a:lnTo>
                        <a:pt x="403" y="246"/>
                      </a:lnTo>
                      <a:lnTo>
                        <a:pt x="425" y="232"/>
                      </a:lnTo>
                      <a:lnTo>
                        <a:pt x="445" y="217"/>
                      </a:lnTo>
                      <a:lnTo>
                        <a:pt x="464" y="199"/>
                      </a:lnTo>
                      <a:lnTo>
                        <a:pt x="482" y="180"/>
                      </a:lnTo>
                      <a:lnTo>
                        <a:pt x="497" y="160"/>
                      </a:lnTo>
                      <a:lnTo>
                        <a:pt x="511" y="138"/>
                      </a:lnTo>
                      <a:lnTo>
                        <a:pt x="523" y="113"/>
                      </a:lnTo>
                      <a:lnTo>
                        <a:pt x="532" y="89"/>
                      </a:lnTo>
                      <a:lnTo>
                        <a:pt x="539" y="62"/>
                      </a:lnTo>
                      <a:lnTo>
                        <a:pt x="543" y="35"/>
                      </a:lnTo>
                      <a:lnTo>
                        <a:pt x="544" y="8"/>
                      </a:lnTo>
                      <a:lnTo>
                        <a:pt x="544" y="6"/>
                      </a:lnTo>
                      <a:lnTo>
                        <a:pt x="544" y="4"/>
                      </a:lnTo>
                      <a:lnTo>
                        <a:pt x="544" y="2"/>
                      </a:lnTo>
                      <a:lnTo>
                        <a:pt x="544" y="0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14" name="Freeform 20"/>
                <p:cNvSpPr>
                  <a:spLocks/>
                </p:cNvSpPr>
                <p:nvPr/>
              </p:nvSpPr>
              <p:spPr bwMode="auto">
                <a:xfrm>
                  <a:off x="3915" y="2290"/>
                  <a:ext cx="608" cy="63"/>
                </a:xfrm>
                <a:custGeom>
                  <a:avLst/>
                  <a:gdLst>
                    <a:gd name="T0" fmla="*/ 312 w 322"/>
                    <a:gd name="T1" fmla="*/ 33 h 33"/>
                    <a:gd name="T2" fmla="*/ 315 w 322"/>
                    <a:gd name="T3" fmla="*/ 24 h 33"/>
                    <a:gd name="T4" fmla="*/ 317 w 322"/>
                    <a:gd name="T5" fmla="*/ 17 h 33"/>
                    <a:gd name="T6" fmla="*/ 319 w 322"/>
                    <a:gd name="T7" fmla="*/ 8 h 33"/>
                    <a:gd name="T8" fmla="*/ 322 w 322"/>
                    <a:gd name="T9" fmla="*/ 0 h 33"/>
                    <a:gd name="T10" fmla="*/ 0 w 322"/>
                    <a:gd name="T11" fmla="*/ 22 h 33"/>
                    <a:gd name="T12" fmla="*/ 312 w 322"/>
                    <a:gd name="T13" fmla="*/ 33 h 3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22"/>
                    <a:gd name="T22" fmla="*/ 0 h 33"/>
                    <a:gd name="T23" fmla="*/ 322 w 322"/>
                    <a:gd name="T24" fmla="*/ 33 h 3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22" h="33">
                      <a:moveTo>
                        <a:pt x="312" y="33"/>
                      </a:moveTo>
                      <a:lnTo>
                        <a:pt x="315" y="24"/>
                      </a:lnTo>
                      <a:lnTo>
                        <a:pt x="317" y="17"/>
                      </a:lnTo>
                      <a:lnTo>
                        <a:pt x="319" y="8"/>
                      </a:lnTo>
                      <a:lnTo>
                        <a:pt x="322" y="0"/>
                      </a:lnTo>
                      <a:lnTo>
                        <a:pt x="0" y="22"/>
                      </a:lnTo>
                      <a:lnTo>
                        <a:pt x="312" y="33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15" name="Freeform 21"/>
                <p:cNvSpPr>
                  <a:spLocks/>
                </p:cNvSpPr>
                <p:nvPr/>
              </p:nvSpPr>
              <p:spPr bwMode="auto">
                <a:xfrm>
                  <a:off x="3919" y="2408"/>
                  <a:ext cx="564" cy="59"/>
                </a:xfrm>
                <a:custGeom>
                  <a:avLst/>
                  <a:gdLst>
                    <a:gd name="T0" fmla="*/ 282 w 299"/>
                    <a:gd name="T1" fmla="*/ 31 h 31"/>
                    <a:gd name="T2" fmla="*/ 287 w 299"/>
                    <a:gd name="T3" fmla="*/ 23 h 31"/>
                    <a:gd name="T4" fmla="*/ 291 w 299"/>
                    <a:gd name="T5" fmla="*/ 15 h 31"/>
                    <a:gd name="T6" fmla="*/ 295 w 299"/>
                    <a:gd name="T7" fmla="*/ 7 h 31"/>
                    <a:gd name="T8" fmla="*/ 299 w 299"/>
                    <a:gd name="T9" fmla="*/ 0 h 31"/>
                    <a:gd name="T10" fmla="*/ 0 w 299"/>
                    <a:gd name="T11" fmla="*/ 20 h 31"/>
                    <a:gd name="T12" fmla="*/ 282 w 299"/>
                    <a:gd name="T13" fmla="*/ 31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99"/>
                    <a:gd name="T22" fmla="*/ 0 h 31"/>
                    <a:gd name="T23" fmla="*/ 299 w 299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99" h="31">
                      <a:moveTo>
                        <a:pt x="282" y="31"/>
                      </a:moveTo>
                      <a:lnTo>
                        <a:pt x="287" y="23"/>
                      </a:lnTo>
                      <a:lnTo>
                        <a:pt x="291" y="15"/>
                      </a:lnTo>
                      <a:lnTo>
                        <a:pt x="295" y="7"/>
                      </a:lnTo>
                      <a:lnTo>
                        <a:pt x="299" y="0"/>
                      </a:lnTo>
                      <a:lnTo>
                        <a:pt x="0" y="20"/>
                      </a:lnTo>
                      <a:lnTo>
                        <a:pt x="282" y="31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16" name="Freeform 22"/>
                <p:cNvSpPr>
                  <a:spLocks/>
                </p:cNvSpPr>
                <p:nvPr/>
              </p:nvSpPr>
              <p:spPr bwMode="auto">
                <a:xfrm>
                  <a:off x="3940" y="2528"/>
                  <a:ext cx="466" cy="48"/>
                </a:xfrm>
                <a:custGeom>
                  <a:avLst/>
                  <a:gdLst>
                    <a:gd name="T0" fmla="*/ 221 w 247"/>
                    <a:gd name="T1" fmla="*/ 25 h 25"/>
                    <a:gd name="T2" fmla="*/ 229 w 247"/>
                    <a:gd name="T3" fmla="*/ 19 h 25"/>
                    <a:gd name="T4" fmla="*/ 235 w 247"/>
                    <a:gd name="T5" fmla="*/ 12 h 25"/>
                    <a:gd name="T6" fmla="*/ 241 w 247"/>
                    <a:gd name="T7" fmla="*/ 6 h 25"/>
                    <a:gd name="T8" fmla="*/ 247 w 247"/>
                    <a:gd name="T9" fmla="*/ 0 h 25"/>
                    <a:gd name="T10" fmla="*/ 0 w 247"/>
                    <a:gd name="T11" fmla="*/ 17 h 25"/>
                    <a:gd name="T12" fmla="*/ 221 w 247"/>
                    <a:gd name="T13" fmla="*/ 25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47"/>
                    <a:gd name="T22" fmla="*/ 0 h 25"/>
                    <a:gd name="T23" fmla="*/ 247 w 247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47" h="25">
                      <a:moveTo>
                        <a:pt x="221" y="25"/>
                      </a:moveTo>
                      <a:lnTo>
                        <a:pt x="229" y="19"/>
                      </a:lnTo>
                      <a:lnTo>
                        <a:pt x="235" y="12"/>
                      </a:lnTo>
                      <a:lnTo>
                        <a:pt x="241" y="6"/>
                      </a:lnTo>
                      <a:lnTo>
                        <a:pt x="247" y="0"/>
                      </a:lnTo>
                      <a:lnTo>
                        <a:pt x="0" y="17"/>
                      </a:lnTo>
                      <a:lnTo>
                        <a:pt x="221" y="25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17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3680" y="1570"/>
                  <a:ext cx="317" cy="635"/>
                </a:xfrm>
                <a:prstGeom prst="line">
                  <a:avLst/>
                </a:prstGeom>
                <a:noFill/>
                <a:ln w="635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18" name="Line 2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5" y="1570"/>
                  <a:ext cx="317" cy="635"/>
                </a:xfrm>
                <a:prstGeom prst="line">
                  <a:avLst/>
                </a:prstGeom>
                <a:noFill/>
                <a:ln w="635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19" name="Line 25"/>
                <p:cNvSpPr>
                  <a:spLocks noChangeShapeType="1"/>
                </p:cNvSpPr>
                <p:nvPr/>
              </p:nvSpPr>
              <p:spPr bwMode="auto">
                <a:xfrm>
                  <a:off x="4133" y="1570"/>
                  <a:ext cx="0" cy="635"/>
                </a:xfrm>
                <a:prstGeom prst="line">
                  <a:avLst/>
                </a:prstGeom>
                <a:noFill/>
                <a:ln w="635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</p:grpSp>
        </p:grpSp>
        <p:grpSp>
          <p:nvGrpSpPr>
            <p:cNvPr id="27" name="Grupa 26"/>
            <p:cNvGrpSpPr/>
            <p:nvPr/>
          </p:nvGrpSpPr>
          <p:grpSpPr>
            <a:xfrm>
              <a:off x="3635896" y="2909674"/>
              <a:ext cx="2101181" cy="1254675"/>
              <a:chOff x="1817688" y="2641600"/>
              <a:chExt cx="5418137" cy="3235325"/>
            </a:xfrm>
            <a:solidFill>
              <a:schemeClr val="accent3">
                <a:lumMod val="75000"/>
              </a:schemeClr>
            </a:solidFill>
          </p:grpSpPr>
          <p:sp>
            <p:nvSpPr>
              <p:cNvPr id="28" name="Rectangle 4"/>
              <p:cNvSpPr>
                <a:spLocks noChangeArrowheads="1"/>
              </p:cNvSpPr>
              <p:nvPr/>
            </p:nvSpPr>
            <p:spPr bwMode="auto">
              <a:xfrm>
                <a:off x="4318000" y="2990850"/>
                <a:ext cx="246063" cy="2595563"/>
              </a:xfrm>
              <a:prstGeom prst="rect">
                <a:avLst/>
              </a:prstGeom>
              <a:grpFill/>
              <a:ln w="9525">
                <a:solidFill>
                  <a:schemeClr val="accent3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9" name="Freeform 5"/>
              <p:cNvSpPr>
                <a:spLocks/>
              </p:cNvSpPr>
              <p:nvPr/>
            </p:nvSpPr>
            <p:spPr bwMode="auto">
              <a:xfrm>
                <a:off x="3338513" y="5289550"/>
                <a:ext cx="2246312" cy="587375"/>
              </a:xfrm>
              <a:custGeom>
                <a:avLst/>
                <a:gdLst>
                  <a:gd name="T0" fmla="*/ 750 w 750"/>
                  <a:gd name="T1" fmla="*/ 194 h 194"/>
                  <a:gd name="T2" fmla="*/ 746 w 750"/>
                  <a:gd name="T3" fmla="*/ 173 h 194"/>
                  <a:gd name="T4" fmla="*/ 738 w 750"/>
                  <a:gd name="T5" fmla="*/ 154 h 194"/>
                  <a:gd name="T6" fmla="*/ 728 w 750"/>
                  <a:gd name="T7" fmla="*/ 136 h 194"/>
                  <a:gd name="T8" fmla="*/ 714 w 750"/>
                  <a:gd name="T9" fmla="*/ 118 h 194"/>
                  <a:gd name="T10" fmla="*/ 697 w 750"/>
                  <a:gd name="T11" fmla="*/ 101 h 194"/>
                  <a:gd name="T12" fmla="*/ 678 w 750"/>
                  <a:gd name="T13" fmla="*/ 85 h 194"/>
                  <a:gd name="T14" fmla="*/ 656 w 750"/>
                  <a:gd name="T15" fmla="*/ 70 h 194"/>
                  <a:gd name="T16" fmla="*/ 632 w 750"/>
                  <a:gd name="T17" fmla="*/ 56 h 194"/>
                  <a:gd name="T18" fmla="*/ 605 w 750"/>
                  <a:gd name="T19" fmla="*/ 43 h 194"/>
                  <a:gd name="T20" fmla="*/ 578 w 750"/>
                  <a:gd name="T21" fmla="*/ 33 h 194"/>
                  <a:gd name="T22" fmla="*/ 547 w 750"/>
                  <a:gd name="T23" fmla="*/ 23 h 194"/>
                  <a:gd name="T24" fmla="*/ 516 w 750"/>
                  <a:gd name="T25" fmla="*/ 15 h 194"/>
                  <a:gd name="T26" fmla="*/ 482 w 750"/>
                  <a:gd name="T27" fmla="*/ 8 h 194"/>
                  <a:gd name="T28" fmla="*/ 448 w 750"/>
                  <a:gd name="T29" fmla="*/ 4 h 194"/>
                  <a:gd name="T30" fmla="*/ 412 w 750"/>
                  <a:gd name="T31" fmla="*/ 1 h 194"/>
                  <a:gd name="T32" fmla="*/ 375 w 750"/>
                  <a:gd name="T33" fmla="*/ 0 h 194"/>
                  <a:gd name="T34" fmla="*/ 338 w 750"/>
                  <a:gd name="T35" fmla="*/ 1 h 194"/>
                  <a:gd name="T36" fmla="*/ 303 w 750"/>
                  <a:gd name="T37" fmla="*/ 4 h 194"/>
                  <a:gd name="T38" fmla="*/ 268 w 750"/>
                  <a:gd name="T39" fmla="*/ 8 h 194"/>
                  <a:gd name="T40" fmla="*/ 235 w 750"/>
                  <a:gd name="T41" fmla="*/ 15 h 194"/>
                  <a:gd name="T42" fmla="*/ 203 w 750"/>
                  <a:gd name="T43" fmla="*/ 23 h 194"/>
                  <a:gd name="T44" fmla="*/ 173 w 750"/>
                  <a:gd name="T45" fmla="*/ 33 h 194"/>
                  <a:gd name="T46" fmla="*/ 144 w 750"/>
                  <a:gd name="T47" fmla="*/ 43 h 194"/>
                  <a:gd name="T48" fmla="*/ 118 w 750"/>
                  <a:gd name="T49" fmla="*/ 56 h 194"/>
                  <a:gd name="T50" fmla="*/ 94 w 750"/>
                  <a:gd name="T51" fmla="*/ 70 h 194"/>
                  <a:gd name="T52" fmla="*/ 72 w 750"/>
                  <a:gd name="T53" fmla="*/ 85 h 194"/>
                  <a:gd name="T54" fmla="*/ 53 w 750"/>
                  <a:gd name="T55" fmla="*/ 101 h 194"/>
                  <a:gd name="T56" fmla="*/ 36 w 750"/>
                  <a:gd name="T57" fmla="*/ 118 h 194"/>
                  <a:gd name="T58" fmla="*/ 22 w 750"/>
                  <a:gd name="T59" fmla="*/ 136 h 194"/>
                  <a:gd name="T60" fmla="*/ 11 w 750"/>
                  <a:gd name="T61" fmla="*/ 154 h 194"/>
                  <a:gd name="T62" fmla="*/ 4 w 750"/>
                  <a:gd name="T63" fmla="*/ 173 h 194"/>
                  <a:gd name="T64" fmla="*/ 0 w 750"/>
                  <a:gd name="T65" fmla="*/ 194 h 194"/>
                  <a:gd name="T66" fmla="*/ 750 w 750"/>
                  <a:gd name="T67" fmla="*/ 194 h 19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750"/>
                  <a:gd name="T103" fmla="*/ 0 h 194"/>
                  <a:gd name="T104" fmla="*/ 750 w 750"/>
                  <a:gd name="T105" fmla="*/ 194 h 19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750" h="194">
                    <a:moveTo>
                      <a:pt x="750" y="194"/>
                    </a:moveTo>
                    <a:lnTo>
                      <a:pt x="746" y="173"/>
                    </a:lnTo>
                    <a:lnTo>
                      <a:pt x="738" y="154"/>
                    </a:lnTo>
                    <a:lnTo>
                      <a:pt x="728" y="136"/>
                    </a:lnTo>
                    <a:lnTo>
                      <a:pt x="714" y="118"/>
                    </a:lnTo>
                    <a:lnTo>
                      <a:pt x="697" y="101"/>
                    </a:lnTo>
                    <a:lnTo>
                      <a:pt x="678" y="85"/>
                    </a:lnTo>
                    <a:lnTo>
                      <a:pt x="656" y="70"/>
                    </a:lnTo>
                    <a:lnTo>
                      <a:pt x="632" y="56"/>
                    </a:lnTo>
                    <a:lnTo>
                      <a:pt x="605" y="43"/>
                    </a:lnTo>
                    <a:lnTo>
                      <a:pt x="578" y="33"/>
                    </a:lnTo>
                    <a:lnTo>
                      <a:pt x="547" y="23"/>
                    </a:lnTo>
                    <a:lnTo>
                      <a:pt x="516" y="15"/>
                    </a:lnTo>
                    <a:lnTo>
                      <a:pt x="482" y="8"/>
                    </a:lnTo>
                    <a:lnTo>
                      <a:pt x="448" y="4"/>
                    </a:lnTo>
                    <a:lnTo>
                      <a:pt x="412" y="1"/>
                    </a:lnTo>
                    <a:lnTo>
                      <a:pt x="375" y="0"/>
                    </a:lnTo>
                    <a:lnTo>
                      <a:pt x="338" y="1"/>
                    </a:lnTo>
                    <a:lnTo>
                      <a:pt x="303" y="4"/>
                    </a:lnTo>
                    <a:lnTo>
                      <a:pt x="268" y="8"/>
                    </a:lnTo>
                    <a:lnTo>
                      <a:pt x="235" y="15"/>
                    </a:lnTo>
                    <a:lnTo>
                      <a:pt x="203" y="23"/>
                    </a:lnTo>
                    <a:lnTo>
                      <a:pt x="173" y="33"/>
                    </a:lnTo>
                    <a:lnTo>
                      <a:pt x="144" y="43"/>
                    </a:lnTo>
                    <a:lnTo>
                      <a:pt x="118" y="56"/>
                    </a:lnTo>
                    <a:lnTo>
                      <a:pt x="94" y="70"/>
                    </a:lnTo>
                    <a:lnTo>
                      <a:pt x="72" y="85"/>
                    </a:lnTo>
                    <a:lnTo>
                      <a:pt x="53" y="101"/>
                    </a:lnTo>
                    <a:lnTo>
                      <a:pt x="36" y="118"/>
                    </a:lnTo>
                    <a:lnTo>
                      <a:pt x="22" y="136"/>
                    </a:lnTo>
                    <a:lnTo>
                      <a:pt x="11" y="154"/>
                    </a:lnTo>
                    <a:lnTo>
                      <a:pt x="4" y="173"/>
                    </a:lnTo>
                    <a:lnTo>
                      <a:pt x="0" y="194"/>
                    </a:lnTo>
                    <a:lnTo>
                      <a:pt x="750" y="194"/>
                    </a:lnTo>
                    <a:close/>
                  </a:path>
                </a:pathLst>
              </a:custGeom>
              <a:grpFill/>
              <a:ln w="9525">
                <a:solidFill>
                  <a:schemeClr val="accent3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" name="Freeform 6"/>
              <p:cNvSpPr>
                <a:spLocks/>
              </p:cNvSpPr>
              <p:nvPr/>
            </p:nvSpPr>
            <p:spPr bwMode="auto">
              <a:xfrm>
                <a:off x="4211638" y="2641600"/>
                <a:ext cx="441325" cy="439738"/>
              </a:xfrm>
              <a:custGeom>
                <a:avLst/>
                <a:gdLst>
                  <a:gd name="T0" fmla="*/ 73 w 147"/>
                  <a:gd name="T1" fmla="*/ 145 h 145"/>
                  <a:gd name="T2" fmla="*/ 88 w 147"/>
                  <a:gd name="T3" fmla="*/ 144 h 145"/>
                  <a:gd name="T4" fmla="*/ 102 w 147"/>
                  <a:gd name="T5" fmla="*/ 140 h 145"/>
                  <a:gd name="T6" fmla="*/ 115 w 147"/>
                  <a:gd name="T7" fmla="*/ 133 h 145"/>
                  <a:gd name="T8" fmla="*/ 125 w 147"/>
                  <a:gd name="T9" fmla="*/ 124 h 145"/>
                  <a:gd name="T10" fmla="*/ 134 w 147"/>
                  <a:gd name="T11" fmla="*/ 113 h 145"/>
                  <a:gd name="T12" fmla="*/ 141 w 147"/>
                  <a:gd name="T13" fmla="*/ 101 h 145"/>
                  <a:gd name="T14" fmla="*/ 146 w 147"/>
                  <a:gd name="T15" fmla="*/ 87 h 145"/>
                  <a:gd name="T16" fmla="*/ 147 w 147"/>
                  <a:gd name="T17" fmla="*/ 72 h 145"/>
                  <a:gd name="T18" fmla="*/ 146 w 147"/>
                  <a:gd name="T19" fmla="*/ 57 h 145"/>
                  <a:gd name="T20" fmla="*/ 141 w 147"/>
                  <a:gd name="T21" fmla="*/ 44 h 145"/>
                  <a:gd name="T22" fmla="*/ 134 w 147"/>
                  <a:gd name="T23" fmla="*/ 31 h 145"/>
                  <a:gd name="T24" fmla="*/ 125 w 147"/>
                  <a:gd name="T25" fmla="*/ 21 h 145"/>
                  <a:gd name="T26" fmla="*/ 115 w 147"/>
                  <a:gd name="T27" fmla="*/ 12 h 145"/>
                  <a:gd name="T28" fmla="*/ 102 w 147"/>
                  <a:gd name="T29" fmla="*/ 5 h 145"/>
                  <a:gd name="T30" fmla="*/ 88 w 147"/>
                  <a:gd name="T31" fmla="*/ 1 h 145"/>
                  <a:gd name="T32" fmla="*/ 73 w 147"/>
                  <a:gd name="T33" fmla="*/ 0 h 145"/>
                  <a:gd name="T34" fmla="*/ 58 w 147"/>
                  <a:gd name="T35" fmla="*/ 1 h 145"/>
                  <a:gd name="T36" fmla="*/ 44 w 147"/>
                  <a:gd name="T37" fmla="*/ 5 h 145"/>
                  <a:gd name="T38" fmla="*/ 32 w 147"/>
                  <a:gd name="T39" fmla="*/ 12 h 145"/>
                  <a:gd name="T40" fmla="*/ 21 w 147"/>
                  <a:gd name="T41" fmla="*/ 21 h 145"/>
                  <a:gd name="T42" fmla="*/ 12 w 147"/>
                  <a:gd name="T43" fmla="*/ 31 h 145"/>
                  <a:gd name="T44" fmla="*/ 5 w 147"/>
                  <a:gd name="T45" fmla="*/ 44 h 145"/>
                  <a:gd name="T46" fmla="*/ 1 w 147"/>
                  <a:gd name="T47" fmla="*/ 57 h 145"/>
                  <a:gd name="T48" fmla="*/ 0 w 147"/>
                  <a:gd name="T49" fmla="*/ 72 h 145"/>
                  <a:gd name="T50" fmla="*/ 1 w 147"/>
                  <a:gd name="T51" fmla="*/ 87 h 145"/>
                  <a:gd name="T52" fmla="*/ 5 w 147"/>
                  <a:gd name="T53" fmla="*/ 101 h 145"/>
                  <a:gd name="T54" fmla="*/ 12 w 147"/>
                  <a:gd name="T55" fmla="*/ 113 h 145"/>
                  <a:gd name="T56" fmla="*/ 21 w 147"/>
                  <a:gd name="T57" fmla="*/ 124 h 145"/>
                  <a:gd name="T58" fmla="*/ 32 w 147"/>
                  <a:gd name="T59" fmla="*/ 133 h 145"/>
                  <a:gd name="T60" fmla="*/ 44 w 147"/>
                  <a:gd name="T61" fmla="*/ 140 h 145"/>
                  <a:gd name="T62" fmla="*/ 58 w 147"/>
                  <a:gd name="T63" fmla="*/ 144 h 145"/>
                  <a:gd name="T64" fmla="*/ 73 w 147"/>
                  <a:gd name="T65" fmla="*/ 145 h 14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47"/>
                  <a:gd name="T100" fmla="*/ 0 h 145"/>
                  <a:gd name="T101" fmla="*/ 147 w 147"/>
                  <a:gd name="T102" fmla="*/ 145 h 14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47" h="145">
                    <a:moveTo>
                      <a:pt x="73" y="145"/>
                    </a:moveTo>
                    <a:lnTo>
                      <a:pt x="88" y="144"/>
                    </a:lnTo>
                    <a:lnTo>
                      <a:pt x="102" y="140"/>
                    </a:lnTo>
                    <a:lnTo>
                      <a:pt x="115" y="133"/>
                    </a:lnTo>
                    <a:lnTo>
                      <a:pt x="125" y="124"/>
                    </a:lnTo>
                    <a:lnTo>
                      <a:pt x="134" y="113"/>
                    </a:lnTo>
                    <a:lnTo>
                      <a:pt x="141" y="101"/>
                    </a:lnTo>
                    <a:lnTo>
                      <a:pt x="146" y="87"/>
                    </a:lnTo>
                    <a:lnTo>
                      <a:pt x="147" y="72"/>
                    </a:lnTo>
                    <a:lnTo>
                      <a:pt x="146" y="57"/>
                    </a:lnTo>
                    <a:lnTo>
                      <a:pt x="141" y="44"/>
                    </a:lnTo>
                    <a:lnTo>
                      <a:pt x="134" y="31"/>
                    </a:lnTo>
                    <a:lnTo>
                      <a:pt x="125" y="21"/>
                    </a:lnTo>
                    <a:lnTo>
                      <a:pt x="115" y="12"/>
                    </a:lnTo>
                    <a:lnTo>
                      <a:pt x="102" y="5"/>
                    </a:lnTo>
                    <a:lnTo>
                      <a:pt x="88" y="1"/>
                    </a:lnTo>
                    <a:lnTo>
                      <a:pt x="73" y="0"/>
                    </a:lnTo>
                    <a:lnTo>
                      <a:pt x="58" y="1"/>
                    </a:lnTo>
                    <a:lnTo>
                      <a:pt x="44" y="5"/>
                    </a:lnTo>
                    <a:lnTo>
                      <a:pt x="32" y="12"/>
                    </a:lnTo>
                    <a:lnTo>
                      <a:pt x="21" y="21"/>
                    </a:lnTo>
                    <a:lnTo>
                      <a:pt x="12" y="31"/>
                    </a:lnTo>
                    <a:lnTo>
                      <a:pt x="5" y="44"/>
                    </a:lnTo>
                    <a:lnTo>
                      <a:pt x="1" y="57"/>
                    </a:lnTo>
                    <a:lnTo>
                      <a:pt x="0" y="72"/>
                    </a:lnTo>
                    <a:lnTo>
                      <a:pt x="1" y="87"/>
                    </a:lnTo>
                    <a:lnTo>
                      <a:pt x="5" y="101"/>
                    </a:lnTo>
                    <a:lnTo>
                      <a:pt x="12" y="113"/>
                    </a:lnTo>
                    <a:lnTo>
                      <a:pt x="21" y="124"/>
                    </a:lnTo>
                    <a:lnTo>
                      <a:pt x="32" y="133"/>
                    </a:lnTo>
                    <a:lnTo>
                      <a:pt x="44" y="140"/>
                    </a:lnTo>
                    <a:lnTo>
                      <a:pt x="58" y="144"/>
                    </a:lnTo>
                    <a:lnTo>
                      <a:pt x="73" y="14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3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1" name="Freeform 7"/>
              <p:cNvSpPr>
                <a:spLocks/>
              </p:cNvSpPr>
              <p:nvPr/>
            </p:nvSpPr>
            <p:spPr bwMode="auto">
              <a:xfrm>
                <a:off x="4078288" y="5476875"/>
                <a:ext cx="1093787" cy="76200"/>
              </a:xfrm>
              <a:custGeom>
                <a:avLst/>
                <a:gdLst>
                  <a:gd name="T0" fmla="*/ 365 w 365"/>
                  <a:gd name="T1" fmla="*/ 25 h 25"/>
                  <a:gd name="T2" fmla="*/ 359 w 365"/>
                  <a:gd name="T3" fmla="*/ 22 h 25"/>
                  <a:gd name="T4" fmla="*/ 353 w 365"/>
                  <a:gd name="T5" fmla="*/ 19 h 25"/>
                  <a:gd name="T6" fmla="*/ 348 w 365"/>
                  <a:gd name="T7" fmla="*/ 15 h 25"/>
                  <a:gd name="T8" fmla="*/ 341 w 365"/>
                  <a:gd name="T9" fmla="*/ 12 h 25"/>
                  <a:gd name="T10" fmla="*/ 336 w 365"/>
                  <a:gd name="T11" fmla="*/ 9 h 25"/>
                  <a:gd name="T12" fmla="*/ 330 w 365"/>
                  <a:gd name="T13" fmla="*/ 6 h 25"/>
                  <a:gd name="T14" fmla="*/ 323 w 365"/>
                  <a:gd name="T15" fmla="*/ 3 h 25"/>
                  <a:gd name="T16" fmla="*/ 317 w 365"/>
                  <a:gd name="T17" fmla="*/ 0 h 25"/>
                  <a:gd name="T18" fmla="*/ 0 w 365"/>
                  <a:gd name="T19" fmla="*/ 13 h 25"/>
                  <a:gd name="T20" fmla="*/ 365 w 365"/>
                  <a:gd name="T21" fmla="*/ 25 h 2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65"/>
                  <a:gd name="T34" fmla="*/ 0 h 25"/>
                  <a:gd name="T35" fmla="*/ 365 w 365"/>
                  <a:gd name="T36" fmla="*/ 25 h 2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65" h="25">
                    <a:moveTo>
                      <a:pt x="365" y="25"/>
                    </a:moveTo>
                    <a:lnTo>
                      <a:pt x="359" y="22"/>
                    </a:lnTo>
                    <a:lnTo>
                      <a:pt x="353" y="19"/>
                    </a:lnTo>
                    <a:lnTo>
                      <a:pt x="348" y="15"/>
                    </a:lnTo>
                    <a:lnTo>
                      <a:pt x="341" y="12"/>
                    </a:lnTo>
                    <a:lnTo>
                      <a:pt x="336" y="9"/>
                    </a:lnTo>
                    <a:lnTo>
                      <a:pt x="330" y="6"/>
                    </a:lnTo>
                    <a:lnTo>
                      <a:pt x="323" y="3"/>
                    </a:lnTo>
                    <a:lnTo>
                      <a:pt x="317" y="0"/>
                    </a:lnTo>
                    <a:lnTo>
                      <a:pt x="0" y="13"/>
                    </a:lnTo>
                    <a:lnTo>
                      <a:pt x="365" y="2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3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2" name="Freeform 8"/>
              <p:cNvSpPr>
                <a:spLocks/>
              </p:cNvSpPr>
              <p:nvPr/>
            </p:nvSpPr>
            <p:spPr bwMode="auto">
              <a:xfrm>
                <a:off x="4183063" y="5649913"/>
                <a:ext cx="1181100" cy="87312"/>
              </a:xfrm>
              <a:custGeom>
                <a:avLst/>
                <a:gdLst>
                  <a:gd name="T0" fmla="*/ 394 w 394"/>
                  <a:gd name="T1" fmla="*/ 29 h 29"/>
                  <a:gd name="T2" fmla="*/ 388 w 394"/>
                  <a:gd name="T3" fmla="*/ 21 h 29"/>
                  <a:gd name="T4" fmla="*/ 383 w 394"/>
                  <a:gd name="T5" fmla="*/ 14 h 29"/>
                  <a:gd name="T6" fmla="*/ 377 w 394"/>
                  <a:gd name="T7" fmla="*/ 6 h 29"/>
                  <a:gd name="T8" fmla="*/ 369 w 394"/>
                  <a:gd name="T9" fmla="*/ 0 h 29"/>
                  <a:gd name="T10" fmla="*/ 0 w 394"/>
                  <a:gd name="T11" fmla="*/ 15 h 29"/>
                  <a:gd name="T12" fmla="*/ 394 w 394"/>
                  <a:gd name="T13" fmla="*/ 29 h 2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94"/>
                  <a:gd name="T22" fmla="*/ 0 h 29"/>
                  <a:gd name="T23" fmla="*/ 394 w 394"/>
                  <a:gd name="T24" fmla="*/ 29 h 2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94" h="29">
                    <a:moveTo>
                      <a:pt x="394" y="29"/>
                    </a:moveTo>
                    <a:lnTo>
                      <a:pt x="388" y="21"/>
                    </a:lnTo>
                    <a:lnTo>
                      <a:pt x="383" y="14"/>
                    </a:lnTo>
                    <a:lnTo>
                      <a:pt x="377" y="6"/>
                    </a:lnTo>
                    <a:lnTo>
                      <a:pt x="369" y="0"/>
                    </a:lnTo>
                    <a:lnTo>
                      <a:pt x="0" y="15"/>
                    </a:lnTo>
                    <a:lnTo>
                      <a:pt x="394" y="29"/>
                    </a:lnTo>
                    <a:close/>
                  </a:path>
                </a:pathLst>
              </a:custGeom>
              <a:grpFill/>
              <a:ln w="9525">
                <a:solidFill>
                  <a:schemeClr val="accent3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" name="Line 9"/>
              <p:cNvSpPr>
                <a:spLocks noChangeShapeType="1"/>
              </p:cNvSpPr>
              <p:nvPr/>
            </p:nvSpPr>
            <p:spPr bwMode="auto">
              <a:xfrm flipH="1">
                <a:off x="2366963" y="2857500"/>
                <a:ext cx="4248150" cy="0"/>
              </a:xfrm>
              <a:prstGeom prst="line">
                <a:avLst/>
              </a:prstGeom>
              <a:grpFill/>
              <a:ln w="190500">
                <a:solidFill>
                  <a:schemeClr val="accent3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34" name="Group 10"/>
              <p:cNvGrpSpPr>
                <a:grpSpLocks/>
              </p:cNvGrpSpPr>
              <p:nvPr/>
            </p:nvGrpSpPr>
            <p:grpSpPr bwMode="auto">
              <a:xfrm>
                <a:off x="5607050" y="2936875"/>
                <a:ext cx="1628775" cy="1800225"/>
                <a:chOff x="3606" y="1570"/>
                <a:chExt cx="1026" cy="1134"/>
              </a:xfrm>
              <a:grpFill/>
            </p:grpSpPr>
            <p:sp>
              <p:nvSpPr>
                <p:cNvPr id="43" name="Freeform 11"/>
                <p:cNvSpPr>
                  <a:spLocks/>
                </p:cNvSpPr>
                <p:nvPr/>
              </p:nvSpPr>
              <p:spPr bwMode="auto">
                <a:xfrm>
                  <a:off x="3606" y="2171"/>
                  <a:ext cx="1026" cy="533"/>
                </a:xfrm>
                <a:custGeom>
                  <a:avLst/>
                  <a:gdLst>
                    <a:gd name="T0" fmla="*/ 1 w 544"/>
                    <a:gd name="T1" fmla="*/ 0 h 279"/>
                    <a:gd name="T2" fmla="*/ 1 w 544"/>
                    <a:gd name="T3" fmla="*/ 2 h 279"/>
                    <a:gd name="T4" fmla="*/ 1 w 544"/>
                    <a:gd name="T5" fmla="*/ 4 h 279"/>
                    <a:gd name="T6" fmla="*/ 0 w 544"/>
                    <a:gd name="T7" fmla="*/ 6 h 279"/>
                    <a:gd name="T8" fmla="*/ 0 w 544"/>
                    <a:gd name="T9" fmla="*/ 8 h 279"/>
                    <a:gd name="T10" fmla="*/ 1 w 544"/>
                    <a:gd name="T11" fmla="*/ 35 h 279"/>
                    <a:gd name="T12" fmla="*/ 5 w 544"/>
                    <a:gd name="T13" fmla="*/ 62 h 279"/>
                    <a:gd name="T14" fmla="*/ 13 w 544"/>
                    <a:gd name="T15" fmla="*/ 89 h 279"/>
                    <a:gd name="T16" fmla="*/ 21 w 544"/>
                    <a:gd name="T17" fmla="*/ 113 h 279"/>
                    <a:gd name="T18" fmla="*/ 33 w 544"/>
                    <a:gd name="T19" fmla="*/ 138 h 279"/>
                    <a:gd name="T20" fmla="*/ 47 w 544"/>
                    <a:gd name="T21" fmla="*/ 160 h 279"/>
                    <a:gd name="T22" fmla="*/ 63 w 544"/>
                    <a:gd name="T23" fmla="*/ 180 h 279"/>
                    <a:gd name="T24" fmla="*/ 80 w 544"/>
                    <a:gd name="T25" fmla="*/ 199 h 279"/>
                    <a:gd name="T26" fmla="*/ 99 w 544"/>
                    <a:gd name="T27" fmla="*/ 217 h 279"/>
                    <a:gd name="T28" fmla="*/ 120 w 544"/>
                    <a:gd name="T29" fmla="*/ 232 h 279"/>
                    <a:gd name="T30" fmla="*/ 143 w 544"/>
                    <a:gd name="T31" fmla="*/ 246 h 279"/>
                    <a:gd name="T32" fmla="*/ 167 w 544"/>
                    <a:gd name="T33" fmla="*/ 258 h 279"/>
                    <a:gd name="T34" fmla="*/ 192 w 544"/>
                    <a:gd name="T35" fmla="*/ 267 h 279"/>
                    <a:gd name="T36" fmla="*/ 218 w 544"/>
                    <a:gd name="T37" fmla="*/ 274 h 279"/>
                    <a:gd name="T38" fmla="*/ 245 w 544"/>
                    <a:gd name="T39" fmla="*/ 278 h 279"/>
                    <a:gd name="T40" fmla="*/ 273 w 544"/>
                    <a:gd name="T41" fmla="*/ 279 h 279"/>
                    <a:gd name="T42" fmla="*/ 300 w 544"/>
                    <a:gd name="T43" fmla="*/ 278 h 279"/>
                    <a:gd name="T44" fmla="*/ 327 w 544"/>
                    <a:gd name="T45" fmla="*/ 274 h 279"/>
                    <a:gd name="T46" fmla="*/ 354 w 544"/>
                    <a:gd name="T47" fmla="*/ 267 h 279"/>
                    <a:gd name="T48" fmla="*/ 378 w 544"/>
                    <a:gd name="T49" fmla="*/ 258 h 279"/>
                    <a:gd name="T50" fmla="*/ 403 w 544"/>
                    <a:gd name="T51" fmla="*/ 246 h 279"/>
                    <a:gd name="T52" fmla="*/ 425 w 544"/>
                    <a:gd name="T53" fmla="*/ 232 h 279"/>
                    <a:gd name="T54" fmla="*/ 445 w 544"/>
                    <a:gd name="T55" fmla="*/ 217 h 279"/>
                    <a:gd name="T56" fmla="*/ 464 w 544"/>
                    <a:gd name="T57" fmla="*/ 199 h 279"/>
                    <a:gd name="T58" fmla="*/ 482 w 544"/>
                    <a:gd name="T59" fmla="*/ 180 h 279"/>
                    <a:gd name="T60" fmla="*/ 497 w 544"/>
                    <a:gd name="T61" fmla="*/ 160 h 279"/>
                    <a:gd name="T62" fmla="*/ 511 w 544"/>
                    <a:gd name="T63" fmla="*/ 138 h 279"/>
                    <a:gd name="T64" fmla="*/ 523 w 544"/>
                    <a:gd name="T65" fmla="*/ 113 h 279"/>
                    <a:gd name="T66" fmla="*/ 532 w 544"/>
                    <a:gd name="T67" fmla="*/ 89 h 279"/>
                    <a:gd name="T68" fmla="*/ 539 w 544"/>
                    <a:gd name="T69" fmla="*/ 62 h 279"/>
                    <a:gd name="T70" fmla="*/ 543 w 544"/>
                    <a:gd name="T71" fmla="*/ 35 h 279"/>
                    <a:gd name="T72" fmla="*/ 544 w 544"/>
                    <a:gd name="T73" fmla="*/ 8 h 279"/>
                    <a:gd name="T74" fmla="*/ 544 w 544"/>
                    <a:gd name="T75" fmla="*/ 6 h 279"/>
                    <a:gd name="T76" fmla="*/ 544 w 544"/>
                    <a:gd name="T77" fmla="*/ 4 h 279"/>
                    <a:gd name="T78" fmla="*/ 544 w 544"/>
                    <a:gd name="T79" fmla="*/ 2 h 279"/>
                    <a:gd name="T80" fmla="*/ 544 w 544"/>
                    <a:gd name="T81" fmla="*/ 0 h 279"/>
                    <a:gd name="T82" fmla="*/ 1 w 544"/>
                    <a:gd name="T83" fmla="*/ 0 h 279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44"/>
                    <a:gd name="T127" fmla="*/ 0 h 279"/>
                    <a:gd name="T128" fmla="*/ 544 w 544"/>
                    <a:gd name="T129" fmla="*/ 279 h 279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44" h="279">
                      <a:moveTo>
                        <a:pt x="1" y="0"/>
                      </a:moveTo>
                      <a:lnTo>
                        <a:pt x="1" y="2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1" y="35"/>
                      </a:lnTo>
                      <a:lnTo>
                        <a:pt x="5" y="62"/>
                      </a:lnTo>
                      <a:lnTo>
                        <a:pt x="13" y="89"/>
                      </a:lnTo>
                      <a:lnTo>
                        <a:pt x="21" y="113"/>
                      </a:lnTo>
                      <a:lnTo>
                        <a:pt x="33" y="138"/>
                      </a:lnTo>
                      <a:lnTo>
                        <a:pt x="47" y="160"/>
                      </a:lnTo>
                      <a:lnTo>
                        <a:pt x="63" y="180"/>
                      </a:lnTo>
                      <a:lnTo>
                        <a:pt x="80" y="199"/>
                      </a:lnTo>
                      <a:lnTo>
                        <a:pt x="99" y="217"/>
                      </a:lnTo>
                      <a:lnTo>
                        <a:pt x="120" y="232"/>
                      </a:lnTo>
                      <a:lnTo>
                        <a:pt x="143" y="246"/>
                      </a:lnTo>
                      <a:lnTo>
                        <a:pt x="167" y="258"/>
                      </a:lnTo>
                      <a:lnTo>
                        <a:pt x="192" y="267"/>
                      </a:lnTo>
                      <a:lnTo>
                        <a:pt x="218" y="274"/>
                      </a:lnTo>
                      <a:lnTo>
                        <a:pt x="245" y="278"/>
                      </a:lnTo>
                      <a:lnTo>
                        <a:pt x="273" y="279"/>
                      </a:lnTo>
                      <a:lnTo>
                        <a:pt x="300" y="278"/>
                      </a:lnTo>
                      <a:lnTo>
                        <a:pt x="327" y="274"/>
                      </a:lnTo>
                      <a:lnTo>
                        <a:pt x="354" y="267"/>
                      </a:lnTo>
                      <a:lnTo>
                        <a:pt x="378" y="258"/>
                      </a:lnTo>
                      <a:lnTo>
                        <a:pt x="403" y="246"/>
                      </a:lnTo>
                      <a:lnTo>
                        <a:pt x="425" y="232"/>
                      </a:lnTo>
                      <a:lnTo>
                        <a:pt x="445" y="217"/>
                      </a:lnTo>
                      <a:lnTo>
                        <a:pt x="464" y="199"/>
                      </a:lnTo>
                      <a:lnTo>
                        <a:pt x="482" y="180"/>
                      </a:lnTo>
                      <a:lnTo>
                        <a:pt x="497" y="160"/>
                      </a:lnTo>
                      <a:lnTo>
                        <a:pt x="511" y="138"/>
                      </a:lnTo>
                      <a:lnTo>
                        <a:pt x="523" y="113"/>
                      </a:lnTo>
                      <a:lnTo>
                        <a:pt x="532" y="89"/>
                      </a:lnTo>
                      <a:lnTo>
                        <a:pt x="539" y="62"/>
                      </a:lnTo>
                      <a:lnTo>
                        <a:pt x="543" y="35"/>
                      </a:lnTo>
                      <a:lnTo>
                        <a:pt x="544" y="8"/>
                      </a:lnTo>
                      <a:lnTo>
                        <a:pt x="544" y="6"/>
                      </a:lnTo>
                      <a:lnTo>
                        <a:pt x="544" y="4"/>
                      </a:lnTo>
                      <a:lnTo>
                        <a:pt x="544" y="2"/>
                      </a:lnTo>
                      <a:lnTo>
                        <a:pt x="544" y="0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4" name="Freeform 12"/>
                <p:cNvSpPr>
                  <a:spLocks/>
                </p:cNvSpPr>
                <p:nvPr/>
              </p:nvSpPr>
              <p:spPr bwMode="auto">
                <a:xfrm>
                  <a:off x="3915" y="2290"/>
                  <a:ext cx="608" cy="63"/>
                </a:xfrm>
                <a:custGeom>
                  <a:avLst/>
                  <a:gdLst>
                    <a:gd name="T0" fmla="*/ 312 w 322"/>
                    <a:gd name="T1" fmla="*/ 33 h 33"/>
                    <a:gd name="T2" fmla="*/ 315 w 322"/>
                    <a:gd name="T3" fmla="*/ 24 h 33"/>
                    <a:gd name="T4" fmla="*/ 317 w 322"/>
                    <a:gd name="T5" fmla="*/ 17 h 33"/>
                    <a:gd name="T6" fmla="*/ 319 w 322"/>
                    <a:gd name="T7" fmla="*/ 8 h 33"/>
                    <a:gd name="T8" fmla="*/ 322 w 322"/>
                    <a:gd name="T9" fmla="*/ 0 h 33"/>
                    <a:gd name="T10" fmla="*/ 0 w 322"/>
                    <a:gd name="T11" fmla="*/ 22 h 33"/>
                    <a:gd name="T12" fmla="*/ 312 w 322"/>
                    <a:gd name="T13" fmla="*/ 33 h 3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22"/>
                    <a:gd name="T22" fmla="*/ 0 h 33"/>
                    <a:gd name="T23" fmla="*/ 322 w 322"/>
                    <a:gd name="T24" fmla="*/ 33 h 3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22" h="33">
                      <a:moveTo>
                        <a:pt x="312" y="33"/>
                      </a:moveTo>
                      <a:lnTo>
                        <a:pt x="315" y="24"/>
                      </a:lnTo>
                      <a:lnTo>
                        <a:pt x="317" y="17"/>
                      </a:lnTo>
                      <a:lnTo>
                        <a:pt x="319" y="8"/>
                      </a:lnTo>
                      <a:lnTo>
                        <a:pt x="322" y="0"/>
                      </a:lnTo>
                      <a:lnTo>
                        <a:pt x="0" y="22"/>
                      </a:lnTo>
                      <a:lnTo>
                        <a:pt x="312" y="33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5" name="Freeform 13"/>
                <p:cNvSpPr>
                  <a:spLocks/>
                </p:cNvSpPr>
                <p:nvPr/>
              </p:nvSpPr>
              <p:spPr bwMode="auto">
                <a:xfrm>
                  <a:off x="3919" y="2408"/>
                  <a:ext cx="564" cy="59"/>
                </a:xfrm>
                <a:custGeom>
                  <a:avLst/>
                  <a:gdLst>
                    <a:gd name="T0" fmla="*/ 282 w 299"/>
                    <a:gd name="T1" fmla="*/ 31 h 31"/>
                    <a:gd name="T2" fmla="*/ 287 w 299"/>
                    <a:gd name="T3" fmla="*/ 23 h 31"/>
                    <a:gd name="T4" fmla="*/ 291 w 299"/>
                    <a:gd name="T5" fmla="*/ 15 h 31"/>
                    <a:gd name="T6" fmla="*/ 295 w 299"/>
                    <a:gd name="T7" fmla="*/ 7 h 31"/>
                    <a:gd name="T8" fmla="*/ 299 w 299"/>
                    <a:gd name="T9" fmla="*/ 0 h 31"/>
                    <a:gd name="T10" fmla="*/ 0 w 299"/>
                    <a:gd name="T11" fmla="*/ 20 h 31"/>
                    <a:gd name="T12" fmla="*/ 282 w 299"/>
                    <a:gd name="T13" fmla="*/ 31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99"/>
                    <a:gd name="T22" fmla="*/ 0 h 31"/>
                    <a:gd name="T23" fmla="*/ 299 w 299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99" h="31">
                      <a:moveTo>
                        <a:pt x="282" y="31"/>
                      </a:moveTo>
                      <a:lnTo>
                        <a:pt x="287" y="23"/>
                      </a:lnTo>
                      <a:lnTo>
                        <a:pt x="291" y="15"/>
                      </a:lnTo>
                      <a:lnTo>
                        <a:pt x="295" y="7"/>
                      </a:lnTo>
                      <a:lnTo>
                        <a:pt x="299" y="0"/>
                      </a:lnTo>
                      <a:lnTo>
                        <a:pt x="0" y="20"/>
                      </a:lnTo>
                      <a:lnTo>
                        <a:pt x="282" y="31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6" name="Freeform 14"/>
                <p:cNvSpPr>
                  <a:spLocks/>
                </p:cNvSpPr>
                <p:nvPr/>
              </p:nvSpPr>
              <p:spPr bwMode="auto">
                <a:xfrm>
                  <a:off x="3940" y="2528"/>
                  <a:ext cx="466" cy="48"/>
                </a:xfrm>
                <a:custGeom>
                  <a:avLst/>
                  <a:gdLst>
                    <a:gd name="T0" fmla="*/ 221 w 247"/>
                    <a:gd name="T1" fmla="*/ 25 h 25"/>
                    <a:gd name="T2" fmla="*/ 229 w 247"/>
                    <a:gd name="T3" fmla="*/ 19 h 25"/>
                    <a:gd name="T4" fmla="*/ 235 w 247"/>
                    <a:gd name="T5" fmla="*/ 12 h 25"/>
                    <a:gd name="T6" fmla="*/ 241 w 247"/>
                    <a:gd name="T7" fmla="*/ 6 h 25"/>
                    <a:gd name="T8" fmla="*/ 247 w 247"/>
                    <a:gd name="T9" fmla="*/ 0 h 25"/>
                    <a:gd name="T10" fmla="*/ 0 w 247"/>
                    <a:gd name="T11" fmla="*/ 17 h 25"/>
                    <a:gd name="T12" fmla="*/ 221 w 247"/>
                    <a:gd name="T13" fmla="*/ 25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47"/>
                    <a:gd name="T22" fmla="*/ 0 h 25"/>
                    <a:gd name="T23" fmla="*/ 247 w 247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47" h="25">
                      <a:moveTo>
                        <a:pt x="221" y="25"/>
                      </a:moveTo>
                      <a:lnTo>
                        <a:pt x="229" y="19"/>
                      </a:lnTo>
                      <a:lnTo>
                        <a:pt x="235" y="12"/>
                      </a:lnTo>
                      <a:lnTo>
                        <a:pt x="241" y="6"/>
                      </a:lnTo>
                      <a:lnTo>
                        <a:pt x="247" y="0"/>
                      </a:lnTo>
                      <a:lnTo>
                        <a:pt x="0" y="17"/>
                      </a:lnTo>
                      <a:lnTo>
                        <a:pt x="221" y="25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7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3680" y="1570"/>
                  <a:ext cx="317" cy="635"/>
                </a:xfrm>
                <a:prstGeom prst="line">
                  <a:avLst/>
                </a:prstGeom>
                <a:grpFill/>
                <a:ln w="63500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8" name="Line 16"/>
                <p:cNvSpPr>
                  <a:spLocks noChangeShapeType="1"/>
                </p:cNvSpPr>
                <p:nvPr/>
              </p:nvSpPr>
              <p:spPr bwMode="auto">
                <a:xfrm flipH="1" flipV="1">
                  <a:off x="4225" y="1570"/>
                  <a:ext cx="317" cy="635"/>
                </a:xfrm>
                <a:prstGeom prst="line">
                  <a:avLst/>
                </a:prstGeom>
                <a:grpFill/>
                <a:ln w="63500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9" name="Line 17"/>
                <p:cNvSpPr>
                  <a:spLocks noChangeShapeType="1"/>
                </p:cNvSpPr>
                <p:nvPr/>
              </p:nvSpPr>
              <p:spPr bwMode="auto">
                <a:xfrm>
                  <a:off x="4133" y="1570"/>
                  <a:ext cx="0" cy="635"/>
                </a:xfrm>
                <a:prstGeom prst="line">
                  <a:avLst/>
                </a:prstGeom>
                <a:grpFill/>
                <a:ln w="63500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5" name="Group 18"/>
              <p:cNvGrpSpPr>
                <a:grpSpLocks/>
              </p:cNvGrpSpPr>
              <p:nvPr/>
            </p:nvGrpSpPr>
            <p:grpSpPr bwMode="auto">
              <a:xfrm>
                <a:off x="1817688" y="2936875"/>
                <a:ext cx="1628775" cy="1800225"/>
                <a:chOff x="3606" y="1570"/>
                <a:chExt cx="1026" cy="1134"/>
              </a:xfrm>
              <a:grpFill/>
            </p:grpSpPr>
            <p:sp>
              <p:nvSpPr>
                <p:cNvPr id="36" name="Freeform 19"/>
                <p:cNvSpPr>
                  <a:spLocks/>
                </p:cNvSpPr>
                <p:nvPr/>
              </p:nvSpPr>
              <p:spPr bwMode="auto">
                <a:xfrm>
                  <a:off x="3606" y="2171"/>
                  <a:ext cx="1026" cy="533"/>
                </a:xfrm>
                <a:custGeom>
                  <a:avLst/>
                  <a:gdLst>
                    <a:gd name="T0" fmla="*/ 1 w 544"/>
                    <a:gd name="T1" fmla="*/ 0 h 279"/>
                    <a:gd name="T2" fmla="*/ 1 w 544"/>
                    <a:gd name="T3" fmla="*/ 2 h 279"/>
                    <a:gd name="T4" fmla="*/ 1 w 544"/>
                    <a:gd name="T5" fmla="*/ 4 h 279"/>
                    <a:gd name="T6" fmla="*/ 0 w 544"/>
                    <a:gd name="T7" fmla="*/ 6 h 279"/>
                    <a:gd name="T8" fmla="*/ 0 w 544"/>
                    <a:gd name="T9" fmla="*/ 8 h 279"/>
                    <a:gd name="T10" fmla="*/ 1 w 544"/>
                    <a:gd name="T11" fmla="*/ 35 h 279"/>
                    <a:gd name="T12" fmla="*/ 5 w 544"/>
                    <a:gd name="T13" fmla="*/ 62 h 279"/>
                    <a:gd name="T14" fmla="*/ 13 w 544"/>
                    <a:gd name="T15" fmla="*/ 89 h 279"/>
                    <a:gd name="T16" fmla="*/ 21 w 544"/>
                    <a:gd name="T17" fmla="*/ 113 h 279"/>
                    <a:gd name="T18" fmla="*/ 33 w 544"/>
                    <a:gd name="T19" fmla="*/ 138 h 279"/>
                    <a:gd name="T20" fmla="*/ 47 w 544"/>
                    <a:gd name="T21" fmla="*/ 160 h 279"/>
                    <a:gd name="T22" fmla="*/ 63 w 544"/>
                    <a:gd name="T23" fmla="*/ 180 h 279"/>
                    <a:gd name="T24" fmla="*/ 80 w 544"/>
                    <a:gd name="T25" fmla="*/ 199 h 279"/>
                    <a:gd name="T26" fmla="*/ 99 w 544"/>
                    <a:gd name="T27" fmla="*/ 217 h 279"/>
                    <a:gd name="T28" fmla="*/ 120 w 544"/>
                    <a:gd name="T29" fmla="*/ 232 h 279"/>
                    <a:gd name="T30" fmla="*/ 143 w 544"/>
                    <a:gd name="T31" fmla="*/ 246 h 279"/>
                    <a:gd name="T32" fmla="*/ 167 w 544"/>
                    <a:gd name="T33" fmla="*/ 258 h 279"/>
                    <a:gd name="T34" fmla="*/ 192 w 544"/>
                    <a:gd name="T35" fmla="*/ 267 h 279"/>
                    <a:gd name="T36" fmla="*/ 218 w 544"/>
                    <a:gd name="T37" fmla="*/ 274 h 279"/>
                    <a:gd name="T38" fmla="*/ 245 w 544"/>
                    <a:gd name="T39" fmla="*/ 278 h 279"/>
                    <a:gd name="T40" fmla="*/ 273 w 544"/>
                    <a:gd name="T41" fmla="*/ 279 h 279"/>
                    <a:gd name="T42" fmla="*/ 300 w 544"/>
                    <a:gd name="T43" fmla="*/ 278 h 279"/>
                    <a:gd name="T44" fmla="*/ 327 w 544"/>
                    <a:gd name="T45" fmla="*/ 274 h 279"/>
                    <a:gd name="T46" fmla="*/ 354 w 544"/>
                    <a:gd name="T47" fmla="*/ 267 h 279"/>
                    <a:gd name="T48" fmla="*/ 378 w 544"/>
                    <a:gd name="T49" fmla="*/ 258 h 279"/>
                    <a:gd name="T50" fmla="*/ 403 w 544"/>
                    <a:gd name="T51" fmla="*/ 246 h 279"/>
                    <a:gd name="T52" fmla="*/ 425 w 544"/>
                    <a:gd name="T53" fmla="*/ 232 h 279"/>
                    <a:gd name="T54" fmla="*/ 445 w 544"/>
                    <a:gd name="T55" fmla="*/ 217 h 279"/>
                    <a:gd name="T56" fmla="*/ 464 w 544"/>
                    <a:gd name="T57" fmla="*/ 199 h 279"/>
                    <a:gd name="T58" fmla="*/ 482 w 544"/>
                    <a:gd name="T59" fmla="*/ 180 h 279"/>
                    <a:gd name="T60" fmla="*/ 497 w 544"/>
                    <a:gd name="T61" fmla="*/ 160 h 279"/>
                    <a:gd name="T62" fmla="*/ 511 w 544"/>
                    <a:gd name="T63" fmla="*/ 138 h 279"/>
                    <a:gd name="T64" fmla="*/ 523 w 544"/>
                    <a:gd name="T65" fmla="*/ 113 h 279"/>
                    <a:gd name="T66" fmla="*/ 532 w 544"/>
                    <a:gd name="T67" fmla="*/ 89 h 279"/>
                    <a:gd name="T68" fmla="*/ 539 w 544"/>
                    <a:gd name="T69" fmla="*/ 62 h 279"/>
                    <a:gd name="T70" fmla="*/ 543 w 544"/>
                    <a:gd name="T71" fmla="*/ 35 h 279"/>
                    <a:gd name="T72" fmla="*/ 544 w 544"/>
                    <a:gd name="T73" fmla="*/ 8 h 279"/>
                    <a:gd name="T74" fmla="*/ 544 w 544"/>
                    <a:gd name="T75" fmla="*/ 6 h 279"/>
                    <a:gd name="T76" fmla="*/ 544 w 544"/>
                    <a:gd name="T77" fmla="*/ 4 h 279"/>
                    <a:gd name="T78" fmla="*/ 544 w 544"/>
                    <a:gd name="T79" fmla="*/ 2 h 279"/>
                    <a:gd name="T80" fmla="*/ 544 w 544"/>
                    <a:gd name="T81" fmla="*/ 0 h 279"/>
                    <a:gd name="T82" fmla="*/ 1 w 544"/>
                    <a:gd name="T83" fmla="*/ 0 h 279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44"/>
                    <a:gd name="T127" fmla="*/ 0 h 279"/>
                    <a:gd name="T128" fmla="*/ 544 w 544"/>
                    <a:gd name="T129" fmla="*/ 279 h 279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44" h="279">
                      <a:moveTo>
                        <a:pt x="1" y="0"/>
                      </a:moveTo>
                      <a:lnTo>
                        <a:pt x="1" y="2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1" y="35"/>
                      </a:lnTo>
                      <a:lnTo>
                        <a:pt x="5" y="62"/>
                      </a:lnTo>
                      <a:lnTo>
                        <a:pt x="13" y="89"/>
                      </a:lnTo>
                      <a:lnTo>
                        <a:pt x="21" y="113"/>
                      </a:lnTo>
                      <a:lnTo>
                        <a:pt x="33" y="138"/>
                      </a:lnTo>
                      <a:lnTo>
                        <a:pt x="47" y="160"/>
                      </a:lnTo>
                      <a:lnTo>
                        <a:pt x="63" y="180"/>
                      </a:lnTo>
                      <a:lnTo>
                        <a:pt x="80" y="199"/>
                      </a:lnTo>
                      <a:lnTo>
                        <a:pt x="99" y="217"/>
                      </a:lnTo>
                      <a:lnTo>
                        <a:pt x="120" y="232"/>
                      </a:lnTo>
                      <a:lnTo>
                        <a:pt x="143" y="246"/>
                      </a:lnTo>
                      <a:lnTo>
                        <a:pt x="167" y="258"/>
                      </a:lnTo>
                      <a:lnTo>
                        <a:pt x="192" y="267"/>
                      </a:lnTo>
                      <a:lnTo>
                        <a:pt x="218" y="274"/>
                      </a:lnTo>
                      <a:lnTo>
                        <a:pt x="245" y="278"/>
                      </a:lnTo>
                      <a:lnTo>
                        <a:pt x="273" y="279"/>
                      </a:lnTo>
                      <a:lnTo>
                        <a:pt x="300" y="278"/>
                      </a:lnTo>
                      <a:lnTo>
                        <a:pt x="327" y="274"/>
                      </a:lnTo>
                      <a:lnTo>
                        <a:pt x="354" y="267"/>
                      </a:lnTo>
                      <a:lnTo>
                        <a:pt x="378" y="258"/>
                      </a:lnTo>
                      <a:lnTo>
                        <a:pt x="403" y="246"/>
                      </a:lnTo>
                      <a:lnTo>
                        <a:pt x="425" y="232"/>
                      </a:lnTo>
                      <a:lnTo>
                        <a:pt x="445" y="217"/>
                      </a:lnTo>
                      <a:lnTo>
                        <a:pt x="464" y="199"/>
                      </a:lnTo>
                      <a:lnTo>
                        <a:pt x="482" y="180"/>
                      </a:lnTo>
                      <a:lnTo>
                        <a:pt x="497" y="160"/>
                      </a:lnTo>
                      <a:lnTo>
                        <a:pt x="511" y="138"/>
                      </a:lnTo>
                      <a:lnTo>
                        <a:pt x="523" y="113"/>
                      </a:lnTo>
                      <a:lnTo>
                        <a:pt x="532" y="89"/>
                      </a:lnTo>
                      <a:lnTo>
                        <a:pt x="539" y="62"/>
                      </a:lnTo>
                      <a:lnTo>
                        <a:pt x="543" y="35"/>
                      </a:lnTo>
                      <a:lnTo>
                        <a:pt x="544" y="8"/>
                      </a:lnTo>
                      <a:lnTo>
                        <a:pt x="544" y="6"/>
                      </a:lnTo>
                      <a:lnTo>
                        <a:pt x="544" y="4"/>
                      </a:lnTo>
                      <a:lnTo>
                        <a:pt x="544" y="2"/>
                      </a:lnTo>
                      <a:lnTo>
                        <a:pt x="544" y="0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7" name="Freeform 20"/>
                <p:cNvSpPr>
                  <a:spLocks/>
                </p:cNvSpPr>
                <p:nvPr/>
              </p:nvSpPr>
              <p:spPr bwMode="auto">
                <a:xfrm>
                  <a:off x="3915" y="2290"/>
                  <a:ext cx="608" cy="63"/>
                </a:xfrm>
                <a:custGeom>
                  <a:avLst/>
                  <a:gdLst>
                    <a:gd name="T0" fmla="*/ 312 w 322"/>
                    <a:gd name="T1" fmla="*/ 33 h 33"/>
                    <a:gd name="T2" fmla="*/ 315 w 322"/>
                    <a:gd name="T3" fmla="*/ 24 h 33"/>
                    <a:gd name="T4" fmla="*/ 317 w 322"/>
                    <a:gd name="T5" fmla="*/ 17 h 33"/>
                    <a:gd name="T6" fmla="*/ 319 w 322"/>
                    <a:gd name="T7" fmla="*/ 8 h 33"/>
                    <a:gd name="T8" fmla="*/ 322 w 322"/>
                    <a:gd name="T9" fmla="*/ 0 h 33"/>
                    <a:gd name="T10" fmla="*/ 0 w 322"/>
                    <a:gd name="T11" fmla="*/ 22 h 33"/>
                    <a:gd name="T12" fmla="*/ 312 w 322"/>
                    <a:gd name="T13" fmla="*/ 33 h 3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22"/>
                    <a:gd name="T22" fmla="*/ 0 h 33"/>
                    <a:gd name="T23" fmla="*/ 322 w 322"/>
                    <a:gd name="T24" fmla="*/ 33 h 3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22" h="33">
                      <a:moveTo>
                        <a:pt x="312" y="33"/>
                      </a:moveTo>
                      <a:lnTo>
                        <a:pt x="315" y="24"/>
                      </a:lnTo>
                      <a:lnTo>
                        <a:pt x="317" y="17"/>
                      </a:lnTo>
                      <a:lnTo>
                        <a:pt x="319" y="8"/>
                      </a:lnTo>
                      <a:lnTo>
                        <a:pt x="322" y="0"/>
                      </a:lnTo>
                      <a:lnTo>
                        <a:pt x="0" y="22"/>
                      </a:lnTo>
                      <a:lnTo>
                        <a:pt x="312" y="33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8" name="Freeform 21"/>
                <p:cNvSpPr>
                  <a:spLocks/>
                </p:cNvSpPr>
                <p:nvPr/>
              </p:nvSpPr>
              <p:spPr bwMode="auto">
                <a:xfrm>
                  <a:off x="3919" y="2408"/>
                  <a:ext cx="564" cy="59"/>
                </a:xfrm>
                <a:custGeom>
                  <a:avLst/>
                  <a:gdLst>
                    <a:gd name="T0" fmla="*/ 282 w 299"/>
                    <a:gd name="T1" fmla="*/ 31 h 31"/>
                    <a:gd name="T2" fmla="*/ 287 w 299"/>
                    <a:gd name="T3" fmla="*/ 23 h 31"/>
                    <a:gd name="T4" fmla="*/ 291 w 299"/>
                    <a:gd name="T5" fmla="*/ 15 h 31"/>
                    <a:gd name="T6" fmla="*/ 295 w 299"/>
                    <a:gd name="T7" fmla="*/ 7 h 31"/>
                    <a:gd name="T8" fmla="*/ 299 w 299"/>
                    <a:gd name="T9" fmla="*/ 0 h 31"/>
                    <a:gd name="T10" fmla="*/ 0 w 299"/>
                    <a:gd name="T11" fmla="*/ 20 h 31"/>
                    <a:gd name="T12" fmla="*/ 282 w 299"/>
                    <a:gd name="T13" fmla="*/ 31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99"/>
                    <a:gd name="T22" fmla="*/ 0 h 31"/>
                    <a:gd name="T23" fmla="*/ 299 w 299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99" h="31">
                      <a:moveTo>
                        <a:pt x="282" y="31"/>
                      </a:moveTo>
                      <a:lnTo>
                        <a:pt x="287" y="23"/>
                      </a:lnTo>
                      <a:lnTo>
                        <a:pt x="291" y="15"/>
                      </a:lnTo>
                      <a:lnTo>
                        <a:pt x="295" y="7"/>
                      </a:lnTo>
                      <a:lnTo>
                        <a:pt x="299" y="0"/>
                      </a:lnTo>
                      <a:lnTo>
                        <a:pt x="0" y="20"/>
                      </a:lnTo>
                      <a:lnTo>
                        <a:pt x="282" y="31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9" name="Freeform 22"/>
                <p:cNvSpPr>
                  <a:spLocks/>
                </p:cNvSpPr>
                <p:nvPr/>
              </p:nvSpPr>
              <p:spPr bwMode="auto">
                <a:xfrm>
                  <a:off x="3940" y="2528"/>
                  <a:ext cx="466" cy="48"/>
                </a:xfrm>
                <a:custGeom>
                  <a:avLst/>
                  <a:gdLst>
                    <a:gd name="T0" fmla="*/ 221 w 247"/>
                    <a:gd name="T1" fmla="*/ 25 h 25"/>
                    <a:gd name="T2" fmla="*/ 229 w 247"/>
                    <a:gd name="T3" fmla="*/ 19 h 25"/>
                    <a:gd name="T4" fmla="*/ 235 w 247"/>
                    <a:gd name="T5" fmla="*/ 12 h 25"/>
                    <a:gd name="T6" fmla="*/ 241 w 247"/>
                    <a:gd name="T7" fmla="*/ 6 h 25"/>
                    <a:gd name="T8" fmla="*/ 247 w 247"/>
                    <a:gd name="T9" fmla="*/ 0 h 25"/>
                    <a:gd name="T10" fmla="*/ 0 w 247"/>
                    <a:gd name="T11" fmla="*/ 17 h 25"/>
                    <a:gd name="T12" fmla="*/ 221 w 247"/>
                    <a:gd name="T13" fmla="*/ 25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47"/>
                    <a:gd name="T22" fmla="*/ 0 h 25"/>
                    <a:gd name="T23" fmla="*/ 247 w 247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47" h="25">
                      <a:moveTo>
                        <a:pt x="221" y="25"/>
                      </a:moveTo>
                      <a:lnTo>
                        <a:pt x="229" y="19"/>
                      </a:lnTo>
                      <a:lnTo>
                        <a:pt x="235" y="12"/>
                      </a:lnTo>
                      <a:lnTo>
                        <a:pt x="241" y="6"/>
                      </a:lnTo>
                      <a:lnTo>
                        <a:pt x="247" y="0"/>
                      </a:lnTo>
                      <a:lnTo>
                        <a:pt x="0" y="17"/>
                      </a:lnTo>
                      <a:lnTo>
                        <a:pt x="221" y="25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0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3680" y="1570"/>
                  <a:ext cx="317" cy="635"/>
                </a:xfrm>
                <a:prstGeom prst="line">
                  <a:avLst/>
                </a:prstGeom>
                <a:grpFill/>
                <a:ln w="63500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1" name="Line 2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5" y="1570"/>
                  <a:ext cx="317" cy="635"/>
                </a:xfrm>
                <a:prstGeom prst="line">
                  <a:avLst/>
                </a:prstGeom>
                <a:grpFill/>
                <a:ln w="63500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2" name="Line 25"/>
                <p:cNvSpPr>
                  <a:spLocks noChangeShapeType="1"/>
                </p:cNvSpPr>
                <p:nvPr/>
              </p:nvSpPr>
              <p:spPr bwMode="auto">
                <a:xfrm>
                  <a:off x="4133" y="1570"/>
                  <a:ext cx="0" cy="635"/>
                </a:xfrm>
                <a:prstGeom prst="line">
                  <a:avLst/>
                </a:prstGeom>
                <a:grpFill/>
                <a:ln w="63500">
                  <a:solidFill>
                    <a:schemeClr val="accent3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pl-P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50" name="Grupa 49"/>
            <p:cNvGrpSpPr/>
            <p:nvPr/>
          </p:nvGrpSpPr>
          <p:grpSpPr>
            <a:xfrm flipH="1">
              <a:off x="3705771" y="4408991"/>
              <a:ext cx="1961431" cy="1396273"/>
              <a:chOff x="2079625" y="2276475"/>
              <a:chExt cx="5057775" cy="3600450"/>
            </a:xfrm>
            <a:solidFill>
              <a:schemeClr val="tx2"/>
            </a:solidFill>
          </p:grpSpPr>
          <p:sp>
            <p:nvSpPr>
              <p:cNvPr id="51" name="Rectangle 4"/>
              <p:cNvSpPr>
                <a:spLocks noChangeArrowheads="1"/>
              </p:cNvSpPr>
              <p:nvPr/>
            </p:nvSpPr>
            <p:spPr bwMode="auto">
              <a:xfrm flipH="1">
                <a:off x="4391025" y="2990850"/>
                <a:ext cx="246063" cy="2595563"/>
              </a:xfrm>
              <a:prstGeom prst="rect">
                <a:avLst/>
              </a:prstGeom>
              <a:grpFill/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52" name="Freeform 5"/>
              <p:cNvSpPr>
                <a:spLocks/>
              </p:cNvSpPr>
              <p:nvPr/>
            </p:nvSpPr>
            <p:spPr bwMode="auto">
              <a:xfrm>
                <a:off x="3411538" y="5289550"/>
                <a:ext cx="2246312" cy="587375"/>
              </a:xfrm>
              <a:custGeom>
                <a:avLst/>
                <a:gdLst>
                  <a:gd name="T0" fmla="*/ 750 w 750"/>
                  <a:gd name="T1" fmla="*/ 194 h 194"/>
                  <a:gd name="T2" fmla="*/ 746 w 750"/>
                  <a:gd name="T3" fmla="*/ 173 h 194"/>
                  <a:gd name="T4" fmla="*/ 738 w 750"/>
                  <a:gd name="T5" fmla="*/ 154 h 194"/>
                  <a:gd name="T6" fmla="*/ 728 w 750"/>
                  <a:gd name="T7" fmla="*/ 136 h 194"/>
                  <a:gd name="T8" fmla="*/ 714 w 750"/>
                  <a:gd name="T9" fmla="*/ 118 h 194"/>
                  <a:gd name="T10" fmla="*/ 697 w 750"/>
                  <a:gd name="T11" fmla="*/ 101 h 194"/>
                  <a:gd name="T12" fmla="*/ 678 w 750"/>
                  <a:gd name="T13" fmla="*/ 85 h 194"/>
                  <a:gd name="T14" fmla="*/ 656 w 750"/>
                  <a:gd name="T15" fmla="*/ 70 h 194"/>
                  <a:gd name="T16" fmla="*/ 632 w 750"/>
                  <a:gd name="T17" fmla="*/ 56 h 194"/>
                  <a:gd name="T18" fmla="*/ 605 w 750"/>
                  <a:gd name="T19" fmla="*/ 43 h 194"/>
                  <a:gd name="T20" fmla="*/ 578 w 750"/>
                  <a:gd name="T21" fmla="*/ 33 h 194"/>
                  <a:gd name="T22" fmla="*/ 547 w 750"/>
                  <a:gd name="T23" fmla="*/ 23 h 194"/>
                  <a:gd name="T24" fmla="*/ 516 w 750"/>
                  <a:gd name="T25" fmla="*/ 15 h 194"/>
                  <a:gd name="T26" fmla="*/ 482 w 750"/>
                  <a:gd name="T27" fmla="*/ 8 h 194"/>
                  <a:gd name="T28" fmla="*/ 448 w 750"/>
                  <a:gd name="T29" fmla="*/ 4 h 194"/>
                  <a:gd name="T30" fmla="*/ 412 w 750"/>
                  <a:gd name="T31" fmla="*/ 1 h 194"/>
                  <a:gd name="T32" fmla="*/ 375 w 750"/>
                  <a:gd name="T33" fmla="*/ 0 h 194"/>
                  <a:gd name="T34" fmla="*/ 338 w 750"/>
                  <a:gd name="T35" fmla="*/ 1 h 194"/>
                  <a:gd name="T36" fmla="*/ 303 w 750"/>
                  <a:gd name="T37" fmla="*/ 4 h 194"/>
                  <a:gd name="T38" fmla="*/ 268 w 750"/>
                  <a:gd name="T39" fmla="*/ 8 h 194"/>
                  <a:gd name="T40" fmla="*/ 235 w 750"/>
                  <a:gd name="T41" fmla="*/ 15 h 194"/>
                  <a:gd name="T42" fmla="*/ 203 w 750"/>
                  <a:gd name="T43" fmla="*/ 23 h 194"/>
                  <a:gd name="T44" fmla="*/ 173 w 750"/>
                  <a:gd name="T45" fmla="*/ 33 h 194"/>
                  <a:gd name="T46" fmla="*/ 144 w 750"/>
                  <a:gd name="T47" fmla="*/ 43 h 194"/>
                  <a:gd name="T48" fmla="*/ 118 w 750"/>
                  <a:gd name="T49" fmla="*/ 56 h 194"/>
                  <a:gd name="T50" fmla="*/ 94 w 750"/>
                  <a:gd name="T51" fmla="*/ 70 h 194"/>
                  <a:gd name="T52" fmla="*/ 72 w 750"/>
                  <a:gd name="T53" fmla="*/ 85 h 194"/>
                  <a:gd name="T54" fmla="*/ 53 w 750"/>
                  <a:gd name="T55" fmla="*/ 101 h 194"/>
                  <a:gd name="T56" fmla="*/ 36 w 750"/>
                  <a:gd name="T57" fmla="*/ 118 h 194"/>
                  <a:gd name="T58" fmla="*/ 22 w 750"/>
                  <a:gd name="T59" fmla="*/ 136 h 194"/>
                  <a:gd name="T60" fmla="*/ 11 w 750"/>
                  <a:gd name="T61" fmla="*/ 154 h 194"/>
                  <a:gd name="T62" fmla="*/ 4 w 750"/>
                  <a:gd name="T63" fmla="*/ 173 h 194"/>
                  <a:gd name="T64" fmla="*/ 0 w 750"/>
                  <a:gd name="T65" fmla="*/ 194 h 194"/>
                  <a:gd name="T66" fmla="*/ 750 w 750"/>
                  <a:gd name="T67" fmla="*/ 194 h 19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750"/>
                  <a:gd name="T103" fmla="*/ 0 h 194"/>
                  <a:gd name="T104" fmla="*/ 750 w 750"/>
                  <a:gd name="T105" fmla="*/ 194 h 19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750" h="194">
                    <a:moveTo>
                      <a:pt x="750" y="194"/>
                    </a:moveTo>
                    <a:lnTo>
                      <a:pt x="746" y="173"/>
                    </a:lnTo>
                    <a:lnTo>
                      <a:pt x="738" y="154"/>
                    </a:lnTo>
                    <a:lnTo>
                      <a:pt x="728" y="136"/>
                    </a:lnTo>
                    <a:lnTo>
                      <a:pt x="714" y="118"/>
                    </a:lnTo>
                    <a:lnTo>
                      <a:pt x="697" y="101"/>
                    </a:lnTo>
                    <a:lnTo>
                      <a:pt x="678" y="85"/>
                    </a:lnTo>
                    <a:lnTo>
                      <a:pt x="656" y="70"/>
                    </a:lnTo>
                    <a:lnTo>
                      <a:pt x="632" y="56"/>
                    </a:lnTo>
                    <a:lnTo>
                      <a:pt x="605" y="43"/>
                    </a:lnTo>
                    <a:lnTo>
                      <a:pt x="578" y="33"/>
                    </a:lnTo>
                    <a:lnTo>
                      <a:pt x="547" y="23"/>
                    </a:lnTo>
                    <a:lnTo>
                      <a:pt x="516" y="15"/>
                    </a:lnTo>
                    <a:lnTo>
                      <a:pt x="482" y="8"/>
                    </a:lnTo>
                    <a:lnTo>
                      <a:pt x="448" y="4"/>
                    </a:lnTo>
                    <a:lnTo>
                      <a:pt x="412" y="1"/>
                    </a:lnTo>
                    <a:lnTo>
                      <a:pt x="375" y="0"/>
                    </a:lnTo>
                    <a:lnTo>
                      <a:pt x="338" y="1"/>
                    </a:lnTo>
                    <a:lnTo>
                      <a:pt x="303" y="4"/>
                    </a:lnTo>
                    <a:lnTo>
                      <a:pt x="268" y="8"/>
                    </a:lnTo>
                    <a:lnTo>
                      <a:pt x="235" y="15"/>
                    </a:lnTo>
                    <a:lnTo>
                      <a:pt x="203" y="23"/>
                    </a:lnTo>
                    <a:lnTo>
                      <a:pt x="173" y="33"/>
                    </a:lnTo>
                    <a:lnTo>
                      <a:pt x="144" y="43"/>
                    </a:lnTo>
                    <a:lnTo>
                      <a:pt x="118" y="56"/>
                    </a:lnTo>
                    <a:lnTo>
                      <a:pt x="94" y="70"/>
                    </a:lnTo>
                    <a:lnTo>
                      <a:pt x="72" y="85"/>
                    </a:lnTo>
                    <a:lnTo>
                      <a:pt x="53" y="101"/>
                    </a:lnTo>
                    <a:lnTo>
                      <a:pt x="36" y="118"/>
                    </a:lnTo>
                    <a:lnTo>
                      <a:pt x="22" y="136"/>
                    </a:lnTo>
                    <a:lnTo>
                      <a:pt x="11" y="154"/>
                    </a:lnTo>
                    <a:lnTo>
                      <a:pt x="4" y="173"/>
                    </a:lnTo>
                    <a:lnTo>
                      <a:pt x="0" y="194"/>
                    </a:lnTo>
                    <a:lnTo>
                      <a:pt x="750" y="194"/>
                    </a:lnTo>
                    <a:close/>
                  </a:path>
                </a:pathLst>
              </a:custGeom>
              <a:grp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53" name="Freeform 6"/>
              <p:cNvSpPr>
                <a:spLocks/>
              </p:cNvSpPr>
              <p:nvPr/>
            </p:nvSpPr>
            <p:spPr bwMode="auto">
              <a:xfrm flipH="1">
                <a:off x="4284663" y="2628900"/>
                <a:ext cx="441325" cy="439738"/>
              </a:xfrm>
              <a:custGeom>
                <a:avLst/>
                <a:gdLst>
                  <a:gd name="T0" fmla="*/ 73 w 147"/>
                  <a:gd name="T1" fmla="*/ 145 h 145"/>
                  <a:gd name="T2" fmla="*/ 88 w 147"/>
                  <a:gd name="T3" fmla="*/ 144 h 145"/>
                  <a:gd name="T4" fmla="*/ 102 w 147"/>
                  <a:gd name="T5" fmla="*/ 140 h 145"/>
                  <a:gd name="T6" fmla="*/ 115 w 147"/>
                  <a:gd name="T7" fmla="*/ 133 h 145"/>
                  <a:gd name="T8" fmla="*/ 125 w 147"/>
                  <a:gd name="T9" fmla="*/ 124 h 145"/>
                  <a:gd name="T10" fmla="*/ 134 w 147"/>
                  <a:gd name="T11" fmla="*/ 113 h 145"/>
                  <a:gd name="T12" fmla="*/ 141 w 147"/>
                  <a:gd name="T13" fmla="*/ 101 h 145"/>
                  <a:gd name="T14" fmla="*/ 146 w 147"/>
                  <a:gd name="T15" fmla="*/ 87 h 145"/>
                  <a:gd name="T16" fmla="*/ 147 w 147"/>
                  <a:gd name="T17" fmla="*/ 72 h 145"/>
                  <a:gd name="T18" fmla="*/ 146 w 147"/>
                  <a:gd name="T19" fmla="*/ 57 h 145"/>
                  <a:gd name="T20" fmla="*/ 141 w 147"/>
                  <a:gd name="T21" fmla="*/ 44 h 145"/>
                  <a:gd name="T22" fmla="*/ 134 w 147"/>
                  <a:gd name="T23" fmla="*/ 31 h 145"/>
                  <a:gd name="T24" fmla="*/ 125 w 147"/>
                  <a:gd name="T25" fmla="*/ 21 h 145"/>
                  <a:gd name="T26" fmla="*/ 115 w 147"/>
                  <a:gd name="T27" fmla="*/ 12 h 145"/>
                  <a:gd name="T28" fmla="*/ 102 w 147"/>
                  <a:gd name="T29" fmla="*/ 5 h 145"/>
                  <a:gd name="T30" fmla="*/ 88 w 147"/>
                  <a:gd name="T31" fmla="*/ 1 h 145"/>
                  <a:gd name="T32" fmla="*/ 73 w 147"/>
                  <a:gd name="T33" fmla="*/ 0 h 145"/>
                  <a:gd name="T34" fmla="*/ 58 w 147"/>
                  <a:gd name="T35" fmla="*/ 1 h 145"/>
                  <a:gd name="T36" fmla="*/ 44 w 147"/>
                  <a:gd name="T37" fmla="*/ 5 h 145"/>
                  <a:gd name="T38" fmla="*/ 32 w 147"/>
                  <a:gd name="T39" fmla="*/ 12 h 145"/>
                  <a:gd name="T40" fmla="*/ 21 w 147"/>
                  <a:gd name="T41" fmla="*/ 21 h 145"/>
                  <a:gd name="T42" fmla="*/ 12 w 147"/>
                  <a:gd name="T43" fmla="*/ 31 h 145"/>
                  <a:gd name="T44" fmla="*/ 5 w 147"/>
                  <a:gd name="T45" fmla="*/ 44 h 145"/>
                  <a:gd name="T46" fmla="*/ 1 w 147"/>
                  <a:gd name="T47" fmla="*/ 57 h 145"/>
                  <a:gd name="T48" fmla="*/ 0 w 147"/>
                  <a:gd name="T49" fmla="*/ 72 h 145"/>
                  <a:gd name="T50" fmla="*/ 1 w 147"/>
                  <a:gd name="T51" fmla="*/ 87 h 145"/>
                  <a:gd name="T52" fmla="*/ 5 w 147"/>
                  <a:gd name="T53" fmla="*/ 101 h 145"/>
                  <a:gd name="T54" fmla="*/ 12 w 147"/>
                  <a:gd name="T55" fmla="*/ 113 h 145"/>
                  <a:gd name="T56" fmla="*/ 21 w 147"/>
                  <a:gd name="T57" fmla="*/ 124 h 145"/>
                  <a:gd name="T58" fmla="*/ 32 w 147"/>
                  <a:gd name="T59" fmla="*/ 133 h 145"/>
                  <a:gd name="T60" fmla="*/ 44 w 147"/>
                  <a:gd name="T61" fmla="*/ 140 h 145"/>
                  <a:gd name="T62" fmla="*/ 58 w 147"/>
                  <a:gd name="T63" fmla="*/ 144 h 145"/>
                  <a:gd name="T64" fmla="*/ 73 w 147"/>
                  <a:gd name="T65" fmla="*/ 145 h 14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47"/>
                  <a:gd name="T100" fmla="*/ 0 h 145"/>
                  <a:gd name="T101" fmla="*/ 147 w 147"/>
                  <a:gd name="T102" fmla="*/ 145 h 14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47" h="145">
                    <a:moveTo>
                      <a:pt x="73" y="145"/>
                    </a:moveTo>
                    <a:lnTo>
                      <a:pt x="88" y="144"/>
                    </a:lnTo>
                    <a:lnTo>
                      <a:pt x="102" y="140"/>
                    </a:lnTo>
                    <a:lnTo>
                      <a:pt x="115" y="133"/>
                    </a:lnTo>
                    <a:lnTo>
                      <a:pt x="125" y="124"/>
                    </a:lnTo>
                    <a:lnTo>
                      <a:pt x="134" y="113"/>
                    </a:lnTo>
                    <a:lnTo>
                      <a:pt x="141" y="101"/>
                    </a:lnTo>
                    <a:lnTo>
                      <a:pt x="146" y="87"/>
                    </a:lnTo>
                    <a:lnTo>
                      <a:pt x="147" y="72"/>
                    </a:lnTo>
                    <a:lnTo>
                      <a:pt x="146" y="57"/>
                    </a:lnTo>
                    <a:lnTo>
                      <a:pt x="141" y="44"/>
                    </a:lnTo>
                    <a:lnTo>
                      <a:pt x="134" y="31"/>
                    </a:lnTo>
                    <a:lnTo>
                      <a:pt x="125" y="21"/>
                    </a:lnTo>
                    <a:lnTo>
                      <a:pt x="115" y="12"/>
                    </a:lnTo>
                    <a:lnTo>
                      <a:pt x="102" y="5"/>
                    </a:lnTo>
                    <a:lnTo>
                      <a:pt x="88" y="1"/>
                    </a:lnTo>
                    <a:lnTo>
                      <a:pt x="73" y="0"/>
                    </a:lnTo>
                    <a:lnTo>
                      <a:pt x="58" y="1"/>
                    </a:lnTo>
                    <a:lnTo>
                      <a:pt x="44" y="5"/>
                    </a:lnTo>
                    <a:lnTo>
                      <a:pt x="32" y="12"/>
                    </a:lnTo>
                    <a:lnTo>
                      <a:pt x="21" y="21"/>
                    </a:lnTo>
                    <a:lnTo>
                      <a:pt x="12" y="31"/>
                    </a:lnTo>
                    <a:lnTo>
                      <a:pt x="5" y="44"/>
                    </a:lnTo>
                    <a:lnTo>
                      <a:pt x="1" y="57"/>
                    </a:lnTo>
                    <a:lnTo>
                      <a:pt x="0" y="72"/>
                    </a:lnTo>
                    <a:lnTo>
                      <a:pt x="1" y="87"/>
                    </a:lnTo>
                    <a:lnTo>
                      <a:pt x="5" y="101"/>
                    </a:lnTo>
                    <a:lnTo>
                      <a:pt x="12" y="113"/>
                    </a:lnTo>
                    <a:lnTo>
                      <a:pt x="21" y="124"/>
                    </a:lnTo>
                    <a:lnTo>
                      <a:pt x="32" y="133"/>
                    </a:lnTo>
                    <a:lnTo>
                      <a:pt x="44" y="140"/>
                    </a:lnTo>
                    <a:lnTo>
                      <a:pt x="58" y="144"/>
                    </a:lnTo>
                    <a:lnTo>
                      <a:pt x="73" y="145"/>
                    </a:lnTo>
                    <a:close/>
                  </a:path>
                </a:pathLst>
              </a:custGeom>
              <a:grp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54" name="Freeform 7"/>
              <p:cNvSpPr>
                <a:spLocks/>
              </p:cNvSpPr>
              <p:nvPr/>
            </p:nvSpPr>
            <p:spPr bwMode="auto">
              <a:xfrm flipH="1">
                <a:off x="4151313" y="5476875"/>
                <a:ext cx="1093787" cy="76200"/>
              </a:xfrm>
              <a:custGeom>
                <a:avLst/>
                <a:gdLst>
                  <a:gd name="T0" fmla="*/ 365 w 365"/>
                  <a:gd name="T1" fmla="*/ 25 h 25"/>
                  <a:gd name="T2" fmla="*/ 359 w 365"/>
                  <a:gd name="T3" fmla="*/ 22 h 25"/>
                  <a:gd name="T4" fmla="*/ 353 w 365"/>
                  <a:gd name="T5" fmla="*/ 19 h 25"/>
                  <a:gd name="T6" fmla="*/ 348 w 365"/>
                  <a:gd name="T7" fmla="*/ 15 h 25"/>
                  <a:gd name="T8" fmla="*/ 341 w 365"/>
                  <a:gd name="T9" fmla="*/ 12 h 25"/>
                  <a:gd name="T10" fmla="*/ 336 w 365"/>
                  <a:gd name="T11" fmla="*/ 9 h 25"/>
                  <a:gd name="T12" fmla="*/ 330 w 365"/>
                  <a:gd name="T13" fmla="*/ 6 h 25"/>
                  <a:gd name="T14" fmla="*/ 323 w 365"/>
                  <a:gd name="T15" fmla="*/ 3 h 25"/>
                  <a:gd name="T16" fmla="*/ 317 w 365"/>
                  <a:gd name="T17" fmla="*/ 0 h 25"/>
                  <a:gd name="T18" fmla="*/ 0 w 365"/>
                  <a:gd name="T19" fmla="*/ 13 h 25"/>
                  <a:gd name="T20" fmla="*/ 365 w 365"/>
                  <a:gd name="T21" fmla="*/ 25 h 2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65"/>
                  <a:gd name="T34" fmla="*/ 0 h 25"/>
                  <a:gd name="T35" fmla="*/ 365 w 365"/>
                  <a:gd name="T36" fmla="*/ 25 h 2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65" h="25">
                    <a:moveTo>
                      <a:pt x="365" y="25"/>
                    </a:moveTo>
                    <a:lnTo>
                      <a:pt x="359" y="22"/>
                    </a:lnTo>
                    <a:lnTo>
                      <a:pt x="353" y="19"/>
                    </a:lnTo>
                    <a:lnTo>
                      <a:pt x="348" y="15"/>
                    </a:lnTo>
                    <a:lnTo>
                      <a:pt x="341" y="12"/>
                    </a:lnTo>
                    <a:lnTo>
                      <a:pt x="336" y="9"/>
                    </a:lnTo>
                    <a:lnTo>
                      <a:pt x="330" y="6"/>
                    </a:lnTo>
                    <a:lnTo>
                      <a:pt x="323" y="3"/>
                    </a:lnTo>
                    <a:lnTo>
                      <a:pt x="317" y="0"/>
                    </a:lnTo>
                    <a:lnTo>
                      <a:pt x="0" y="13"/>
                    </a:lnTo>
                    <a:lnTo>
                      <a:pt x="365" y="25"/>
                    </a:lnTo>
                    <a:close/>
                  </a:path>
                </a:pathLst>
              </a:custGeom>
              <a:grp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55" name="Freeform 8"/>
              <p:cNvSpPr>
                <a:spLocks/>
              </p:cNvSpPr>
              <p:nvPr/>
            </p:nvSpPr>
            <p:spPr bwMode="auto">
              <a:xfrm flipH="1">
                <a:off x="4256088" y="5649913"/>
                <a:ext cx="1181100" cy="87312"/>
              </a:xfrm>
              <a:custGeom>
                <a:avLst/>
                <a:gdLst>
                  <a:gd name="T0" fmla="*/ 394 w 394"/>
                  <a:gd name="T1" fmla="*/ 29 h 29"/>
                  <a:gd name="T2" fmla="*/ 388 w 394"/>
                  <a:gd name="T3" fmla="*/ 21 h 29"/>
                  <a:gd name="T4" fmla="*/ 383 w 394"/>
                  <a:gd name="T5" fmla="*/ 14 h 29"/>
                  <a:gd name="T6" fmla="*/ 377 w 394"/>
                  <a:gd name="T7" fmla="*/ 6 h 29"/>
                  <a:gd name="T8" fmla="*/ 369 w 394"/>
                  <a:gd name="T9" fmla="*/ 0 h 29"/>
                  <a:gd name="T10" fmla="*/ 0 w 394"/>
                  <a:gd name="T11" fmla="*/ 15 h 29"/>
                  <a:gd name="T12" fmla="*/ 394 w 394"/>
                  <a:gd name="T13" fmla="*/ 29 h 2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94"/>
                  <a:gd name="T22" fmla="*/ 0 h 29"/>
                  <a:gd name="T23" fmla="*/ 394 w 394"/>
                  <a:gd name="T24" fmla="*/ 29 h 2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94" h="29">
                    <a:moveTo>
                      <a:pt x="394" y="29"/>
                    </a:moveTo>
                    <a:lnTo>
                      <a:pt x="388" y="21"/>
                    </a:lnTo>
                    <a:lnTo>
                      <a:pt x="383" y="14"/>
                    </a:lnTo>
                    <a:lnTo>
                      <a:pt x="377" y="6"/>
                    </a:lnTo>
                    <a:lnTo>
                      <a:pt x="369" y="0"/>
                    </a:lnTo>
                    <a:lnTo>
                      <a:pt x="0" y="15"/>
                    </a:lnTo>
                    <a:lnTo>
                      <a:pt x="394" y="29"/>
                    </a:lnTo>
                    <a:close/>
                  </a:path>
                </a:pathLst>
              </a:custGeom>
              <a:grp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56" name="Line 9"/>
              <p:cNvSpPr>
                <a:spLocks noChangeShapeType="1"/>
              </p:cNvSpPr>
              <p:nvPr/>
            </p:nvSpPr>
            <p:spPr bwMode="auto">
              <a:xfrm flipV="1">
                <a:off x="2628900" y="2276475"/>
                <a:ext cx="3959225" cy="1227138"/>
              </a:xfrm>
              <a:prstGeom prst="line">
                <a:avLst/>
              </a:prstGeom>
              <a:grpFill/>
              <a:ln w="19050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grpSp>
            <p:nvGrpSpPr>
              <p:cNvPr id="57" name="Group 10"/>
              <p:cNvGrpSpPr>
                <a:grpSpLocks/>
              </p:cNvGrpSpPr>
              <p:nvPr/>
            </p:nvGrpSpPr>
            <p:grpSpPr bwMode="auto">
              <a:xfrm flipH="1">
                <a:off x="5508625" y="2349500"/>
                <a:ext cx="1628775" cy="1800225"/>
                <a:chOff x="3606" y="1570"/>
                <a:chExt cx="1026" cy="1134"/>
              </a:xfrm>
              <a:grpFill/>
            </p:grpSpPr>
            <p:sp>
              <p:nvSpPr>
                <p:cNvPr id="66" name="Freeform 11"/>
                <p:cNvSpPr>
                  <a:spLocks/>
                </p:cNvSpPr>
                <p:nvPr/>
              </p:nvSpPr>
              <p:spPr bwMode="auto">
                <a:xfrm>
                  <a:off x="3606" y="2171"/>
                  <a:ext cx="1026" cy="533"/>
                </a:xfrm>
                <a:custGeom>
                  <a:avLst/>
                  <a:gdLst>
                    <a:gd name="T0" fmla="*/ 1 w 544"/>
                    <a:gd name="T1" fmla="*/ 0 h 279"/>
                    <a:gd name="T2" fmla="*/ 1 w 544"/>
                    <a:gd name="T3" fmla="*/ 2 h 279"/>
                    <a:gd name="T4" fmla="*/ 1 w 544"/>
                    <a:gd name="T5" fmla="*/ 4 h 279"/>
                    <a:gd name="T6" fmla="*/ 0 w 544"/>
                    <a:gd name="T7" fmla="*/ 6 h 279"/>
                    <a:gd name="T8" fmla="*/ 0 w 544"/>
                    <a:gd name="T9" fmla="*/ 8 h 279"/>
                    <a:gd name="T10" fmla="*/ 1 w 544"/>
                    <a:gd name="T11" fmla="*/ 35 h 279"/>
                    <a:gd name="T12" fmla="*/ 5 w 544"/>
                    <a:gd name="T13" fmla="*/ 62 h 279"/>
                    <a:gd name="T14" fmla="*/ 13 w 544"/>
                    <a:gd name="T15" fmla="*/ 89 h 279"/>
                    <a:gd name="T16" fmla="*/ 21 w 544"/>
                    <a:gd name="T17" fmla="*/ 113 h 279"/>
                    <a:gd name="T18" fmla="*/ 33 w 544"/>
                    <a:gd name="T19" fmla="*/ 138 h 279"/>
                    <a:gd name="T20" fmla="*/ 47 w 544"/>
                    <a:gd name="T21" fmla="*/ 160 h 279"/>
                    <a:gd name="T22" fmla="*/ 63 w 544"/>
                    <a:gd name="T23" fmla="*/ 180 h 279"/>
                    <a:gd name="T24" fmla="*/ 80 w 544"/>
                    <a:gd name="T25" fmla="*/ 199 h 279"/>
                    <a:gd name="T26" fmla="*/ 99 w 544"/>
                    <a:gd name="T27" fmla="*/ 217 h 279"/>
                    <a:gd name="T28" fmla="*/ 120 w 544"/>
                    <a:gd name="T29" fmla="*/ 232 h 279"/>
                    <a:gd name="T30" fmla="*/ 143 w 544"/>
                    <a:gd name="T31" fmla="*/ 246 h 279"/>
                    <a:gd name="T32" fmla="*/ 167 w 544"/>
                    <a:gd name="T33" fmla="*/ 258 h 279"/>
                    <a:gd name="T34" fmla="*/ 192 w 544"/>
                    <a:gd name="T35" fmla="*/ 267 h 279"/>
                    <a:gd name="T36" fmla="*/ 218 w 544"/>
                    <a:gd name="T37" fmla="*/ 274 h 279"/>
                    <a:gd name="T38" fmla="*/ 245 w 544"/>
                    <a:gd name="T39" fmla="*/ 278 h 279"/>
                    <a:gd name="T40" fmla="*/ 273 w 544"/>
                    <a:gd name="T41" fmla="*/ 279 h 279"/>
                    <a:gd name="T42" fmla="*/ 300 w 544"/>
                    <a:gd name="T43" fmla="*/ 278 h 279"/>
                    <a:gd name="T44" fmla="*/ 327 w 544"/>
                    <a:gd name="T45" fmla="*/ 274 h 279"/>
                    <a:gd name="T46" fmla="*/ 354 w 544"/>
                    <a:gd name="T47" fmla="*/ 267 h 279"/>
                    <a:gd name="T48" fmla="*/ 378 w 544"/>
                    <a:gd name="T49" fmla="*/ 258 h 279"/>
                    <a:gd name="T50" fmla="*/ 403 w 544"/>
                    <a:gd name="T51" fmla="*/ 246 h 279"/>
                    <a:gd name="T52" fmla="*/ 425 w 544"/>
                    <a:gd name="T53" fmla="*/ 232 h 279"/>
                    <a:gd name="T54" fmla="*/ 445 w 544"/>
                    <a:gd name="T55" fmla="*/ 217 h 279"/>
                    <a:gd name="T56" fmla="*/ 464 w 544"/>
                    <a:gd name="T57" fmla="*/ 199 h 279"/>
                    <a:gd name="T58" fmla="*/ 482 w 544"/>
                    <a:gd name="T59" fmla="*/ 180 h 279"/>
                    <a:gd name="T60" fmla="*/ 497 w 544"/>
                    <a:gd name="T61" fmla="*/ 160 h 279"/>
                    <a:gd name="T62" fmla="*/ 511 w 544"/>
                    <a:gd name="T63" fmla="*/ 138 h 279"/>
                    <a:gd name="T64" fmla="*/ 523 w 544"/>
                    <a:gd name="T65" fmla="*/ 113 h 279"/>
                    <a:gd name="T66" fmla="*/ 532 w 544"/>
                    <a:gd name="T67" fmla="*/ 89 h 279"/>
                    <a:gd name="T68" fmla="*/ 539 w 544"/>
                    <a:gd name="T69" fmla="*/ 62 h 279"/>
                    <a:gd name="T70" fmla="*/ 543 w 544"/>
                    <a:gd name="T71" fmla="*/ 35 h 279"/>
                    <a:gd name="T72" fmla="*/ 544 w 544"/>
                    <a:gd name="T73" fmla="*/ 8 h 279"/>
                    <a:gd name="T74" fmla="*/ 544 w 544"/>
                    <a:gd name="T75" fmla="*/ 6 h 279"/>
                    <a:gd name="T76" fmla="*/ 544 w 544"/>
                    <a:gd name="T77" fmla="*/ 4 h 279"/>
                    <a:gd name="T78" fmla="*/ 544 w 544"/>
                    <a:gd name="T79" fmla="*/ 2 h 279"/>
                    <a:gd name="T80" fmla="*/ 544 w 544"/>
                    <a:gd name="T81" fmla="*/ 0 h 279"/>
                    <a:gd name="T82" fmla="*/ 1 w 544"/>
                    <a:gd name="T83" fmla="*/ 0 h 279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44"/>
                    <a:gd name="T127" fmla="*/ 0 h 279"/>
                    <a:gd name="T128" fmla="*/ 544 w 544"/>
                    <a:gd name="T129" fmla="*/ 279 h 279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44" h="279">
                      <a:moveTo>
                        <a:pt x="1" y="0"/>
                      </a:moveTo>
                      <a:lnTo>
                        <a:pt x="1" y="2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1" y="35"/>
                      </a:lnTo>
                      <a:lnTo>
                        <a:pt x="5" y="62"/>
                      </a:lnTo>
                      <a:lnTo>
                        <a:pt x="13" y="89"/>
                      </a:lnTo>
                      <a:lnTo>
                        <a:pt x="21" y="113"/>
                      </a:lnTo>
                      <a:lnTo>
                        <a:pt x="33" y="138"/>
                      </a:lnTo>
                      <a:lnTo>
                        <a:pt x="47" y="160"/>
                      </a:lnTo>
                      <a:lnTo>
                        <a:pt x="63" y="180"/>
                      </a:lnTo>
                      <a:lnTo>
                        <a:pt x="80" y="199"/>
                      </a:lnTo>
                      <a:lnTo>
                        <a:pt x="99" y="217"/>
                      </a:lnTo>
                      <a:lnTo>
                        <a:pt x="120" y="232"/>
                      </a:lnTo>
                      <a:lnTo>
                        <a:pt x="143" y="246"/>
                      </a:lnTo>
                      <a:lnTo>
                        <a:pt x="167" y="258"/>
                      </a:lnTo>
                      <a:lnTo>
                        <a:pt x="192" y="267"/>
                      </a:lnTo>
                      <a:lnTo>
                        <a:pt x="218" y="274"/>
                      </a:lnTo>
                      <a:lnTo>
                        <a:pt x="245" y="278"/>
                      </a:lnTo>
                      <a:lnTo>
                        <a:pt x="273" y="279"/>
                      </a:lnTo>
                      <a:lnTo>
                        <a:pt x="300" y="278"/>
                      </a:lnTo>
                      <a:lnTo>
                        <a:pt x="327" y="274"/>
                      </a:lnTo>
                      <a:lnTo>
                        <a:pt x="354" y="267"/>
                      </a:lnTo>
                      <a:lnTo>
                        <a:pt x="378" y="258"/>
                      </a:lnTo>
                      <a:lnTo>
                        <a:pt x="403" y="246"/>
                      </a:lnTo>
                      <a:lnTo>
                        <a:pt x="425" y="232"/>
                      </a:lnTo>
                      <a:lnTo>
                        <a:pt x="445" y="217"/>
                      </a:lnTo>
                      <a:lnTo>
                        <a:pt x="464" y="199"/>
                      </a:lnTo>
                      <a:lnTo>
                        <a:pt x="482" y="180"/>
                      </a:lnTo>
                      <a:lnTo>
                        <a:pt x="497" y="160"/>
                      </a:lnTo>
                      <a:lnTo>
                        <a:pt x="511" y="138"/>
                      </a:lnTo>
                      <a:lnTo>
                        <a:pt x="523" y="113"/>
                      </a:lnTo>
                      <a:lnTo>
                        <a:pt x="532" y="89"/>
                      </a:lnTo>
                      <a:lnTo>
                        <a:pt x="539" y="62"/>
                      </a:lnTo>
                      <a:lnTo>
                        <a:pt x="543" y="35"/>
                      </a:lnTo>
                      <a:lnTo>
                        <a:pt x="544" y="8"/>
                      </a:lnTo>
                      <a:lnTo>
                        <a:pt x="544" y="6"/>
                      </a:lnTo>
                      <a:lnTo>
                        <a:pt x="544" y="4"/>
                      </a:lnTo>
                      <a:lnTo>
                        <a:pt x="544" y="2"/>
                      </a:lnTo>
                      <a:lnTo>
                        <a:pt x="544" y="0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67" name="Freeform 12"/>
                <p:cNvSpPr>
                  <a:spLocks/>
                </p:cNvSpPr>
                <p:nvPr/>
              </p:nvSpPr>
              <p:spPr bwMode="auto">
                <a:xfrm>
                  <a:off x="3915" y="2290"/>
                  <a:ext cx="608" cy="63"/>
                </a:xfrm>
                <a:custGeom>
                  <a:avLst/>
                  <a:gdLst>
                    <a:gd name="T0" fmla="*/ 312 w 322"/>
                    <a:gd name="T1" fmla="*/ 33 h 33"/>
                    <a:gd name="T2" fmla="*/ 315 w 322"/>
                    <a:gd name="T3" fmla="*/ 24 h 33"/>
                    <a:gd name="T4" fmla="*/ 317 w 322"/>
                    <a:gd name="T5" fmla="*/ 17 h 33"/>
                    <a:gd name="T6" fmla="*/ 319 w 322"/>
                    <a:gd name="T7" fmla="*/ 8 h 33"/>
                    <a:gd name="T8" fmla="*/ 322 w 322"/>
                    <a:gd name="T9" fmla="*/ 0 h 33"/>
                    <a:gd name="T10" fmla="*/ 0 w 322"/>
                    <a:gd name="T11" fmla="*/ 22 h 33"/>
                    <a:gd name="T12" fmla="*/ 312 w 322"/>
                    <a:gd name="T13" fmla="*/ 33 h 3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22"/>
                    <a:gd name="T22" fmla="*/ 0 h 33"/>
                    <a:gd name="T23" fmla="*/ 322 w 322"/>
                    <a:gd name="T24" fmla="*/ 33 h 3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22" h="33">
                      <a:moveTo>
                        <a:pt x="312" y="33"/>
                      </a:moveTo>
                      <a:lnTo>
                        <a:pt x="315" y="24"/>
                      </a:lnTo>
                      <a:lnTo>
                        <a:pt x="317" y="17"/>
                      </a:lnTo>
                      <a:lnTo>
                        <a:pt x="319" y="8"/>
                      </a:lnTo>
                      <a:lnTo>
                        <a:pt x="322" y="0"/>
                      </a:lnTo>
                      <a:lnTo>
                        <a:pt x="0" y="22"/>
                      </a:lnTo>
                      <a:lnTo>
                        <a:pt x="312" y="33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68" name="Freeform 13"/>
                <p:cNvSpPr>
                  <a:spLocks/>
                </p:cNvSpPr>
                <p:nvPr/>
              </p:nvSpPr>
              <p:spPr bwMode="auto">
                <a:xfrm>
                  <a:off x="3919" y="2408"/>
                  <a:ext cx="564" cy="59"/>
                </a:xfrm>
                <a:custGeom>
                  <a:avLst/>
                  <a:gdLst>
                    <a:gd name="T0" fmla="*/ 282 w 299"/>
                    <a:gd name="T1" fmla="*/ 31 h 31"/>
                    <a:gd name="T2" fmla="*/ 287 w 299"/>
                    <a:gd name="T3" fmla="*/ 23 h 31"/>
                    <a:gd name="T4" fmla="*/ 291 w 299"/>
                    <a:gd name="T5" fmla="*/ 15 h 31"/>
                    <a:gd name="T6" fmla="*/ 295 w 299"/>
                    <a:gd name="T7" fmla="*/ 7 h 31"/>
                    <a:gd name="T8" fmla="*/ 299 w 299"/>
                    <a:gd name="T9" fmla="*/ 0 h 31"/>
                    <a:gd name="T10" fmla="*/ 0 w 299"/>
                    <a:gd name="T11" fmla="*/ 20 h 31"/>
                    <a:gd name="T12" fmla="*/ 282 w 299"/>
                    <a:gd name="T13" fmla="*/ 31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99"/>
                    <a:gd name="T22" fmla="*/ 0 h 31"/>
                    <a:gd name="T23" fmla="*/ 299 w 299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99" h="31">
                      <a:moveTo>
                        <a:pt x="282" y="31"/>
                      </a:moveTo>
                      <a:lnTo>
                        <a:pt x="287" y="23"/>
                      </a:lnTo>
                      <a:lnTo>
                        <a:pt x="291" y="15"/>
                      </a:lnTo>
                      <a:lnTo>
                        <a:pt x="295" y="7"/>
                      </a:lnTo>
                      <a:lnTo>
                        <a:pt x="299" y="0"/>
                      </a:lnTo>
                      <a:lnTo>
                        <a:pt x="0" y="20"/>
                      </a:lnTo>
                      <a:lnTo>
                        <a:pt x="282" y="31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69" name="Freeform 14"/>
                <p:cNvSpPr>
                  <a:spLocks/>
                </p:cNvSpPr>
                <p:nvPr/>
              </p:nvSpPr>
              <p:spPr bwMode="auto">
                <a:xfrm>
                  <a:off x="3940" y="2528"/>
                  <a:ext cx="466" cy="48"/>
                </a:xfrm>
                <a:custGeom>
                  <a:avLst/>
                  <a:gdLst>
                    <a:gd name="T0" fmla="*/ 221 w 247"/>
                    <a:gd name="T1" fmla="*/ 25 h 25"/>
                    <a:gd name="T2" fmla="*/ 229 w 247"/>
                    <a:gd name="T3" fmla="*/ 19 h 25"/>
                    <a:gd name="T4" fmla="*/ 235 w 247"/>
                    <a:gd name="T5" fmla="*/ 12 h 25"/>
                    <a:gd name="T6" fmla="*/ 241 w 247"/>
                    <a:gd name="T7" fmla="*/ 6 h 25"/>
                    <a:gd name="T8" fmla="*/ 247 w 247"/>
                    <a:gd name="T9" fmla="*/ 0 h 25"/>
                    <a:gd name="T10" fmla="*/ 0 w 247"/>
                    <a:gd name="T11" fmla="*/ 17 h 25"/>
                    <a:gd name="T12" fmla="*/ 221 w 247"/>
                    <a:gd name="T13" fmla="*/ 25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47"/>
                    <a:gd name="T22" fmla="*/ 0 h 25"/>
                    <a:gd name="T23" fmla="*/ 247 w 247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47" h="25">
                      <a:moveTo>
                        <a:pt x="221" y="25"/>
                      </a:moveTo>
                      <a:lnTo>
                        <a:pt x="229" y="19"/>
                      </a:lnTo>
                      <a:lnTo>
                        <a:pt x="235" y="12"/>
                      </a:lnTo>
                      <a:lnTo>
                        <a:pt x="241" y="6"/>
                      </a:lnTo>
                      <a:lnTo>
                        <a:pt x="247" y="0"/>
                      </a:lnTo>
                      <a:lnTo>
                        <a:pt x="0" y="17"/>
                      </a:lnTo>
                      <a:lnTo>
                        <a:pt x="221" y="25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70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3680" y="1570"/>
                  <a:ext cx="317" cy="635"/>
                </a:xfrm>
                <a:prstGeom prst="line">
                  <a:avLst/>
                </a:prstGeom>
                <a:grpFill/>
                <a:ln w="63500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71" name="Line 16"/>
                <p:cNvSpPr>
                  <a:spLocks noChangeShapeType="1"/>
                </p:cNvSpPr>
                <p:nvPr/>
              </p:nvSpPr>
              <p:spPr bwMode="auto">
                <a:xfrm flipH="1" flipV="1">
                  <a:off x="4225" y="1570"/>
                  <a:ext cx="317" cy="635"/>
                </a:xfrm>
                <a:prstGeom prst="line">
                  <a:avLst/>
                </a:prstGeom>
                <a:grpFill/>
                <a:ln w="63500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72" name="Line 17"/>
                <p:cNvSpPr>
                  <a:spLocks noChangeShapeType="1"/>
                </p:cNvSpPr>
                <p:nvPr/>
              </p:nvSpPr>
              <p:spPr bwMode="auto">
                <a:xfrm>
                  <a:off x="4133" y="1570"/>
                  <a:ext cx="0" cy="635"/>
                </a:xfrm>
                <a:prstGeom prst="line">
                  <a:avLst/>
                </a:prstGeom>
                <a:grpFill/>
                <a:ln w="63500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</p:grpSp>
          <p:grpSp>
            <p:nvGrpSpPr>
              <p:cNvPr id="58" name="Group 18"/>
              <p:cNvGrpSpPr>
                <a:grpSpLocks/>
              </p:cNvGrpSpPr>
              <p:nvPr/>
            </p:nvGrpSpPr>
            <p:grpSpPr bwMode="auto">
              <a:xfrm flipH="1">
                <a:off x="2079625" y="3429000"/>
                <a:ext cx="1628775" cy="1800225"/>
                <a:chOff x="3606" y="1570"/>
                <a:chExt cx="1026" cy="1134"/>
              </a:xfrm>
              <a:grpFill/>
            </p:grpSpPr>
            <p:sp>
              <p:nvSpPr>
                <p:cNvPr id="59" name="Freeform 19"/>
                <p:cNvSpPr>
                  <a:spLocks/>
                </p:cNvSpPr>
                <p:nvPr/>
              </p:nvSpPr>
              <p:spPr bwMode="auto">
                <a:xfrm>
                  <a:off x="3606" y="2171"/>
                  <a:ext cx="1026" cy="533"/>
                </a:xfrm>
                <a:custGeom>
                  <a:avLst/>
                  <a:gdLst>
                    <a:gd name="T0" fmla="*/ 1 w 544"/>
                    <a:gd name="T1" fmla="*/ 0 h 279"/>
                    <a:gd name="T2" fmla="*/ 1 w 544"/>
                    <a:gd name="T3" fmla="*/ 2 h 279"/>
                    <a:gd name="T4" fmla="*/ 1 w 544"/>
                    <a:gd name="T5" fmla="*/ 4 h 279"/>
                    <a:gd name="T6" fmla="*/ 0 w 544"/>
                    <a:gd name="T7" fmla="*/ 6 h 279"/>
                    <a:gd name="T8" fmla="*/ 0 w 544"/>
                    <a:gd name="T9" fmla="*/ 8 h 279"/>
                    <a:gd name="T10" fmla="*/ 1 w 544"/>
                    <a:gd name="T11" fmla="*/ 35 h 279"/>
                    <a:gd name="T12" fmla="*/ 5 w 544"/>
                    <a:gd name="T13" fmla="*/ 62 h 279"/>
                    <a:gd name="T14" fmla="*/ 13 w 544"/>
                    <a:gd name="T15" fmla="*/ 89 h 279"/>
                    <a:gd name="T16" fmla="*/ 21 w 544"/>
                    <a:gd name="T17" fmla="*/ 113 h 279"/>
                    <a:gd name="T18" fmla="*/ 33 w 544"/>
                    <a:gd name="T19" fmla="*/ 138 h 279"/>
                    <a:gd name="T20" fmla="*/ 47 w 544"/>
                    <a:gd name="T21" fmla="*/ 160 h 279"/>
                    <a:gd name="T22" fmla="*/ 63 w 544"/>
                    <a:gd name="T23" fmla="*/ 180 h 279"/>
                    <a:gd name="T24" fmla="*/ 80 w 544"/>
                    <a:gd name="T25" fmla="*/ 199 h 279"/>
                    <a:gd name="T26" fmla="*/ 99 w 544"/>
                    <a:gd name="T27" fmla="*/ 217 h 279"/>
                    <a:gd name="T28" fmla="*/ 120 w 544"/>
                    <a:gd name="T29" fmla="*/ 232 h 279"/>
                    <a:gd name="T30" fmla="*/ 143 w 544"/>
                    <a:gd name="T31" fmla="*/ 246 h 279"/>
                    <a:gd name="T32" fmla="*/ 167 w 544"/>
                    <a:gd name="T33" fmla="*/ 258 h 279"/>
                    <a:gd name="T34" fmla="*/ 192 w 544"/>
                    <a:gd name="T35" fmla="*/ 267 h 279"/>
                    <a:gd name="T36" fmla="*/ 218 w 544"/>
                    <a:gd name="T37" fmla="*/ 274 h 279"/>
                    <a:gd name="T38" fmla="*/ 245 w 544"/>
                    <a:gd name="T39" fmla="*/ 278 h 279"/>
                    <a:gd name="T40" fmla="*/ 273 w 544"/>
                    <a:gd name="T41" fmla="*/ 279 h 279"/>
                    <a:gd name="T42" fmla="*/ 300 w 544"/>
                    <a:gd name="T43" fmla="*/ 278 h 279"/>
                    <a:gd name="T44" fmla="*/ 327 w 544"/>
                    <a:gd name="T45" fmla="*/ 274 h 279"/>
                    <a:gd name="T46" fmla="*/ 354 w 544"/>
                    <a:gd name="T47" fmla="*/ 267 h 279"/>
                    <a:gd name="T48" fmla="*/ 378 w 544"/>
                    <a:gd name="T49" fmla="*/ 258 h 279"/>
                    <a:gd name="T50" fmla="*/ 403 w 544"/>
                    <a:gd name="T51" fmla="*/ 246 h 279"/>
                    <a:gd name="T52" fmla="*/ 425 w 544"/>
                    <a:gd name="T53" fmla="*/ 232 h 279"/>
                    <a:gd name="T54" fmla="*/ 445 w 544"/>
                    <a:gd name="T55" fmla="*/ 217 h 279"/>
                    <a:gd name="T56" fmla="*/ 464 w 544"/>
                    <a:gd name="T57" fmla="*/ 199 h 279"/>
                    <a:gd name="T58" fmla="*/ 482 w 544"/>
                    <a:gd name="T59" fmla="*/ 180 h 279"/>
                    <a:gd name="T60" fmla="*/ 497 w 544"/>
                    <a:gd name="T61" fmla="*/ 160 h 279"/>
                    <a:gd name="T62" fmla="*/ 511 w 544"/>
                    <a:gd name="T63" fmla="*/ 138 h 279"/>
                    <a:gd name="T64" fmla="*/ 523 w 544"/>
                    <a:gd name="T65" fmla="*/ 113 h 279"/>
                    <a:gd name="T66" fmla="*/ 532 w 544"/>
                    <a:gd name="T67" fmla="*/ 89 h 279"/>
                    <a:gd name="T68" fmla="*/ 539 w 544"/>
                    <a:gd name="T69" fmla="*/ 62 h 279"/>
                    <a:gd name="T70" fmla="*/ 543 w 544"/>
                    <a:gd name="T71" fmla="*/ 35 h 279"/>
                    <a:gd name="T72" fmla="*/ 544 w 544"/>
                    <a:gd name="T73" fmla="*/ 8 h 279"/>
                    <a:gd name="T74" fmla="*/ 544 w 544"/>
                    <a:gd name="T75" fmla="*/ 6 h 279"/>
                    <a:gd name="T76" fmla="*/ 544 w 544"/>
                    <a:gd name="T77" fmla="*/ 4 h 279"/>
                    <a:gd name="T78" fmla="*/ 544 w 544"/>
                    <a:gd name="T79" fmla="*/ 2 h 279"/>
                    <a:gd name="T80" fmla="*/ 544 w 544"/>
                    <a:gd name="T81" fmla="*/ 0 h 279"/>
                    <a:gd name="T82" fmla="*/ 1 w 544"/>
                    <a:gd name="T83" fmla="*/ 0 h 279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44"/>
                    <a:gd name="T127" fmla="*/ 0 h 279"/>
                    <a:gd name="T128" fmla="*/ 544 w 544"/>
                    <a:gd name="T129" fmla="*/ 279 h 279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44" h="279">
                      <a:moveTo>
                        <a:pt x="1" y="0"/>
                      </a:moveTo>
                      <a:lnTo>
                        <a:pt x="1" y="2"/>
                      </a:lnTo>
                      <a:lnTo>
                        <a:pt x="1" y="4"/>
                      </a:lnTo>
                      <a:lnTo>
                        <a:pt x="0" y="6"/>
                      </a:lnTo>
                      <a:lnTo>
                        <a:pt x="0" y="8"/>
                      </a:lnTo>
                      <a:lnTo>
                        <a:pt x="1" y="35"/>
                      </a:lnTo>
                      <a:lnTo>
                        <a:pt x="5" y="62"/>
                      </a:lnTo>
                      <a:lnTo>
                        <a:pt x="13" y="89"/>
                      </a:lnTo>
                      <a:lnTo>
                        <a:pt x="21" y="113"/>
                      </a:lnTo>
                      <a:lnTo>
                        <a:pt x="33" y="138"/>
                      </a:lnTo>
                      <a:lnTo>
                        <a:pt x="47" y="160"/>
                      </a:lnTo>
                      <a:lnTo>
                        <a:pt x="63" y="180"/>
                      </a:lnTo>
                      <a:lnTo>
                        <a:pt x="80" y="199"/>
                      </a:lnTo>
                      <a:lnTo>
                        <a:pt x="99" y="217"/>
                      </a:lnTo>
                      <a:lnTo>
                        <a:pt x="120" y="232"/>
                      </a:lnTo>
                      <a:lnTo>
                        <a:pt x="143" y="246"/>
                      </a:lnTo>
                      <a:lnTo>
                        <a:pt x="167" y="258"/>
                      </a:lnTo>
                      <a:lnTo>
                        <a:pt x="192" y="267"/>
                      </a:lnTo>
                      <a:lnTo>
                        <a:pt x="218" y="274"/>
                      </a:lnTo>
                      <a:lnTo>
                        <a:pt x="245" y="278"/>
                      </a:lnTo>
                      <a:lnTo>
                        <a:pt x="273" y="279"/>
                      </a:lnTo>
                      <a:lnTo>
                        <a:pt x="300" y="278"/>
                      </a:lnTo>
                      <a:lnTo>
                        <a:pt x="327" y="274"/>
                      </a:lnTo>
                      <a:lnTo>
                        <a:pt x="354" y="267"/>
                      </a:lnTo>
                      <a:lnTo>
                        <a:pt x="378" y="258"/>
                      </a:lnTo>
                      <a:lnTo>
                        <a:pt x="403" y="246"/>
                      </a:lnTo>
                      <a:lnTo>
                        <a:pt x="425" y="232"/>
                      </a:lnTo>
                      <a:lnTo>
                        <a:pt x="445" y="217"/>
                      </a:lnTo>
                      <a:lnTo>
                        <a:pt x="464" y="199"/>
                      </a:lnTo>
                      <a:lnTo>
                        <a:pt x="482" y="180"/>
                      </a:lnTo>
                      <a:lnTo>
                        <a:pt x="497" y="160"/>
                      </a:lnTo>
                      <a:lnTo>
                        <a:pt x="511" y="138"/>
                      </a:lnTo>
                      <a:lnTo>
                        <a:pt x="523" y="113"/>
                      </a:lnTo>
                      <a:lnTo>
                        <a:pt x="532" y="89"/>
                      </a:lnTo>
                      <a:lnTo>
                        <a:pt x="539" y="62"/>
                      </a:lnTo>
                      <a:lnTo>
                        <a:pt x="543" y="35"/>
                      </a:lnTo>
                      <a:lnTo>
                        <a:pt x="544" y="8"/>
                      </a:lnTo>
                      <a:lnTo>
                        <a:pt x="544" y="6"/>
                      </a:lnTo>
                      <a:lnTo>
                        <a:pt x="544" y="4"/>
                      </a:lnTo>
                      <a:lnTo>
                        <a:pt x="544" y="2"/>
                      </a:lnTo>
                      <a:lnTo>
                        <a:pt x="544" y="0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60" name="Freeform 20"/>
                <p:cNvSpPr>
                  <a:spLocks/>
                </p:cNvSpPr>
                <p:nvPr/>
              </p:nvSpPr>
              <p:spPr bwMode="auto">
                <a:xfrm>
                  <a:off x="3915" y="2290"/>
                  <a:ext cx="608" cy="63"/>
                </a:xfrm>
                <a:custGeom>
                  <a:avLst/>
                  <a:gdLst>
                    <a:gd name="T0" fmla="*/ 312 w 322"/>
                    <a:gd name="T1" fmla="*/ 33 h 33"/>
                    <a:gd name="T2" fmla="*/ 315 w 322"/>
                    <a:gd name="T3" fmla="*/ 24 h 33"/>
                    <a:gd name="T4" fmla="*/ 317 w 322"/>
                    <a:gd name="T5" fmla="*/ 17 h 33"/>
                    <a:gd name="T6" fmla="*/ 319 w 322"/>
                    <a:gd name="T7" fmla="*/ 8 h 33"/>
                    <a:gd name="T8" fmla="*/ 322 w 322"/>
                    <a:gd name="T9" fmla="*/ 0 h 33"/>
                    <a:gd name="T10" fmla="*/ 0 w 322"/>
                    <a:gd name="T11" fmla="*/ 22 h 33"/>
                    <a:gd name="T12" fmla="*/ 312 w 322"/>
                    <a:gd name="T13" fmla="*/ 33 h 3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22"/>
                    <a:gd name="T22" fmla="*/ 0 h 33"/>
                    <a:gd name="T23" fmla="*/ 322 w 322"/>
                    <a:gd name="T24" fmla="*/ 33 h 33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22" h="33">
                      <a:moveTo>
                        <a:pt x="312" y="33"/>
                      </a:moveTo>
                      <a:lnTo>
                        <a:pt x="315" y="24"/>
                      </a:lnTo>
                      <a:lnTo>
                        <a:pt x="317" y="17"/>
                      </a:lnTo>
                      <a:lnTo>
                        <a:pt x="319" y="8"/>
                      </a:lnTo>
                      <a:lnTo>
                        <a:pt x="322" y="0"/>
                      </a:lnTo>
                      <a:lnTo>
                        <a:pt x="0" y="22"/>
                      </a:lnTo>
                      <a:lnTo>
                        <a:pt x="312" y="33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61" name="Freeform 21"/>
                <p:cNvSpPr>
                  <a:spLocks/>
                </p:cNvSpPr>
                <p:nvPr/>
              </p:nvSpPr>
              <p:spPr bwMode="auto">
                <a:xfrm>
                  <a:off x="3919" y="2408"/>
                  <a:ext cx="564" cy="59"/>
                </a:xfrm>
                <a:custGeom>
                  <a:avLst/>
                  <a:gdLst>
                    <a:gd name="T0" fmla="*/ 282 w 299"/>
                    <a:gd name="T1" fmla="*/ 31 h 31"/>
                    <a:gd name="T2" fmla="*/ 287 w 299"/>
                    <a:gd name="T3" fmla="*/ 23 h 31"/>
                    <a:gd name="T4" fmla="*/ 291 w 299"/>
                    <a:gd name="T5" fmla="*/ 15 h 31"/>
                    <a:gd name="T6" fmla="*/ 295 w 299"/>
                    <a:gd name="T7" fmla="*/ 7 h 31"/>
                    <a:gd name="T8" fmla="*/ 299 w 299"/>
                    <a:gd name="T9" fmla="*/ 0 h 31"/>
                    <a:gd name="T10" fmla="*/ 0 w 299"/>
                    <a:gd name="T11" fmla="*/ 20 h 31"/>
                    <a:gd name="T12" fmla="*/ 282 w 299"/>
                    <a:gd name="T13" fmla="*/ 31 h 3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99"/>
                    <a:gd name="T22" fmla="*/ 0 h 31"/>
                    <a:gd name="T23" fmla="*/ 299 w 299"/>
                    <a:gd name="T24" fmla="*/ 31 h 3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99" h="31">
                      <a:moveTo>
                        <a:pt x="282" y="31"/>
                      </a:moveTo>
                      <a:lnTo>
                        <a:pt x="287" y="23"/>
                      </a:lnTo>
                      <a:lnTo>
                        <a:pt x="291" y="15"/>
                      </a:lnTo>
                      <a:lnTo>
                        <a:pt x="295" y="7"/>
                      </a:lnTo>
                      <a:lnTo>
                        <a:pt x="299" y="0"/>
                      </a:lnTo>
                      <a:lnTo>
                        <a:pt x="0" y="20"/>
                      </a:lnTo>
                      <a:lnTo>
                        <a:pt x="282" y="31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62" name="Freeform 22"/>
                <p:cNvSpPr>
                  <a:spLocks/>
                </p:cNvSpPr>
                <p:nvPr/>
              </p:nvSpPr>
              <p:spPr bwMode="auto">
                <a:xfrm>
                  <a:off x="3940" y="2528"/>
                  <a:ext cx="466" cy="48"/>
                </a:xfrm>
                <a:custGeom>
                  <a:avLst/>
                  <a:gdLst>
                    <a:gd name="T0" fmla="*/ 221 w 247"/>
                    <a:gd name="T1" fmla="*/ 25 h 25"/>
                    <a:gd name="T2" fmla="*/ 229 w 247"/>
                    <a:gd name="T3" fmla="*/ 19 h 25"/>
                    <a:gd name="T4" fmla="*/ 235 w 247"/>
                    <a:gd name="T5" fmla="*/ 12 h 25"/>
                    <a:gd name="T6" fmla="*/ 241 w 247"/>
                    <a:gd name="T7" fmla="*/ 6 h 25"/>
                    <a:gd name="T8" fmla="*/ 247 w 247"/>
                    <a:gd name="T9" fmla="*/ 0 h 25"/>
                    <a:gd name="T10" fmla="*/ 0 w 247"/>
                    <a:gd name="T11" fmla="*/ 17 h 25"/>
                    <a:gd name="T12" fmla="*/ 221 w 247"/>
                    <a:gd name="T13" fmla="*/ 25 h 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47"/>
                    <a:gd name="T22" fmla="*/ 0 h 25"/>
                    <a:gd name="T23" fmla="*/ 247 w 247"/>
                    <a:gd name="T24" fmla="*/ 25 h 2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47" h="25">
                      <a:moveTo>
                        <a:pt x="221" y="25"/>
                      </a:moveTo>
                      <a:lnTo>
                        <a:pt x="229" y="19"/>
                      </a:lnTo>
                      <a:lnTo>
                        <a:pt x="235" y="12"/>
                      </a:lnTo>
                      <a:lnTo>
                        <a:pt x="241" y="6"/>
                      </a:lnTo>
                      <a:lnTo>
                        <a:pt x="247" y="0"/>
                      </a:lnTo>
                      <a:lnTo>
                        <a:pt x="0" y="17"/>
                      </a:lnTo>
                      <a:lnTo>
                        <a:pt x="221" y="25"/>
                      </a:lnTo>
                      <a:close/>
                    </a:path>
                  </a:pathLst>
                </a:custGeom>
                <a:grp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63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3680" y="1570"/>
                  <a:ext cx="317" cy="635"/>
                </a:xfrm>
                <a:prstGeom prst="line">
                  <a:avLst/>
                </a:prstGeom>
                <a:grpFill/>
                <a:ln w="63500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64" name="Line 2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5" y="1570"/>
                  <a:ext cx="317" cy="635"/>
                </a:xfrm>
                <a:prstGeom prst="line">
                  <a:avLst/>
                </a:prstGeom>
                <a:grpFill/>
                <a:ln w="63500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  <p:sp>
              <p:nvSpPr>
                <p:cNvPr id="65" name="Line 25"/>
                <p:cNvSpPr>
                  <a:spLocks noChangeShapeType="1"/>
                </p:cNvSpPr>
                <p:nvPr/>
              </p:nvSpPr>
              <p:spPr bwMode="auto">
                <a:xfrm>
                  <a:off x="4133" y="1570"/>
                  <a:ext cx="0" cy="635"/>
                </a:xfrm>
                <a:prstGeom prst="line">
                  <a:avLst/>
                </a:prstGeom>
                <a:grpFill/>
                <a:ln w="63500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l-PL"/>
                </a:p>
              </p:txBody>
            </p:sp>
          </p:grpSp>
        </p:grpSp>
      </p:grpSp>
      <p:sp>
        <p:nvSpPr>
          <p:cNvPr id="73" name="pole tekstowe 72"/>
          <p:cNvSpPr txBox="1"/>
          <p:nvPr/>
        </p:nvSpPr>
        <p:spPr>
          <a:xfrm>
            <a:off x="6012160" y="2012001"/>
            <a:ext cx="1474378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 smtClean="0">
                <a:solidFill>
                  <a:srgbClr val="FF0000"/>
                </a:solidFill>
              </a:rPr>
              <a:t>PRZEGRZANIE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74" name="pole tekstowe 73"/>
          <p:cNvSpPr txBox="1"/>
          <p:nvPr/>
        </p:nvSpPr>
        <p:spPr>
          <a:xfrm>
            <a:off x="6012160" y="5040983"/>
            <a:ext cx="1692643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 smtClean="0">
                <a:solidFill>
                  <a:schemeClr val="tx2"/>
                </a:solidFill>
              </a:rPr>
              <a:t>WYCHŁODZENIE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75" name="pole tekstowe 74"/>
          <p:cNvSpPr txBox="1"/>
          <p:nvPr/>
        </p:nvSpPr>
        <p:spPr>
          <a:xfrm>
            <a:off x="5926011" y="3512041"/>
            <a:ext cx="1958357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l-PL" dirty="0" smtClean="0">
                <a:solidFill>
                  <a:schemeClr val="accent3">
                    <a:lumMod val="75000"/>
                  </a:schemeClr>
                </a:solidFill>
              </a:rPr>
              <a:t>KOMFORT CIEPLNY</a:t>
            </a:r>
            <a:endParaRPr lang="pl-PL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6" name="Text Box 26"/>
          <p:cNvSpPr txBox="1">
            <a:spLocks noChangeArrowheads="1"/>
          </p:cNvSpPr>
          <p:nvPr/>
        </p:nvSpPr>
        <p:spPr bwMode="auto">
          <a:xfrm>
            <a:off x="6168000" y="1060312"/>
            <a:ext cx="26642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dirty="0"/>
              <a:t>Ilość ciepła produkowana przez organizm</a:t>
            </a:r>
          </a:p>
        </p:txBody>
      </p:sp>
      <p:sp>
        <p:nvSpPr>
          <p:cNvPr id="77" name="Text Box 27"/>
          <p:cNvSpPr txBox="1">
            <a:spLocks noChangeArrowheads="1"/>
          </p:cNvSpPr>
          <p:nvPr/>
        </p:nvSpPr>
        <p:spPr bwMode="auto">
          <a:xfrm>
            <a:off x="467544" y="1026877"/>
            <a:ext cx="230373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dirty="0"/>
              <a:t>Ilość ciepła odbierana przez otoczenie</a:t>
            </a:r>
          </a:p>
        </p:txBody>
      </p:sp>
      <p:sp>
        <p:nvSpPr>
          <p:cNvPr id="78" name="Symbol zastępczy zawartości 2"/>
          <p:cNvSpPr txBox="1">
            <a:spLocks/>
          </p:cNvSpPr>
          <p:nvPr/>
        </p:nvSpPr>
        <p:spPr>
          <a:xfrm>
            <a:off x="287524" y="4869160"/>
            <a:ext cx="3240360" cy="71297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PN-EN ISO 11079 wskaźnik</a:t>
            </a:r>
            <a:r>
              <a:rPr kumimoji="0" lang="pl-PL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IREQ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PMV &lt; -2</a:t>
            </a: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79" name="Symbol zastępczy zawartości 2"/>
          <p:cNvSpPr txBox="1">
            <a:spLocks/>
          </p:cNvSpPr>
          <p:nvPr/>
        </p:nvSpPr>
        <p:spPr>
          <a:xfrm>
            <a:off x="287524" y="3340218"/>
            <a:ext cx="3240360" cy="71297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PN-EN ISO 7730 wskaźnik</a:t>
            </a:r>
            <a:r>
              <a:rPr kumimoji="0" lang="pl-PL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PMV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-0,5 &lt; PMV &lt; +0,5</a:t>
            </a: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80" name="Symbol zastępczy zawartości 2"/>
          <p:cNvSpPr txBox="1">
            <a:spLocks/>
          </p:cNvSpPr>
          <p:nvPr/>
        </p:nvSpPr>
        <p:spPr>
          <a:xfrm>
            <a:off x="287524" y="1840178"/>
            <a:ext cx="3240360" cy="71297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PN-EN 27243 wskaźnik</a:t>
            </a:r>
            <a:r>
              <a:rPr kumimoji="0" lang="pl-PL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WBGT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PMV &gt; +2</a:t>
            </a:r>
            <a:endParaRPr kumimoji="0" lang="pl-PL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Wymiana ciepła między </a:t>
            </a:r>
            <a:br>
              <a:rPr lang="pl-PL" b="1" dirty="0" smtClean="0"/>
            </a:br>
            <a:r>
              <a:rPr lang="pl-PL" b="1" dirty="0" smtClean="0"/>
              <a:t>człowiekiem a otoczeniem</a:t>
            </a:r>
            <a:endParaRPr lang="pl-PL" b="1" dirty="0"/>
          </a:p>
        </p:txBody>
      </p:sp>
      <p:grpSp>
        <p:nvGrpSpPr>
          <p:cNvPr id="4" name="Grupa 3"/>
          <p:cNvGrpSpPr/>
          <p:nvPr/>
        </p:nvGrpSpPr>
        <p:grpSpPr>
          <a:xfrm>
            <a:off x="827584" y="2348880"/>
            <a:ext cx="7560840" cy="3096344"/>
            <a:chOff x="1403648" y="1628800"/>
            <a:chExt cx="6264696" cy="4176464"/>
          </a:xfrm>
        </p:grpSpPr>
        <p:sp>
          <p:nvSpPr>
            <p:cNvPr id="5" name="Prostokąt zaokrąglony 4"/>
            <p:cNvSpPr/>
            <p:nvPr/>
          </p:nvSpPr>
          <p:spPr>
            <a:xfrm>
              <a:off x="1403648" y="1628800"/>
              <a:ext cx="2880320" cy="4176464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pole tekstowe 5"/>
            <p:cNvSpPr txBox="1"/>
            <p:nvPr/>
          </p:nvSpPr>
          <p:spPr>
            <a:xfrm>
              <a:off x="1522976" y="2060847"/>
              <a:ext cx="2625206" cy="22832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2400" b="1" dirty="0" smtClean="0">
                  <a:cs typeface="Times New Roman" pitchFamily="18" charset="0"/>
                </a:rPr>
                <a:t>Czynniki indywidualne</a:t>
              </a:r>
              <a:r>
                <a:rPr lang="pl-PL" sz="2000" b="1" dirty="0" smtClean="0">
                  <a:cs typeface="Times New Roman" pitchFamily="18" charset="0"/>
                </a:rPr>
                <a:t>:</a:t>
              </a:r>
            </a:p>
            <a:p>
              <a:pPr algn="ctr"/>
              <a:endParaRPr lang="pl-PL" sz="2000" b="1" dirty="0" smtClean="0">
                <a:cs typeface="Times New Roman" pitchFamily="18" charset="0"/>
              </a:endParaRPr>
            </a:p>
            <a:p>
              <a:pPr marL="355600" indent="-177800">
                <a:buFont typeface="Wingdings" pitchFamily="2" charset="2"/>
                <a:buChar char="§"/>
              </a:pPr>
              <a:r>
                <a:rPr lang="pl-PL" sz="2000" dirty="0" smtClean="0">
                  <a:cs typeface="Times New Roman" pitchFamily="18" charset="0"/>
                </a:rPr>
                <a:t>tempo metabolizmu</a:t>
              </a:r>
            </a:p>
            <a:p>
              <a:pPr marL="355600" indent="-177800">
                <a:buFont typeface="Wingdings" pitchFamily="2" charset="2"/>
                <a:buChar char="§"/>
              </a:pPr>
              <a:endParaRPr lang="pl-PL" sz="2000" dirty="0" smtClean="0">
                <a:cs typeface="Times New Roman" pitchFamily="18" charset="0"/>
              </a:endParaRPr>
            </a:p>
            <a:p>
              <a:pPr marL="355600" indent="-177800">
                <a:buFont typeface="Wingdings" pitchFamily="2" charset="2"/>
                <a:buChar char="§"/>
              </a:pPr>
              <a:r>
                <a:rPr lang="pl-PL" sz="2000" dirty="0" smtClean="0">
                  <a:cs typeface="Times New Roman" pitchFamily="18" charset="0"/>
                </a:rPr>
                <a:t>izolacyjność cieplna</a:t>
              </a:r>
              <a:endParaRPr lang="pl-PL" sz="2000" dirty="0">
                <a:cs typeface="Times New Roman" pitchFamily="18" charset="0"/>
              </a:endParaRPr>
            </a:p>
          </p:txBody>
        </p:sp>
        <p:sp>
          <p:nvSpPr>
            <p:cNvPr id="7" name="Prostokąt zaokrąglony 6"/>
            <p:cNvSpPr/>
            <p:nvPr/>
          </p:nvSpPr>
          <p:spPr>
            <a:xfrm>
              <a:off x="4788024" y="1628800"/>
              <a:ext cx="2880320" cy="4176464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4847688" y="2060847"/>
              <a:ext cx="2760992" cy="3113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2400" b="1" dirty="0" smtClean="0">
                  <a:cs typeface="Times New Roman" pitchFamily="18" charset="0"/>
                </a:rPr>
                <a:t>Czynniki środowiskowe:</a:t>
              </a:r>
            </a:p>
            <a:p>
              <a:pPr algn="ctr"/>
              <a:endParaRPr lang="pl-PL" sz="2000" b="1" dirty="0" smtClean="0">
                <a:cs typeface="Times New Roman" pitchFamily="18" charset="0"/>
              </a:endParaRPr>
            </a:p>
            <a:p>
              <a:pPr marL="355600" indent="-177800">
                <a:buFont typeface="Wingdings" pitchFamily="2" charset="2"/>
                <a:buChar char="§"/>
              </a:pPr>
              <a:r>
                <a:rPr lang="pl-PL" sz="2000" dirty="0" smtClean="0">
                  <a:cs typeface="Times New Roman" pitchFamily="18" charset="0"/>
                </a:rPr>
                <a:t>temperatura powietrza, °C</a:t>
              </a:r>
            </a:p>
            <a:p>
              <a:pPr marL="355600" indent="-177800">
                <a:buFont typeface="Wingdings" pitchFamily="2" charset="2"/>
                <a:buChar char="§"/>
              </a:pPr>
              <a:r>
                <a:rPr lang="pl-PL" sz="2000" dirty="0" smtClean="0">
                  <a:cs typeface="Times New Roman" pitchFamily="18" charset="0"/>
                </a:rPr>
                <a:t>prędkość przepływu powietrza, m/s</a:t>
              </a:r>
            </a:p>
            <a:p>
              <a:pPr marL="355600" indent="-177800">
                <a:buFont typeface="Wingdings" pitchFamily="2" charset="2"/>
                <a:buChar char="§"/>
              </a:pPr>
              <a:r>
                <a:rPr lang="pl-PL" sz="2000" dirty="0" smtClean="0">
                  <a:cs typeface="Times New Roman" pitchFamily="18" charset="0"/>
                </a:rPr>
                <a:t>wilgotność względna powietrza, %</a:t>
              </a:r>
              <a:endParaRPr lang="pl-PL" sz="2000" dirty="0"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961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406346"/>
            <a:ext cx="8229600" cy="1143000"/>
          </a:xfrm>
        </p:spPr>
        <p:txBody>
          <a:bodyPr/>
          <a:lstStyle/>
          <a:p>
            <a:r>
              <a:rPr lang="pl-PL" b="1" dirty="0" smtClean="0"/>
              <a:t>Tempo metabolizmu</a:t>
            </a:r>
            <a:endParaRPr lang="pl-PL" b="1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444208" y="5385410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cs typeface="Times New Roman" pitchFamily="18" charset="0"/>
              </a:rPr>
              <a:t>Źródło: PN-EN ISO 28803:2012 Ergonomia środowiska fizycznego. Stosowanie Norm Międzynarodowych w odniesieniu do osób o wymaganiach szczególnych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251520" y="1514108"/>
            <a:ext cx="8640960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2000" dirty="0" smtClean="0">
                <a:cs typeface="Times New Roman" pitchFamily="18" charset="0"/>
              </a:rPr>
              <a:t>W zależności od rodzaju niepełnosprawności następuje wzrost lub spadek tempa metabolizmu w stosunku do stabelaryzowanych danych zawartych </a:t>
            </a:r>
            <a:br>
              <a:rPr lang="pl-PL" sz="2000" dirty="0" smtClean="0">
                <a:cs typeface="Times New Roman" pitchFamily="18" charset="0"/>
              </a:rPr>
            </a:br>
            <a:r>
              <a:rPr lang="pl-PL" sz="2000" dirty="0" smtClean="0">
                <a:cs typeface="Times New Roman" pitchFamily="18" charset="0"/>
              </a:rPr>
              <a:t>w normie PN-EN ISO 8996:2005 </a:t>
            </a:r>
            <a:endParaRPr lang="pl-PL" sz="2000" dirty="0">
              <a:cs typeface="Times New Roman" pitchFamily="18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2712492" y="3225750"/>
            <a:ext cx="3816424" cy="92333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ea typeface="Tahoma" pitchFamily="34" charset="0"/>
                <a:cs typeface="Times New Roman" pitchFamily="18" charset="0"/>
              </a:rPr>
              <a:t>Osoby z niepełnosprawnością ruchową </a:t>
            </a:r>
            <a:br>
              <a:rPr lang="pl-PL" dirty="0" smtClean="0">
                <a:ea typeface="Tahoma" pitchFamily="34" charset="0"/>
                <a:cs typeface="Times New Roman" pitchFamily="18" charset="0"/>
              </a:rPr>
            </a:br>
            <a:r>
              <a:rPr lang="pl-PL" dirty="0" smtClean="0">
                <a:ea typeface="Tahoma" pitchFamily="34" charset="0"/>
                <a:cs typeface="Times New Roman" pitchFamily="18" charset="0"/>
              </a:rPr>
              <a:t>(np. korzystające </a:t>
            </a:r>
            <a:r>
              <a:rPr lang="pl-PL" dirty="0" smtClean="0"/>
              <a:t>z wózków inwalidzkich</a:t>
            </a:r>
            <a:r>
              <a:rPr lang="pl-PL" dirty="0" smtClean="0">
                <a:ea typeface="Tahoma" pitchFamily="34" charset="0"/>
                <a:cs typeface="Times New Roman" pitchFamily="18" charset="0"/>
              </a:rPr>
              <a:t>)</a:t>
            </a:r>
            <a:endParaRPr lang="pl-PL" dirty="0"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8" name="Strzałka w dół 7"/>
          <p:cNvSpPr/>
          <p:nvPr/>
        </p:nvSpPr>
        <p:spPr>
          <a:xfrm>
            <a:off x="6660232" y="3164775"/>
            <a:ext cx="936104" cy="936104"/>
          </a:xfrm>
          <a:prstGeom prst="downArrow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2748496" y="4293096"/>
            <a:ext cx="3744416" cy="92333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dirty="0" smtClean="0">
                <a:ea typeface="Tahoma" pitchFamily="34" charset="0"/>
                <a:cs typeface="Times New Roman" pitchFamily="18" charset="0"/>
              </a:rPr>
              <a:t>Osoby z inną niepełnosprawnością ruchową </a:t>
            </a:r>
            <a:br>
              <a:rPr lang="pl-PL" dirty="0" smtClean="0">
                <a:ea typeface="Tahoma" pitchFamily="34" charset="0"/>
                <a:cs typeface="Times New Roman" pitchFamily="18" charset="0"/>
              </a:rPr>
            </a:br>
            <a:r>
              <a:rPr lang="pl-PL" dirty="0" smtClean="0">
                <a:ea typeface="Tahoma" pitchFamily="34" charset="0"/>
                <a:cs typeface="Times New Roman" pitchFamily="18" charset="0"/>
              </a:rPr>
              <a:t>(np. niedowład kończyny górnej)</a:t>
            </a:r>
            <a:endParaRPr lang="pl-PL" dirty="0"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0" name="Strzałka w dół 9"/>
          <p:cNvSpPr/>
          <p:nvPr/>
        </p:nvSpPr>
        <p:spPr>
          <a:xfrm flipV="1">
            <a:off x="1619672" y="4293096"/>
            <a:ext cx="936104" cy="936104"/>
          </a:xfrm>
          <a:prstGeom prst="downArrow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4107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999942"/>
            <a:ext cx="8229600" cy="1143000"/>
          </a:xfrm>
        </p:spPr>
        <p:txBody>
          <a:bodyPr/>
          <a:lstStyle/>
          <a:p>
            <a:r>
              <a:rPr lang="pl-PL" b="1" dirty="0" smtClean="0"/>
              <a:t>Izolacyjność cieplna</a:t>
            </a:r>
            <a:endParaRPr lang="pl-PL" b="1" dirty="0"/>
          </a:p>
        </p:txBody>
      </p:sp>
      <p:sp>
        <p:nvSpPr>
          <p:cNvPr id="4" name="pole tekstowe 3"/>
          <p:cNvSpPr txBox="1"/>
          <p:nvPr/>
        </p:nvSpPr>
        <p:spPr>
          <a:xfrm>
            <a:off x="5508104" y="4869160"/>
            <a:ext cx="3168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latin typeface="+mj-lt"/>
                <a:cs typeface="Times New Roman" pitchFamily="18" charset="0"/>
              </a:rPr>
              <a:t>Źródło: PN-EN ISO 9920 </a:t>
            </a:r>
            <a:r>
              <a:rPr lang="pl-PL" sz="1000" dirty="0">
                <a:latin typeface="+mj-lt"/>
                <a:cs typeface="Times New Roman" pitchFamily="18" charset="0"/>
              </a:rPr>
              <a:t>Ergonomia środowiska termicznego -- Ocena izolacyjności </a:t>
            </a:r>
            <a:r>
              <a:rPr lang="pl-PL" sz="1000" dirty="0" smtClean="0">
                <a:latin typeface="+mj-lt"/>
                <a:cs typeface="Times New Roman" pitchFamily="18" charset="0"/>
              </a:rPr>
              <a:t>cieplnej </a:t>
            </a:r>
            <a:r>
              <a:rPr lang="pl-PL" sz="1000" dirty="0">
                <a:latin typeface="+mj-lt"/>
                <a:cs typeface="Times New Roman" pitchFamily="18" charset="0"/>
              </a:rPr>
              <a:t>i oporu parowania zestawu </a:t>
            </a:r>
            <a:r>
              <a:rPr lang="pl-PL" sz="1000" dirty="0" smtClean="0">
                <a:latin typeface="+mj-lt"/>
                <a:cs typeface="Times New Roman" pitchFamily="18" charset="0"/>
              </a:rPr>
              <a:t>odzieżowego; </a:t>
            </a:r>
          </a:p>
          <a:p>
            <a:r>
              <a:rPr lang="pl-PL" sz="1000" dirty="0" smtClean="0">
                <a:latin typeface="+mj-lt"/>
                <a:cs typeface="Times New Roman" pitchFamily="18" charset="0"/>
              </a:rPr>
              <a:t>PN-EN ISO 28803:2012 Ergonomia środowiska fizycznego. Stosowanie Norm Międzynarodowych w odniesieniu do osób o wymaganiach szczególnych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935596" y="2636912"/>
            <a:ext cx="7200800" cy="19389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2000" dirty="0" smtClean="0">
                <a:latin typeface="+mj-lt"/>
                <a:cs typeface="Times New Roman" pitchFamily="18" charset="0"/>
              </a:rPr>
              <a:t>Izolacyjność cieplna odzieży na danym stanowisku pracy </a:t>
            </a:r>
            <a:br>
              <a:rPr lang="pl-PL" sz="2000" dirty="0" smtClean="0">
                <a:latin typeface="+mj-lt"/>
                <a:cs typeface="Times New Roman" pitchFamily="18" charset="0"/>
              </a:rPr>
            </a:br>
            <a:r>
              <a:rPr lang="pl-PL" sz="2000" dirty="0" smtClean="0">
                <a:latin typeface="+mj-lt"/>
                <a:cs typeface="Times New Roman" pitchFamily="18" charset="0"/>
              </a:rPr>
              <a:t>w zależności od rodzaju niepełnosprawności </a:t>
            </a:r>
            <a:br>
              <a:rPr lang="pl-PL" sz="2000" dirty="0" smtClean="0">
                <a:latin typeface="+mj-lt"/>
                <a:cs typeface="Times New Roman" pitchFamily="18" charset="0"/>
              </a:rPr>
            </a:br>
            <a:r>
              <a:rPr lang="pl-PL" sz="2000" dirty="0" smtClean="0">
                <a:latin typeface="+mj-lt"/>
                <a:cs typeface="Times New Roman" pitchFamily="18" charset="0"/>
              </a:rPr>
              <a:t>powinna być  uzupełniona o izolacyjność cieplną </a:t>
            </a:r>
            <a:br>
              <a:rPr lang="pl-PL" sz="2000" dirty="0" smtClean="0">
                <a:latin typeface="+mj-lt"/>
                <a:cs typeface="Times New Roman" pitchFamily="18" charset="0"/>
              </a:rPr>
            </a:br>
            <a:r>
              <a:rPr lang="pl-PL" sz="2000" dirty="0" smtClean="0">
                <a:latin typeface="+mj-lt"/>
                <a:cs typeface="Times New Roman" pitchFamily="18" charset="0"/>
              </a:rPr>
              <a:t>np. wózka inwalidzkiego (0,1-0,2 </a:t>
            </a:r>
            <a:r>
              <a:rPr lang="pl-PL" sz="2000" dirty="0" err="1" smtClean="0">
                <a:latin typeface="+mj-lt"/>
                <a:cs typeface="Times New Roman" pitchFamily="18" charset="0"/>
              </a:rPr>
              <a:t>clo</a:t>
            </a:r>
            <a:r>
              <a:rPr lang="pl-PL" sz="2000" dirty="0" smtClean="0">
                <a:latin typeface="+mj-lt"/>
                <a:cs typeface="Times New Roman" pitchFamily="18" charset="0"/>
              </a:rPr>
              <a:t>) czy krzesła (0,1-0,3 </a:t>
            </a:r>
            <a:r>
              <a:rPr lang="pl-PL" sz="2000" dirty="0" err="1" smtClean="0">
                <a:latin typeface="+mj-lt"/>
                <a:cs typeface="Times New Roman" pitchFamily="18" charset="0"/>
              </a:rPr>
              <a:t>clo</a:t>
            </a:r>
            <a:r>
              <a:rPr lang="pl-PL" sz="2000" dirty="0" smtClean="0">
                <a:latin typeface="+mj-lt"/>
                <a:cs typeface="Times New Roman" pitchFamily="18" charset="0"/>
              </a:rPr>
              <a:t>)</a:t>
            </a:r>
            <a:endParaRPr lang="pl-PL" sz="2000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91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843808" y="1485900"/>
            <a:ext cx="3384550" cy="4391372"/>
            <a:chOff x="2880" y="981"/>
            <a:chExt cx="2132" cy="2948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</p:grpSpPr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880" y="981"/>
              <a:ext cx="2132" cy="294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pl-PL"/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3049" y="1434"/>
              <a:ext cx="272" cy="29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2400" dirty="0"/>
                <a:t>t</a:t>
              </a:r>
              <a:r>
                <a:rPr lang="pl-PL" sz="2400" baseline="-25000" dirty="0"/>
                <a:t>a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4455" y="1162"/>
              <a:ext cx="408" cy="29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2400" dirty="0"/>
                <a:t>RH</a:t>
              </a:r>
            </a:p>
          </p:txBody>
        </p:sp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2925" y="2114"/>
              <a:ext cx="376" cy="29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2400" dirty="0" err="1"/>
                <a:t>t</a:t>
              </a:r>
              <a:r>
                <a:rPr lang="pl-PL" sz="2400" baseline="-25000" dirty="0" err="1"/>
                <a:t>nw</a:t>
              </a:r>
              <a:endParaRPr lang="pl-PL" sz="2400" baseline="-25000" dirty="0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3411" y="1026"/>
              <a:ext cx="227" cy="29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2400" dirty="0" err="1"/>
                <a:t>t</a:t>
              </a:r>
              <a:r>
                <a:rPr lang="pl-PL" sz="2400" baseline="-25000" dirty="0" err="1"/>
                <a:t>r</a:t>
              </a:r>
              <a:endParaRPr lang="pl-PL" sz="2400" baseline="-25000" dirty="0"/>
            </a:p>
          </p:txBody>
        </p:sp>
      </p:grpSp>
      <p:pic>
        <p:nvPicPr>
          <p:cNvPr id="6" name="Picture 5" descr="gol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971" y="1773238"/>
            <a:ext cx="1701800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iuch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971" y="1773238"/>
            <a:ext cx="1733550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031258" y="2457450"/>
            <a:ext cx="1044575" cy="1260475"/>
            <a:chOff x="3628" y="1729"/>
            <a:chExt cx="658" cy="794"/>
          </a:xfrm>
        </p:grpSpPr>
        <p:sp>
          <p:nvSpPr>
            <p:cNvPr id="9" name="Line 8"/>
            <p:cNvSpPr>
              <a:spLocks noChangeShapeType="1"/>
            </p:cNvSpPr>
            <p:nvPr/>
          </p:nvSpPr>
          <p:spPr bwMode="auto">
            <a:xfrm rot="2820828" flipV="1">
              <a:off x="4172" y="1776"/>
              <a:ext cx="1" cy="226"/>
            </a:xfrm>
            <a:prstGeom prst="line">
              <a:avLst/>
            </a:prstGeom>
            <a:noFill/>
            <a:ln w="22225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rot="19020828" flipV="1">
              <a:off x="3651" y="1751"/>
              <a:ext cx="1" cy="226"/>
            </a:xfrm>
            <a:prstGeom prst="line">
              <a:avLst/>
            </a:prstGeom>
            <a:noFill/>
            <a:ln w="22225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 rot="-2820828">
              <a:off x="4172" y="2319"/>
              <a:ext cx="1" cy="226"/>
            </a:xfrm>
            <a:prstGeom prst="line">
              <a:avLst/>
            </a:prstGeom>
            <a:noFill/>
            <a:ln w="22225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rot="2579172">
              <a:off x="3651" y="2297"/>
              <a:ext cx="1" cy="226"/>
            </a:xfrm>
            <a:prstGeom prst="line">
              <a:avLst/>
            </a:prstGeom>
            <a:noFill/>
            <a:ln w="22225">
              <a:solidFill>
                <a:srgbClr val="FF0066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l-PL"/>
            </a:p>
          </p:txBody>
        </p:sp>
        <p:grpSp>
          <p:nvGrpSpPr>
            <p:cNvPr id="4" name="Group 12"/>
            <p:cNvGrpSpPr>
              <a:grpSpLocks/>
            </p:cNvGrpSpPr>
            <p:nvPr/>
          </p:nvGrpSpPr>
          <p:grpSpPr bwMode="auto">
            <a:xfrm rot="-2589774">
              <a:off x="3628" y="1729"/>
              <a:ext cx="635" cy="772"/>
              <a:chOff x="3787" y="1978"/>
              <a:chExt cx="635" cy="772"/>
            </a:xfrm>
          </p:grpSpPr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 rot="2820828" flipV="1">
                <a:off x="4308" y="2003"/>
                <a:ext cx="1" cy="226"/>
              </a:xfrm>
              <a:prstGeom prst="line">
                <a:avLst/>
              </a:prstGeom>
              <a:noFill/>
              <a:ln w="22225">
                <a:solidFill>
                  <a:srgbClr val="FF0066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 rot="19020828" flipV="1">
                <a:off x="3787" y="1978"/>
                <a:ext cx="1" cy="226"/>
              </a:xfrm>
              <a:prstGeom prst="line">
                <a:avLst/>
              </a:prstGeom>
              <a:noFill/>
              <a:ln w="22225">
                <a:solidFill>
                  <a:srgbClr val="FF0066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rot="-2820828">
                <a:off x="4308" y="2546"/>
                <a:ext cx="1" cy="226"/>
              </a:xfrm>
              <a:prstGeom prst="line">
                <a:avLst/>
              </a:prstGeom>
              <a:noFill/>
              <a:ln w="22225">
                <a:solidFill>
                  <a:srgbClr val="FF0066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/>
            </p:nvSpPr>
            <p:spPr bwMode="auto">
              <a:xfrm rot="2579172">
                <a:off x="3787" y="2524"/>
                <a:ext cx="1" cy="226"/>
              </a:xfrm>
              <a:prstGeom prst="line">
                <a:avLst/>
              </a:prstGeom>
              <a:noFill/>
              <a:ln w="22225">
                <a:solidFill>
                  <a:srgbClr val="FF0066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l-PL"/>
              </a:p>
            </p:txBody>
          </p:sp>
        </p:grpSp>
        <p:sp>
          <p:nvSpPr>
            <p:cNvPr id="14" name="Text Box 17"/>
            <p:cNvSpPr txBox="1">
              <a:spLocks noChangeArrowheads="1"/>
            </p:cNvSpPr>
            <p:nvPr/>
          </p:nvSpPr>
          <p:spPr bwMode="auto">
            <a:xfrm>
              <a:off x="3787" y="2033"/>
              <a:ext cx="363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2600" b="1">
                  <a:solidFill>
                    <a:srgbClr val="FF0066"/>
                  </a:solidFill>
                </a:rPr>
                <a:t>M</a:t>
              </a:r>
            </a:p>
          </p:txBody>
        </p:sp>
      </p:grp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r>
              <a:rPr lang="pl-PL" b="1" dirty="0" smtClean="0"/>
              <a:t>Czynniki środowiskowe</a:t>
            </a:r>
            <a:endParaRPr lang="pl-PL" b="1" dirty="0"/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5508104" y="2708920"/>
            <a:ext cx="524247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400" dirty="0" err="1"/>
              <a:t>V</a:t>
            </a:r>
            <a:r>
              <a:rPr lang="pl-PL" sz="2400" baseline="-25000" dirty="0" err="1"/>
              <a:t>a</a:t>
            </a:r>
            <a:endParaRPr lang="pl-PL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315099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1108</TotalTime>
  <Words>2146</Words>
  <Application>Microsoft Office PowerPoint</Application>
  <PresentationFormat>Pokaz na ekranie (4:3)</PresentationFormat>
  <Paragraphs>170</Paragraphs>
  <Slides>16</Slides>
  <Notes>16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Ogólne informacje dotyczące możliwości  dostosowania środowiska pracy dla osób z różnymi rodzajami niepełnosprawności w zakresie mikroklimatu  oraz zagrożeń szkodliwymi  czynnikami biologicznymi i chemicznymi</vt:lpstr>
      <vt:lpstr>Plan prezentacji:</vt:lpstr>
      <vt:lpstr>Dokumenty odniesienia</vt:lpstr>
      <vt:lpstr>Wymiana ciepła między  człowiekiem a otoczeniem</vt:lpstr>
      <vt:lpstr>Wymiana ciepła </vt:lpstr>
      <vt:lpstr>Wymiana ciepła między  człowiekiem a otoczeniem</vt:lpstr>
      <vt:lpstr>Tempo metabolizmu</vt:lpstr>
      <vt:lpstr>Izolacyjność cieplna</vt:lpstr>
      <vt:lpstr>Czynniki środowiskowe</vt:lpstr>
      <vt:lpstr>Czynniki środowiskowe</vt:lpstr>
      <vt:lpstr>Odczuwanie komfortu cieplnego </vt:lpstr>
      <vt:lpstr>Bezpośredni kontakt z gorącymi  jak i zimnymi powierzchniami</vt:lpstr>
      <vt:lpstr>Środowisko gorące</vt:lpstr>
      <vt:lpstr>Środowisko zimne</vt:lpstr>
      <vt:lpstr>Zagrożenie szkodliwymi czynnikami biologicznymi i chemicznymi</vt:lpstr>
      <vt:lpstr>Zagrożenie szkodliwymi czynnikami biologicznymi i chemicznymi cd.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Magdalena Zwolińska</dc:creator>
  <cp:lastModifiedBy>test</cp:lastModifiedBy>
  <cp:revision>152</cp:revision>
  <cp:lastPrinted>2014-03-05T14:28:09Z</cp:lastPrinted>
  <dcterms:modified xsi:type="dcterms:W3CDTF">2014-04-01T07:02:59Z</dcterms:modified>
</cp:coreProperties>
</file>