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drawings/drawing4.xml" ContentType="application/vnd.openxmlformats-officedocument.drawingml.chartshap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drawings/drawing2.xml" ContentType="application/vnd.openxmlformats-officedocument.drawingml.chartshapes+xml"/>
  <Override PartName="/ppt/charts/chart19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charts/chart17.xml" ContentType="application/vnd.openxmlformats-officedocument.drawingml.chart+xml"/>
  <Override PartName="/ppt/charts/chart26.xml" ContentType="application/vnd.openxmlformats-officedocument.drawingml.char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charts/chart24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22.xml" ContentType="application/vnd.openxmlformats-officedocument.drawingml.chart+xml"/>
  <Override PartName="/ppt/drawings/drawing15.xml" ContentType="application/vnd.openxmlformats-officedocument.drawingml.chartshapes+xml"/>
  <Override PartName="/ppt/charts/chart7.xml" ContentType="application/vnd.openxmlformats-officedocument.drawingml.chart+xml"/>
  <Override PartName="/ppt/drawings/drawing9.xml" ContentType="application/vnd.openxmlformats-officedocument.drawingml.chartshapes+xml"/>
  <Override PartName="/ppt/charts/chart20.xml" ContentType="application/vnd.openxmlformats-officedocument.drawingml.chart+xml"/>
  <Override PartName="/ppt/drawings/drawing13.xml" ContentType="application/vnd.openxmlformats-officedocument.drawingml.chartshapes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drawings/drawing7.xml" ContentType="application/vnd.openxmlformats-officedocument.drawingml.chartshapes+xml"/>
  <Override PartName="/ppt/drawings/drawing11.xml" ContentType="application/vnd.openxmlformats-officedocument.drawingml.chartshap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5.xml" ContentType="application/vnd.openxmlformats-officedocument.drawingml.chartshapes+xml"/>
  <Override PartName="/ppt/drawings/drawing6.xml" ContentType="application/vnd.openxmlformats-officedocument.drawingml.chartshapes+xml"/>
  <Override PartName="/ppt/drawings/drawing10.xml" ContentType="application/vnd.openxmlformats-officedocument.drawingml.chartshape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drawings/drawing3.xml" ContentType="application/vnd.openxmlformats-officedocument.drawingml.chartshapes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charts/chart18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charts/chart16.xml" ContentType="application/vnd.openxmlformats-officedocument.drawingml.chart+xml"/>
  <Override PartName="/ppt/charts/chart25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4.xml" ContentType="application/vnd.openxmlformats-officedocument.drawingml.chart+xml"/>
  <Override PartName="/ppt/charts/chart23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charts/chart21.xml" ContentType="application/vnd.openxmlformats-officedocument.drawingml.chart+xml"/>
  <Override PartName="/ppt/drawings/drawing16.xml" ContentType="application/vnd.openxmlformats-officedocument.drawingml.chartshapes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drawings/drawing14.xml" ContentType="application/vnd.openxmlformats-officedocument.drawingml.chartshapes+xml"/>
  <Override PartName="/ppt/charts/chart4.xml" ContentType="application/vnd.openxmlformats-officedocument.drawingml.chart+xml"/>
  <Override PartName="/ppt/drawings/drawing8.xml" ContentType="application/vnd.openxmlformats-officedocument.drawingml.chartshapes+xml"/>
  <Override PartName="/ppt/drawings/drawing12.xml" ContentType="application/vnd.openxmlformats-officedocument.drawingml.chartshap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593" r:id="rId1"/>
  </p:sldMasterIdLst>
  <p:notesMasterIdLst>
    <p:notesMasterId r:id="rId21"/>
  </p:notesMasterIdLst>
  <p:handoutMasterIdLst>
    <p:handoutMasterId r:id="rId22"/>
  </p:handoutMasterIdLst>
  <p:sldIdLst>
    <p:sldId id="359" r:id="rId2"/>
    <p:sldId id="360" r:id="rId3"/>
    <p:sldId id="362" r:id="rId4"/>
    <p:sldId id="370" r:id="rId5"/>
    <p:sldId id="363" r:id="rId6"/>
    <p:sldId id="364" r:id="rId7"/>
    <p:sldId id="371" r:id="rId8"/>
    <p:sldId id="372" r:id="rId9"/>
    <p:sldId id="366" r:id="rId10"/>
    <p:sldId id="374" r:id="rId11"/>
    <p:sldId id="375" r:id="rId12"/>
    <p:sldId id="382" r:id="rId13"/>
    <p:sldId id="367" r:id="rId14"/>
    <p:sldId id="377" r:id="rId15"/>
    <p:sldId id="368" r:id="rId16"/>
    <p:sldId id="380" r:id="rId17"/>
    <p:sldId id="369" r:id="rId18"/>
    <p:sldId id="378" r:id="rId19"/>
    <p:sldId id="381" r:id="rId20"/>
  </p:sldIdLst>
  <p:sldSz cx="9144000" cy="6858000" type="screen4x3"/>
  <p:notesSz cx="6807200" cy="9906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1">
          <p15:clr>
            <a:srgbClr val="A4A3A4"/>
          </p15:clr>
        </p15:guide>
        <p15:guide id="2" pos="2145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339933"/>
    <a:srgbClr val="FF8080"/>
    <a:srgbClr val="FF9900"/>
    <a:srgbClr val="003C3C"/>
    <a:srgbClr val="FFCC00"/>
    <a:srgbClr val="CC00FF"/>
    <a:srgbClr val="424456"/>
    <a:srgbClr val="990099"/>
    <a:srgbClr val="FF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48" autoAdjust="0"/>
    <p:restoredTop sz="87912" autoAdjust="0"/>
  </p:normalViewPr>
  <p:slideViewPr>
    <p:cSldViewPr>
      <p:cViewPr varScale="1">
        <p:scale>
          <a:sx n="91" d="100"/>
          <a:sy n="91" d="100"/>
        </p:scale>
        <p:origin x="-1404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2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214" y="-102"/>
      </p:cViewPr>
      <p:guideLst>
        <p:guide orient="horz" pos="3121"/>
        <p:guide pos="2145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Arkusz_programu_Microsoft_Office_Excel1.xlsx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Arkusz_programu_Microsoft_Office_Excel10.xlsx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Arkusz_programu_Microsoft_Office_Excel11.xlsx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Arkusz_programu_Microsoft_Office_Excel12.xlsx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Arkusz_programu_Microsoft_Office_Excel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5.xlsx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Arkusz_programu_Microsoft_Office_Excel16.xlsx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package" Target="../embeddings/Arkusz_programu_Microsoft_Office_Excel17.xlsx"/></Relationships>
</file>

<file path=ppt/charts/_rels/chart1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package" Target="../embeddings/Arkusz_programu_Microsoft_Office_Excel18.xlsx"/></Relationships>
</file>

<file path=ppt/charts/_rels/chart1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9.xml"/><Relationship Id="rId1" Type="http://schemas.openxmlformats.org/officeDocument/2006/relationships/package" Target="../embeddings/Arkusz_programu_Microsoft_Office_Excel1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.xlsx"/></Relationships>
</file>

<file path=ppt/charts/_rels/chart2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0.xml"/><Relationship Id="rId1" Type="http://schemas.openxmlformats.org/officeDocument/2006/relationships/package" Target="../embeddings/Arkusz_programu_Microsoft_Office_Excel20.xlsx"/></Relationships>
</file>

<file path=ppt/charts/_rels/chart2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1.xml"/><Relationship Id="rId1" Type="http://schemas.openxmlformats.org/officeDocument/2006/relationships/package" Target="../embeddings/Arkusz_programu_Microsoft_Office_Excel21.xlsx"/></Relationships>
</file>

<file path=ppt/charts/_rels/chart2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2.xml"/><Relationship Id="rId1" Type="http://schemas.openxmlformats.org/officeDocument/2006/relationships/package" Target="../embeddings/Arkusz_programu_Microsoft_Office_Excel22.xlsx"/></Relationships>
</file>

<file path=ppt/charts/_rels/chart2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3.xml"/><Relationship Id="rId1" Type="http://schemas.openxmlformats.org/officeDocument/2006/relationships/package" Target="../embeddings/Arkusz_programu_Microsoft_Office_Excel23.xlsx"/></Relationships>
</file>

<file path=ppt/charts/_rels/chart2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4.xml"/><Relationship Id="rId1" Type="http://schemas.openxmlformats.org/officeDocument/2006/relationships/package" Target="../embeddings/Arkusz_programu_Microsoft_Office_Excel24.xlsx"/></Relationships>
</file>

<file path=ppt/charts/_rels/chart2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5.xml"/><Relationship Id="rId1" Type="http://schemas.openxmlformats.org/officeDocument/2006/relationships/package" Target="../embeddings/Arkusz_programu_Microsoft_Office_Excel25.xlsx"/></Relationships>
</file>

<file path=ppt/charts/_rels/chart2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6.xml"/><Relationship Id="rId1" Type="http://schemas.openxmlformats.org/officeDocument/2006/relationships/package" Target="../embeddings/Arkusz_programu_Microsoft_Office_Excel26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plotArea>
      <c:layout>
        <c:manualLayout>
          <c:layoutTarget val="inner"/>
          <c:xMode val="edge"/>
          <c:yMode val="edge"/>
          <c:x val="0.11840113796571697"/>
          <c:y val="0.12753842953619812"/>
          <c:w val="0.86881947494753808"/>
          <c:h val="0.66088135597226771"/>
        </c:manualLayout>
      </c:layout>
      <c:barChart>
        <c:barDir val="col"/>
        <c:grouping val="clustered"/>
        <c:ser>
          <c:idx val="0"/>
          <c:order val="0"/>
          <c:tx>
            <c:strRef>
              <c:f>Arkusz1!$A$2</c:f>
              <c:strCache>
                <c:ptCount val="1"/>
                <c:pt idx="0">
                  <c:v>2002 r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</c:spPr>
          <c:dLbls>
            <c:dLbl>
              <c:idx val="0"/>
              <c:layout>
                <c:manualLayout>
                  <c:x val="-5.6595256129184542E-3"/>
                  <c:y val="2.2515228804364545E-2"/>
                </c:manualLayout>
              </c:layout>
              <c:showVal val="1"/>
            </c:dLbl>
            <c:dLbl>
              <c:idx val="2"/>
              <c:layout>
                <c:manualLayout>
                  <c:x val="-1.1319051225836912E-2"/>
                  <c:y val="1.8762690670303776E-2"/>
                </c:manualLayout>
              </c:layout>
              <c:showVal val="1"/>
            </c:dLbl>
            <c:txPr>
              <a:bodyPr/>
              <a:lstStyle/>
              <a:p>
                <a:pPr>
                  <a:defRPr sz="1600"/>
                </a:pPr>
                <a:endParaRPr lang="pl-PL"/>
              </a:p>
            </c:txPr>
            <c:showVal val="1"/>
          </c:dLbls>
          <c:cat>
            <c:strRef>
              <c:f>Arkusz1!$B$1:$D$1</c:f>
              <c:strCache>
                <c:ptCount val="3"/>
                <c:pt idx="0">
                  <c:v>Niepełnosprawni razem</c:v>
                </c:pt>
                <c:pt idx="1">
                  <c:v>Prawnie</c:v>
                </c:pt>
                <c:pt idx="2">
                  <c:v>Tylko biologicznie</c:v>
                </c:pt>
              </c:strCache>
            </c:strRef>
          </c:cat>
          <c:val>
            <c:numRef>
              <c:f>Arkusz1!$B$2:$D$2</c:f>
              <c:numCache>
                <c:formatCode>0.0</c:formatCode>
                <c:ptCount val="3"/>
                <c:pt idx="0">
                  <c:v>5456.7</c:v>
                </c:pt>
                <c:pt idx="1">
                  <c:v>4450.1000000000004</c:v>
                </c:pt>
                <c:pt idx="2">
                  <c:v>1006.6</c:v>
                </c:pt>
              </c:numCache>
            </c:numRef>
          </c:val>
        </c:ser>
        <c:ser>
          <c:idx val="1"/>
          <c:order val="1"/>
          <c:tx>
            <c:strRef>
              <c:f>Arkusz1!$A$3</c:f>
              <c:strCache>
                <c:ptCount val="1"/>
                <c:pt idx="0">
                  <c:v>2011 r.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</c:spPr>
          <c:dLbls>
            <c:dLbl>
              <c:idx val="0"/>
              <c:layout>
                <c:manualLayout>
                  <c:x val="1.5091919757136503E-2"/>
                  <c:y val="-3.7525381340607548E-3"/>
                </c:manualLayout>
              </c:layout>
              <c:showVal val="1"/>
            </c:dLbl>
            <c:dLbl>
              <c:idx val="1"/>
              <c:layout>
                <c:manualLayout>
                  <c:x val="1.1319051225836912E-2"/>
                  <c:y val="1.8762690670303776E-2"/>
                </c:manualLayout>
              </c:layout>
              <c:showVal val="1"/>
            </c:dLbl>
            <c:txPr>
              <a:bodyPr/>
              <a:lstStyle/>
              <a:p>
                <a:pPr>
                  <a:defRPr sz="1600"/>
                </a:pPr>
                <a:endParaRPr lang="pl-PL"/>
              </a:p>
            </c:txPr>
            <c:showVal val="1"/>
          </c:dLbls>
          <c:cat>
            <c:strRef>
              <c:f>Arkusz1!$B$1:$D$1</c:f>
              <c:strCache>
                <c:ptCount val="3"/>
                <c:pt idx="0">
                  <c:v>Niepełnosprawni razem</c:v>
                </c:pt>
                <c:pt idx="1">
                  <c:v>Prawnie</c:v>
                </c:pt>
                <c:pt idx="2">
                  <c:v>Tylko biologicznie</c:v>
                </c:pt>
              </c:strCache>
            </c:strRef>
          </c:cat>
          <c:val>
            <c:numRef>
              <c:f>Arkusz1!$B$3:$D$3</c:f>
              <c:numCache>
                <c:formatCode>0.0</c:formatCode>
                <c:ptCount val="3"/>
                <c:pt idx="0">
                  <c:v>4697</c:v>
                </c:pt>
                <c:pt idx="1">
                  <c:v>3131.5</c:v>
                </c:pt>
                <c:pt idx="2">
                  <c:v>1565.6</c:v>
                </c:pt>
              </c:numCache>
            </c:numRef>
          </c:val>
        </c:ser>
        <c:dLbls/>
        <c:axId val="60071296"/>
        <c:axId val="60118144"/>
      </c:barChart>
      <c:catAx>
        <c:axId val="60071296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pl-PL"/>
          </a:p>
        </c:txPr>
        <c:crossAx val="60118144"/>
        <c:crosses val="autoZero"/>
        <c:auto val="1"/>
        <c:lblAlgn val="ctr"/>
        <c:lblOffset val="100"/>
      </c:catAx>
      <c:valAx>
        <c:axId val="60118144"/>
        <c:scaling>
          <c:orientation val="minMax"/>
        </c:scaling>
        <c:axPos val="l"/>
        <c:majorGridlines>
          <c:spPr>
            <a:ln>
              <a:solidFill>
                <a:schemeClr val="bg2">
                  <a:lumMod val="75000"/>
                </a:schemeClr>
              </a:solidFill>
            </a:ln>
          </c:spPr>
        </c:majorGridlines>
        <c:numFmt formatCode="0.0" sourceLinked="1"/>
        <c:tickLblPos val="nextTo"/>
        <c:txPr>
          <a:bodyPr/>
          <a:lstStyle/>
          <a:p>
            <a:pPr>
              <a:defRPr sz="1200"/>
            </a:pPr>
            <a:endParaRPr lang="pl-PL"/>
          </a:p>
        </c:txPr>
        <c:crossAx val="600712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193553102170184"/>
          <c:y val="5.1890215507969552E-2"/>
          <c:w val="0.32539449938673631"/>
          <c:h val="0.16193061023622049"/>
        </c:manualLayout>
      </c:layout>
      <c:spPr>
        <a:solidFill>
          <a:schemeClr val="accent5">
            <a:lumMod val="20000"/>
            <a:lumOff val="80000"/>
          </a:schemeClr>
        </a:solidFill>
      </c:spPr>
    </c:legend>
    <c:plotVisOnly val="1"/>
    <c:dispBlanksAs val="gap"/>
  </c:chart>
  <c:txPr>
    <a:bodyPr/>
    <a:lstStyle/>
    <a:p>
      <a:pPr>
        <a:defRPr sz="1800"/>
      </a:pPr>
      <a:endParaRPr lang="pl-PL"/>
    </a:p>
  </c:txPr>
  <c:externalData r:id="rId1"/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title>
      <c:layout/>
    </c:title>
    <c:plotArea>
      <c:layout>
        <c:manualLayout>
          <c:layoutTarget val="inner"/>
          <c:xMode val="edge"/>
          <c:yMode val="edge"/>
          <c:x val="0.11283967823799851"/>
          <c:y val="0.10642199803149607"/>
          <c:w val="0.8620816929133861"/>
          <c:h val="0.60628690944881891"/>
        </c:manualLayout>
      </c:layout>
      <c:barChart>
        <c:barDir val="col"/>
        <c:grouping val="clustered"/>
        <c:ser>
          <c:idx val="0"/>
          <c:order val="0"/>
          <c:tx>
            <c:strRef>
              <c:f>Arkusz1!$B$1</c:f>
              <c:strCache>
                <c:ptCount val="1"/>
                <c:pt idx="0">
                  <c:v>niepełnosprawni ogółem</c:v>
                </c:pt>
              </c:strCache>
            </c:strRef>
          </c:tx>
          <c:dLbls>
            <c:txPr>
              <a:bodyPr/>
              <a:lstStyle/>
              <a:p>
                <a:pPr>
                  <a:defRPr sz="1600" b="1"/>
                </a:pPr>
                <a:endParaRPr lang="pl-PL"/>
              </a:p>
            </c:txPr>
            <c:showVal val="1"/>
          </c:dLbls>
          <c:cat>
            <c:strRef>
              <c:f>Arkusz1!$A$2:$A$5</c:f>
              <c:strCache>
                <c:ptCount val="4"/>
                <c:pt idx="0">
                  <c:v>podstawowe, gimnazjalne, bez wykształcenia</c:v>
                </c:pt>
                <c:pt idx="1">
                  <c:v>zasadnicze zawodowe</c:v>
                </c:pt>
                <c:pt idx="2">
                  <c:v>policealne i średnie</c:v>
                </c:pt>
                <c:pt idx="3">
                  <c:v>wyższe</c:v>
                </c:pt>
              </c:strCache>
            </c:strRef>
          </c:cat>
          <c:val>
            <c:numRef>
              <c:f>Arkusz1!$B$2:$B$5</c:f>
              <c:numCache>
                <c:formatCode>0.0</c:formatCode>
                <c:ptCount val="4"/>
                <c:pt idx="0">
                  <c:v>38.4</c:v>
                </c:pt>
                <c:pt idx="1">
                  <c:v>26</c:v>
                </c:pt>
                <c:pt idx="2">
                  <c:v>28.1</c:v>
                </c:pt>
                <c:pt idx="3">
                  <c:v>7.6</c:v>
                </c:pt>
              </c:numCache>
            </c:numRef>
          </c:val>
        </c:ser>
        <c:dLbls/>
        <c:axId val="80500992"/>
        <c:axId val="80506880"/>
      </c:barChart>
      <c:catAx>
        <c:axId val="80500992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/>
            </a:pPr>
            <a:endParaRPr lang="pl-PL"/>
          </a:p>
        </c:txPr>
        <c:crossAx val="80506880"/>
        <c:crosses val="autoZero"/>
        <c:auto val="1"/>
        <c:lblAlgn val="ctr"/>
        <c:lblOffset val="100"/>
      </c:catAx>
      <c:valAx>
        <c:axId val="80506880"/>
        <c:scaling>
          <c:orientation val="minMax"/>
        </c:scaling>
        <c:axPos val="l"/>
        <c:majorGridlines/>
        <c:numFmt formatCode="0.0" sourceLinked="1"/>
        <c:tickLblPos val="nextTo"/>
        <c:txPr>
          <a:bodyPr/>
          <a:lstStyle/>
          <a:p>
            <a:pPr>
              <a:defRPr sz="1400"/>
            </a:pPr>
            <a:endParaRPr lang="pl-PL"/>
          </a:p>
        </c:txPr>
        <c:crossAx val="80500992"/>
        <c:crosses val="autoZero"/>
        <c:crossBetween val="between"/>
        <c:majorUnit val="10"/>
      </c:valAx>
    </c:plotArea>
    <c:plotVisOnly val="1"/>
    <c:dispBlanksAs val="gap"/>
  </c:chart>
  <c:txPr>
    <a:bodyPr/>
    <a:lstStyle/>
    <a:p>
      <a:pPr>
        <a:defRPr sz="1800"/>
      </a:pPr>
      <a:endParaRPr lang="pl-PL"/>
    </a:p>
  </c:txPr>
  <c:externalData r:id="rId1"/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plotArea>
      <c:layout>
        <c:manualLayout>
          <c:layoutTarget val="inner"/>
          <c:xMode val="edge"/>
          <c:yMode val="edge"/>
          <c:x val="8.596439020003073E-2"/>
          <c:y val="8.7671998031496085E-2"/>
          <c:w val="0.89903529237492141"/>
          <c:h val="0.74691190944881902"/>
        </c:manualLayout>
      </c:layout>
      <c:barChart>
        <c:barDir val="col"/>
        <c:grouping val="clustered"/>
        <c:ser>
          <c:idx val="0"/>
          <c:order val="0"/>
          <c:tx>
            <c:strRef>
              <c:f>Arkusz1!$B$1</c:f>
              <c:strCache>
                <c:ptCount val="1"/>
                <c:pt idx="0">
                  <c:v>niepełnosprawni ogółem</c:v>
                </c:pt>
              </c:strCache>
            </c:strRef>
          </c:tx>
          <c:dLbls>
            <c:txPr>
              <a:bodyPr/>
              <a:lstStyle/>
              <a:p>
                <a:pPr>
                  <a:defRPr sz="1600" b="1"/>
                </a:pPr>
                <a:endParaRPr lang="pl-PL"/>
              </a:p>
            </c:txPr>
            <c:showVal val="1"/>
          </c:dLbls>
          <c:cat>
            <c:strRef>
              <c:f>Arkusz1!$A$2:$A$6</c:f>
              <c:strCache>
                <c:ptCount val="5"/>
                <c:pt idx="0">
                  <c:v>od 6 miesięcy do roku</c:v>
                </c:pt>
                <c:pt idx="1">
                  <c:v>od 1 roku do 5 lat</c:v>
                </c:pt>
                <c:pt idx="2">
                  <c:v>od 5 do 10 lat</c:v>
                </c:pt>
                <c:pt idx="3">
                  <c:v>10 lat i dłużej</c:v>
                </c:pt>
                <c:pt idx="4">
                  <c:v>brak odpowiedzi</c:v>
                </c:pt>
              </c:strCache>
            </c:strRef>
          </c:cat>
          <c:val>
            <c:numRef>
              <c:f>Arkusz1!$B$2:$B$6</c:f>
              <c:numCache>
                <c:formatCode>0.0</c:formatCode>
                <c:ptCount val="5"/>
                <c:pt idx="0">
                  <c:v>5.3</c:v>
                </c:pt>
                <c:pt idx="1">
                  <c:v>22.2</c:v>
                </c:pt>
                <c:pt idx="2">
                  <c:v>20.7</c:v>
                </c:pt>
                <c:pt idx="3">
                  <c:v>48.8</c:v>
                </c:pt>
                <c:pt idx="4">
                  <c:v>3.1</c:v>
                </c:pt>
              </c:numCache>
            </c:numRef>
          </c:val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w wieku 45 lat i więcej</c:v>
                </c:pt>
              </c:strCache>
            </c:strRef>
          </c:tx>
          <c:dLbls>
            <c:txPr>
              <a:bodyPr/>
              <a:lstStyle/>
              <a:p>
                <a:pPr>
                  <a:defRPr sz="1600" b="1"/>
                </a:pPr>
                <a:endParaRPr lang="pl-PL"/>
              </a:p>
            </c:txPr>
            <c:showVal val="1"/>
          </c:dLbls>
          <c:cat>
            <c:strRef>
              <c:f>Arkusz1!$A$2:$A$6</c:f>
              <c:strCache>
                <c:ptCount val="5"/>
                <c:pt idx="0">
                  <c:v>od 6 miesięcy do roku</c:v>
                </c:pt>
                <c:pt idx="1">
                  <c:v>od 1 roku do 5 lat</c:v>
                </c:pt>
                <c:pt idx="2">
                  <c:v>od 5 do 10 lat</c:v>
                </c:pt>
                <c:pt idx="3">
                  <c:v>10 lat i dłużej</c:v>
                </c:pt>
                <c:pt idx="4">
                  <c:v>brak odpowiedzi</c:v>
                </c:pt>
              </c:strCache>
            </c:strRef>
          </c:cat>
          <c:val>
            <c:numRef>
              <c:f>Arkusz1!$C$2:$C$6</c:f>
              <c:numCache>
                <c:formatCode>0.0</c:formatCode>
                <c:ptCount val="5"/>
                <c:pt idx="0">
                  <c:v>4.4000000000000004</c:v>
                </c:pt>
                <c:pt idx="1">
                  <c:v>19.8</c:v>
                </c:pt>
                <c:pt idx="2">
                  <c:v>19.3</c:v>
                </c:pt>
                <c:pt idx="3">
                  <c:v>44.9</c:v>
                </c:pt>
                <c:pt idx="4">
                  <c:v>11.6</c:v>
                </c:pt>
              </c:numCache>
            </c:numRef>
          </c:val>
        </c:ser>
        <c:dLbls/>
        <c:axId val="80622720"/>
        <c:axId val="80624256"/>
      </c:barChart>
      <c:catAx>
        <c:axId val="80622720"/>
        <c:scaling>
          <c:orientation val="minMax"/>
        </c:scaling>
        <c:axPos val="b"/>
        <c:tickLblPos val="nextTo"/>
        <c:txPr>
          <a:bodyPr/>
          <a:lstStyle/>
          <a:p>
            <a:pPr>
              <a:defRPr sz="1500" b="1"/>
            </a:pPr>
            <a:endParaRPr lang="pl-PL"/>
          </a:p>
        </c:txPr>
        <c:crossAx val="80624256"/>
        <c:crosses val="autoZero"/>
        <c:auto val="1"/>
        <c:lblAlgn val="ctr"/>
        <c:lblOffset val="100"/>
      </c:catAx>
      <c:valAx>
        <c:axId val="80624256"/>
        <c:scaling>
          <c:orientation val="minMax"/>
        </c:scaling>
        <c:axPos val="l"/>
        <c:majorGridlines/>
        <c:numFmt formatCode="0.0" sourceLinked="1"/>
        <c:tickLblPos val="nextTo"/>
        <c:txPr>
          <a:bodyPr/>
          <a:lstStyle/>
          <a:p>
            <a:pPr>
              <a:defRPr sz="1400"/>
            </a:pPr>
            <a:endParaRPr lang="pl-PL"/>
          </a:p>
        </c:txPr>
        <c:crossAx val="80622720"/>
        <c:crosses val="autoZero"/>
        <c:crossBetween val="between"/>
        <c:majorUnit val="10"/>
      </c:valAx>
    </c:plotArea>
    <c:legend>
      <c:legendPos val="r"/>
      <c:layout>
        <c:manualLayout>
          <c:xMode val="edge"/>
          <c:yMode val="edge"/>
          <c:x val="0.11445302373810319"/>
          <c:y val="5.3694389763779514E-2"/>
          <c:w val="0.4843971040254787"/>
          <c:h val="0.19573622047244094"/>
        </c:manualLayout>
      </c:layout>
      <c:spPr>
        <a:solidFill>
          <a:schemeClr val="accent5">
            <a:lumMod val="20000"/>
            <a:lumOff val="80000"/>
          </a:schemeClr>
        </a:solidFill>
      </c:spPr>
    </c:legend>
    <c:plotVisOnly val="1"/>
    <c:dispBlanksAs val="gap"/>
  </c:chart>
  <c:txPr>
    <a:bodyPr/>
    <a:lstStyle/>
    <a:p>
      <a:pPr>
        <a:defRPr sz="1800"/>
      </a:pPr>
      <a:endParaRPr lang="pl-PL"/>
    </a:p>
  </c:txPr>
  <c:externalData r:id="rId1"/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plotArea>
      <c:layout>
        <c:manualLayout>
          <c:layoutTarget val="inner"/>
          <c:xMode val="edge"/>
          <c:yMode val="edge"/>
          <c:x val="8.596439020003073E-2"/>
          <c:y val="0.1181875"/>
          <c:w val="0.89903529237492141"/>
          <c:h val="0.77191190944881904"/>
        </c:manualLayout>
      </c:layout>
      <c:lineChart>
        <c:grouping val="standard"/>
        <c:ser>
          <c:idx val="0"/>
          <c:order val="0"/>
          <c:tx>
            <c:strRef>
              <c:f>Arkusz1!$A$2</c:f>
              <c:strCache>
                <c:ptCount val="1"/>
                <c:pt idx="0">
                  <c:v>pracujący</c:v>
                </c:pt>
              </c:strCache>
            </c:strRef>
          </c:tx>
          <c:dLbls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dLblPos val="t"/>
            <c:showVal val="1"/>
          </c:dLbls>
          <c:cat>
            <c:strRef>
              <c:f>Arkusz1!$B$1:$F$1</c:f>
              <c:strCach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2014*</c:v>
                </c:pt>
              </c:strCache>
            </c:strRef>
          </c:cat>
          <c:val>
            <c:numRef>
              <c:f>Arkusz1!$B$2:$F$2</c:f>
              <c:numCache>
                <c:formatCode>0.0</c:formatCode>
                <c:ptCount val="5"/>
                <c:pt idx="0">
                  <c:v>135</c:v>
                </c:pt>
                <c:pt idx="1">
                  <c:v>136</c:v>
                </c:pt>
                <c:pt idx="2">
                  <c:v>138</c:v>
                </c:pt>
                <c:pt idx="3">
                  <c:v>139</c:v>
                </c:pt>
                <c:pt idx="4">
                  <c:v>133</c:v>
                </c:pt>
              </c:numCache>
            </c:numRef>
          </c:val>
        </c:ser>
        <c:ser>
          <c:idx val="1"/>
          <c:order val="1"/>
          <c:tx>
            <c:strRef>
              <c:f>Arkusz1!$A$3</c:f>
              <c:strCache>
                <c:ptCount val="1"/>
                <c:pt idx="0">
                  <c:v>bezrobotni</c:v>
                </c:pt>
              </c:strCache>
            </c:strRef>
          </c:tx>
          <c:dLbls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dLblPos val="t"/>
            <c:showVal val="1"/>
          </c:dLbls>
          <c:cat>
            <c:strRef>
              <c:f>Arkusz1!$B$1:$F$1</c:f>
              <c:strCach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2014*</c:v>
                </c:pt>
              </c:strCache>
            </c:strRef>
          </c:cat>
          <c:val>
            <c:numRef>
              <c:f>Arkusz1!$B$3:$F$3</c:f>
              <c:numCache>
                <c:formatCode>0.0</c:formatCode>
                <c:ptCount val="5"/>
                <c:pt idx="0">
                  <c:v>33</c:v>
                </c:pt>
                <c:pt idx="1">
                  <c:v>32</c:v>
                </c:pt>
                <c:pt idx="2">
                  <c:v>35</c:v>
                </c:pt>
                <c:pt idx="3">
                  <c:v>38</c:v>
                </c:pt>
                <c:pt idx="4">
                  <c:v>42</c:v>
                </c:pt>
              </c:numCache>
            </c:numRef>
          </c:val>
        </c:ser>
        <c:ser>
          <c:idx val="2"/>
          <c:order val="2"/>
          <c:tx>
            <c:strRef>
              <c:f>Arkusz1!$A$4</c:f>
              <c:strCache>
                <c:ptCount val="1"/>
                <c:pt idx="0">
                  <c:v>bierni zawodowo</c:v>
                </c:pt>
              </c:strCache>
            </c:strRef>
          </c:tx>
          <c:dLbls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dLblPos val="b"/>
            <c:showVal val="1"/>
          </c:dLbls>
          <c:cat>
            <c:strRef>
              <c:f>Arkusz1!$B$1:$F$1</c:f>
              <c:strCach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2014*</c:v>
                </c:pt>
              </c:strCache>
            </c:strRef>
          </c:cat>
          <c:val>
            <c:numRef>
              <c:f>Arkusz1!$B$4:$F$4</c:f>
              <c:numCache>
                <c:formatCode>0.0</c:formatCode>
                <c:ptCount val="5"/>
                <c:pt idx="0">
                  <c:v>356</c:v>
                </c:pt>
                <c:pt idx="1">
                  <c:v>360</c:v>
                </c:pt>
                <c:pt idx="2">
                  <c:v>353</c:v>
                </c:pt>
                <c:pt idx="3">
                  <c:v>367</c:v>
                </c:pt>
                <c:pt idx="4">
                  <c:v>382</c:v>
                </c:pt>
              </c:numCache>
            </c:numRef>
          </c:val>
        </c:ser>
        <c:dLbls/>
        <c:marker val="1"/>
        <c:axId val="80785792"/>
        <c:axId val="80787328"/>
      </c:lineChart>
      <c:catAx>
        <c:axId val="80785792"/>
        <c:scaling>
          <c:orientation val="minMax"/>
        </c:scaling>
        <c:axPos val="b"/>
        <c:tickLblPos val="nextTo"/>
        <c:txPr>
          <a:bodyPr/>
          <a:lstStyle/>
          <a:p>
            <a:pPr>
              <a:defRPr sz="1500" b="1"/>
            </a:pPr>
            <a:endParaRPr lang="pl-PL"/>
          </a:p>
        </c:txPr>
        <c:crossAx val="80787328"/>
        <c:crosses val="autoZero"/>
        <c:auto val="1"/>
        <c:lblAlgn val="ctr"/>
        <c:lblOffset val="100"/>
      </c:catAx>
      <c:valAx>
        <c:axId val="80787328"/>
        <c:scaling>
          <c:orientation val="minMax"/>
          <c:max val="500"/>
        </c:scaling>
        <c:axPos val="l"/>
        <c:majorGridlines/>
        <c:numFmt formatCode="0.0" sourceLinked="1"/>
        <c:tickLblPos val="nextTo"/>
        <c:txPr>
          <a:bodyPr/>
          <a:lstStyle/>
          <a:p>
            <a:pPr>
              <a:defRPr sz="1200"/>
            </a:pPr>
            <a:endParaRPr lang="pl-PL"/>
          </a:p>
        </c:txPr>
        <c:crossAx val="80785792"/>
        <c:crosses val="autoZero"/>
        <c:crossBetween val="between"/>
        <c:majorUnit val="100"/>
      </c:valAx>
    </c:plotArea>
    <c:legend>
      <c:legendPos val="r"/>
      <c:layout>
        <c:manualLayout>
          <c:xMode val="edge"/>
          <c:yMode val="edge"/>
          <c:x val="0.20683693875283701"/>
          <c:y val="5.3694389763779521E-2"/>
          <c:w val="0.76271326995413213"/>
          <c:h val="0.12102091535433071"/>
        </c:manualLayout>
      </c:layout>
      <c:spPr>
        <a:solidFill>
          <a:schemeClr val="accent5">
            <a:lumMod val="20000"/>
            <a:lumOff val="80000"/>
          </a:schemeClr>
        </a:solidFill>
      </c:spPr>
    </c:legend>
    <c:plotVisOnly val="1"/>
    <c:dispBlanksAs val="gap"/>
  </c:chart>
  <c:txPr>
    <a:bodyPr/>
    <a:lstStyle/>
    <a:p>
      <a:pPr>
        <a:defRPr sz="1800"/>
      </a:pPr>
      <a:endParaRPr lang="pl-PL"/>
    </a:p>
  </c:txPr>
  <c:externalData r:id="rId1"/>
  <c:userShapes r:id="rId2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plotArea>
      <c:layout>
        <c:manualLayout>
          <c:layoutTarget val="inner"/>
          <c:xMode val="edge"/>
          <c:yMode val="edge"/>
          <c:x val="8.6270044069177501E-2"/>
          <c:y val="8.7671998031496085E-2"/>
          <c:w val="0.90239470746636619"/>
          <c:h val="0.79691190944881884"/>
        </c:manualLayout>
      </c:layout>
      <c:lineChart>
        <c:grouping val="standard"/>
        <c:ser>
          <c:idx val="0"/>
          <c:order val="0"/>
          <c:tx>
            <c:strRef>
              <c:f>Arkusz1!$A$2</c:f>
              <c:strCache>
                <c:ptCount val="1"/>
                <c:pt idx="0">
                  <c:v>pracujący</c:v>
                </c:pt>
              </c:strCache>
            </c:strRef>
          </c:tx>
          <c:dLbls>
            <c:txPr>
              <a:bodyPr/>
              <a:lstStyle/>
              <a:p>
                <a:pPr>
                  <a:defRPr sz="1600" b="1"/>
                </a:pPr>
                <a:endParaRPr lang="pl-PL"/>
              </a:p>
            </c:txPr>
            <c:dLblPos val="t"/>
            <c:showVal val="1"/>
          </c:dLbls>
          <c:cat>
            <c:strRef>
              <c:f>Arkusz1!$B$1:$F$1</c:f>
              <c:strCach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2014*</c:v>
                </c:pt>
              </c:strCache>
            </c:strRef>
          </c:cat>
          <c:val>
            <c:numRef>
              <c:f>Arkusz1!$B$2:$F$2</c:f>
              <c:numCache>
                <c:formatCode>0.0</c:formatCode>
                <c:ptCount val="5"/>
                <c:pt idx="0">
                  <c:v>351</c:v>
                </c:pt>
                <c:pt idx="1">
                  <c:v>359</c:v>
                </c:pt>
                <c:pt idx="2">
                  <c:v>357</c:v>
                </c:pt>
                <c:pt idx="3">
                  <c:v>347</c:v>
                </c:pt>
                <c:pt idx="4">
                  <c:v>307</c:v>
                </c:pt>
              </c:numCache>
            </c:numRef>
          </c:val>
        </c:ser>
        <c:ser>
          <c:idx val="1"/>
          <c:order val="1"/>
          <c:tx>
            <c:strRef>
              <c:f>Arkusz1!$A$3</c:f>
              <c:strCache>
                <c:ptCount val="1"/>
                <c:pt idx="0">
                  <c:v>bezrobotni</c:v>
                </c:pt>
              </c:strCache>
            </c:strRef>
          </c:tx>
          <c:dLbls>
            <c:dLbl>
              <c:idx val="0"/>
              <c:layout>
                <c:manualLayout>
                  <c:x val="-1.1158683861433099E-2"/>
                  <c:y val="-4.1249999999999995E-2"/>
                </c:manualLayout>
              </c:layout>
              <c:dLblPos val="r"/>
              <c:showVal val="1"/>
            </c:dLbl>
            <c:dLbl>
              <c:idx val="1"/>
              <c:layout>
                <c:manualLayout>
                  <c:x val="-1.2736436113581266E-2"/>
                  <c:y val="-4.1249999999999995E-2"/>
                </c:manualLayout>
              </c:layout>
              <c:dLblPos val="r"/>
              <c:showVal val="1"/>
            </c:dLbl>
            <c:dLbl>
              <c:idx val="2"/>
              <c:layout>
                <c:manualLayout>
                  <c:x val="-1.58919406178776E-2"/>
                  <c:y val="-3.8124999999999992E-2"/>
                </c:manualLayout>
              </c:layout>
              <c:dLblPos val="r"/>
              <c:showVal val="1"/>
            </c:dLbl>
            <c:dLbl>
              <c:idx val="3"/>
              <c:layout>
                <c:manualLayout>
                  <c:x val="-1.58919406178776E-2"/>
                  <c:y val="-3.8124999999999992E-2"/>
                </c:manualLayout>
              </c:layout>
              <c:dLblPos val="r"/>
              <c:showVal val="1"/>
            </c:dLbl>
            <c:dLbl>
              <c:idx val="4"/>
              <c:layout>
                <c:manualLayout>
                  <c:x val="-1.7469692870025758E-2"/>
                  <c:y val="-4.1249999999999995E-2"/>
                </c:manualLayout>
              </c:layout>
              <c:dLblPos val="r"/>
              <c:showVal val="1"/>
            </c:dLbl>
            <c:txPr>
              <a:bodyPr/>
              <a:lstStyle/>
              <a:p>
                <a:pPr>
                  <a:defRPr sz="1600" b="1"/>
                </a:pPr>
                <a:endParaRPr lang="pl-PL"/>
              </a:p>
            </c:txPr>
            <c:dLblPos val="t"/>
            <c:showVal val="1"/>
          </c:dLbls>
          <c:cat>
            <c:strRef>
              <c:f>Arkusz1!$B$1:$F$1</c:f>
              <c:strCach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2014*</c:v>
                </c:pt>
              </c:strCache>
            </c:strRef>
          </c:cat>
          <c:val>
            <c:numRef>
              <c:f>Arkusz1!$B$3:$F$3</c:f>
              <c:numCache>
                <c:formatCode>0.0</c:formatCode>
                <c:ptCount val="5"/>
                <c:pt idx="0">
                  <c:v>47</c:v>
                </c:pt>
                <c:pt idx="1">
                  <c:v>46</c:v>
                </c:pt>
                <c:pt idx="2">
                  <c:v>54</c:v>
                </c:pt>
                <c:pt idx="3">
                  <c:v>56</c:v>
                </c:pt>
                <c:pt idx="4">
                  <c:v>51</c:v>
                </c:pt>
              </c:numCache>
            </c:numRef>
          </c:val>
        </c:ser>
        <c:ser>
          <c:idx val="2"/>
          <c:order val="2"/>
          <c:tx>
            <c:strRef>
              <c:f>Arkusz1!$A$4</c:f>
              <c:strCache>
                <c:ptCount val="1"/>
                <c:pt idx="0">
                  <c:v>bierni zawodowo</c:v>
                </c:pt>
              </c:strCache>
            </c:strRef>
          </c:tx>
          <c:dLbls>
            <c:txPr>
              <a:bodyPr/>
              <a:lstStyle/>
              <a:p>
                <a:pPr>
                  <a:defRPr sz="1600" b="1"/>
                </a:pPr>
                <a:endParaRPr lang="pl-PL"/>
              </a:p>
            </c:txPr>
            <c:dLblPos val="b"/>
            <c:showVal val="1"/>
          </c:dLbls>
          <c:cat>
            <c:strRef>
              <c:f>Arkusz1!$B$1:$F$1</c:f>
              <c:strCach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2014*</c:v>
                </c:pt>
              </c:strCache>
            </c:strRef>
          </c:cat>
          <c:val>
            <c:numRef>
              <c:f>Arkusz1!$B$4:$F$4</c:f>
              <c:numCache>
                <c:formatCode>0.0</c:formatCode>
                <c:ptCount val="5"/>
                <c:pt idx="0">
                  <c:v>2436</c:v>
                </c:pt>
                <c:pt idx="1">
                  <c:v>2425</c:v>
                </c:pt>
                <c:pt idx="2">
                  <c:v>2436</c:v>
                </c:pt>
                <c:pt idx="3">
                  <c:v>2389</c:v>
                </c:pt>
                <c:pt idx="4">
                  <c:v>2352</c:v>
                </c:pt>
              </c:numCache>
            </c:numRef>
          </c:val>
        </c:ser>
        <c:dLbls/>
        <c:marker val="1"/>
        <c:axId val="80828288"/>
        <c:axId val="80829824"/>
      </c:lineChart>
      <c:catAx>
        <c:axId val="80828288"/>
        <c:scaling>
          <c:orientation val="minMax"/>
        </c:scaling>
        <c:axPos val="b"/>
        <c:tickLblPos val="nextTo"/>
        <c:txPr>
          <a:bodyPr/>
          <a:lstStyle/>
          <a:p>
            <a:pPr>
              <a:defRPr sz="1500" b="1"/>
            </a:pPr>
            <a:endParaRPr lang="pl-PL"/>
          </a:p>
        </c:txPr>
        <c:crossAx val="80829824"/>
        <c:crosses val="autoZero"/>
        <c:auto val="1"/>
        <c:lblAlgn val="ctr"/>
        <c:lblOffset val="100"/>
      </c:catAx>
      <c:valAx>
        <c:axId val="80829824"/>
        <c:scaling>
          <c:orientation val="minMax"/>
          <c:max val="2600"/>
          <c:min val="0"/>
        </c:scaling>
        <c:axPos val="l"/>
        <c:majorGridlines/>
        <c:numFmt formatCode="0" sourceLinked="0"/>
        <c:tickLblPos val="nextTo"/>
        <c:txPr>
          <a:bodyPr/>
          <a:lstStyle/>
          <a:p>
            <a:pPr>
              <a:defRPr sz="1400"/>
            </a:pPr>
            <a:endParaRPr lang="pl-PL"/>
          </a:p>
        </c:txPr>
        <c:crossAx val="80828288"/>
        <c:crosses val="autoZero"/>
        <c:crossBetween val="between"/>
        <c:majorUnit val="400"/>
      </c:valAx>
    </c:plotArea>
    <c:legend>
      <c:legendPos val="r"/>
      <c:layout>
        <c:manualLayout>
          <c:xMode val="edge"/>
          <c:yMode val="edge"/>
          <c:x val="0.14300805201538455"/>
          <c:y val="0.35681938976377964"/>
          <c:w val="0.79126829823141343"/>
          <c:h val="0.11789591535433071"/>
        </c:manualLayout>
      </c:layout>
      <c:spPr>
        <a:solidFill>
          <a:schemeClr val="accent5">
            <a:lumMod val="20000"/>
            <a:lumOff val="80000"/>
          </a:schemeClr>
        </a:solidFill>
      </c:spPr>
    </c:legend>
    <c:plotVisOnly val="1"/>
    <c:dispBlanksAs val="gap"/>
  </c:chart>
  <c:txPr>
    <a:bodyPr/>
    <a:lstStyle/>
    <a:p>
      <a:pPr>
        <a:defRPr sz="1800"/>
      </a:pPr>
      <a:endParaRPr lang="pl-PL"/>
    </a:p>
  </c:txPr>
  <c:externalData r:id="rId1"/>
  <c:userShapes r:id="rId2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plotArea>
      <c:layout>
        <c:manualLayout>
          <c:layoutTarget val="inner"/>
          <c:xMode val="edge"/>
          <c:yMode val="edge"/>
          <c:x val="8.596439020003073E-2"/>
          <c:y val="3.6937499999999998E-2"/>
          <c:w val="0.89903529237492141"/>
          <c:h val="0.83128690944881889"/>
        </c:manualLayout>
      </c:layout>
      <c:lineChart>
        <c:grouping val="standard"/>
        <c:ser>
          <c:idx val="0"/>
          <c:order val="0"/>
          <c:tx>
            <c:strRef>
              <c:f>Arkusz1!$A$2</c:f>
              <c:strCache>
                <c:ptCount val="1"/>
                <c:pt idx="0">
                  <c:v>współczynnik aktywności zawodowej</c:v>
                </c:pt>
              </c:strCache>
            </c:strRef>
          </c:tx>
          <c:marker>
            <c:symbol val="diamond"/>
            <c:size val="8"/>
          </c:marker>
          <c:dLbls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dLblPos val="t"/>
            <c:showVal val="1"/>
          </c:dLbls>
          <c:cat>
            <c:strRef>
              <c:f>Arkusz1!$B$1:$F$1</c:f>
              <c:strCach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2014*</c:v>
                </c:pt>
              </c:strCache>
            </c:strRef>
          </c:cat>
          <c:val>
            <c:numRef>
              <c:f>Arkusz1!$B$2:$F$2</c:f>
              <c:numCache>
                <c:formatCode>0.0</c:formatCode>
                <c:ptCount val="5"/>
                <c:pt idx="0">
                  <c:v>31.9</c:v>
                </c:pt>
                <c:pt idx="1">
                  <c:v>31.8</c:v>
                </c:pt>
                <c:pt idx="2">
                  <c:v>33</c:v>
                </c:pt>
                <c:pt idx="3">
                  <c:v>32.5</c:v>
                </c:pt>
                <c:pt idx="4">
                  <c:v>31.4</c:v>
                </c:pt>
              </c:numCache>
            </c:numRef>
          </c:val>
        </c:ser>
        <c:ser>
          <c:idx val="1"/>
          <c:order val="1"/>
          <c:tx>
            <c:strRef>
              <c:f>Arkusz1!$A$3</c:f>
              <c:strCache>
                <c:ptCount val="1"/>
                <c:pt idx="0">
                  <c:v>wskaźnik zatrudnienia</c:v>
                </c:pt>
              </c:strCache>
            </c:strRef>
          </c:tx>
          <c:spPr>
            <a:ln>
              <a:solidFill>
                <a:schemeClr val="accent4">
                  <a:lumMod val="60000"/>
                  <a:lumOff val="40000"/>
                </a:schemeClr>
              </a:solidFill>
            </a:ln>
          </c:spPr>
          <c:marker>
            <c:spPr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c:spPr>
          </c:marker>
          <c:dLbls>
            <c:dLbl>
              <c:idx val="4"/>
              <c:layout>
                <c:manualLayout>
                  <c:x val="-1.2677671999079633E-2"/>
                  <c:y val="3.4218503937007864E-2"/>
                </c:manualLayout>
              </c:layout>
              <c:dLblPos val="r"/>
              <c:showVal val="1"/>
            </c:dLbl>
            <c:txPr>
              <a:bodyPr/>
              <a:lstStyle/>
              <a:p>
                <a:pPr>
                  <a:defRPr sz="1400" b="1">
                    <a:solidFill>
                      <a:schemeClr val="accent4">
                        <a:lumMod val="75000"/>
                      </a:schemeClr>
                    </a:solidFill>
                  </a:defRPr>
                </a:pPr>
                <a:endParaRPr lang="pl-PL"/>
              </a:p>
            </c:txPr>
            <c:dLblPos val="t"/>
            <c:showVal val="1"/>
          </c:dLbls>
          <c:cat>
            <c:strRef>
              <c:f>Arkusz1!$B$1:$F$1</c:f>
              <c:strCach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2014*</c:v>
                </c:pt>
              </c:strCache>
            </c:strRef>
          </c:cat>
          <c:val>
            <c:numRef>
              <c:f>Arkusz1!$B$3:$F$3</c:f>
              <c:numCache>
                <c:formatCode>0.0</c:formatCode>
                <c:ptCount val="5"/>
                <c:pt idx="0">
                  <c:v>25.8</c:v>
                </c:pt>
                <c:pt idx="1">
                  <c:v>25.8</c:v>
                </c:pt>
                <c:pt idx="2">
                  <c:v>26.2</c:v>
                </c:pt>
                <c:pt idx="3">
                  <c:v>25.6</c:v>
                </c:pt>
                <c:pt idx="4">
                  <c:v>23.9</c:v>
                </c:pt>
              </c:numCache>
            </c:numRef>
          </c:val>
        </c:ser>
        <c:ser>
          <c:idx val="2"/>
          <c:order val="2"/>
          <c:tx>
            <c:strRef>
              <c:f>Arkusz1!$A$4</c:f>
              <c:strCache>
                <c:ptCount val="1"/>
                <c:pt idx="0">
                  <c:v>stopa bezrobocia</c:v>
                </c:pt>
              </c:strCache>
            </c:strRef>
          </c:tx>
          <c:spPr>
            <a:ln>
              <a:solidFill>
                <a:schemeClr val="accent2">
                  <a:lumMod val="60000"/>
                  <a:lumOff val="40000"/>
                </a:schemeClr>
              </a:solidFill>
            </a:ln>
          </c:spPr>
          <c:marker>
            <c:spPr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chemeClr val="accent2">
                    <a:lumMod val="60000"/>
                    <a:lumOff val="40000"/>
                  </a:schemeClr>
                </a:solidFill>
              </a:ln>
            </c:spPr>
          </c:marker>
          <c:dLbls>
            <c:dLbl>
              <c:idx val="4"/>
              <c:layout>
                <c:manualLayout>
                  <c:x val="-3.765019225985719E-2"/>
                  <c:y val="-3.4218749999999999E-2"/>
                </c:manualLayout>
              </c:layout>
              <c:dLblPos val="r"/>
              <c:showVal val="1"/>
            </c:dLbl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dLblPos val="b"/>
            <c:showVal val="1"/>
          </c:dLbls>
          <c:cat>
            <c:strRef>
              <c:f>Arkusz1!$B$1:$F$1</c:f>
              <c:strCach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2014*</c:v>
                </c:pt>
              </c:strCache>
            </c:strRef>
          </c:cat>
          <c:val>
            <c:numRef>
              <c:f>Arkusz1!$B$4:$F$4</c:f>
              <c:numCache>
                <c:formatCode>0.0</c:formatCode>
                <c:ptCount val="5"/>
                <c:pt idx="0">
                  <c:v>19.8</c:v>
                </c:pt>
                <c:pt idx="1">
                  <c:v>19</c:v>
                </c:pt>
                <c:pt idx="2">
                  <c:v>20.100000000000001</c:v>
                </c:pt>
                <c:pt idx="3">
                  <c:v>21.5</c:v>
                </c:pt>
                <c:pt idx="4">
                  <c:v>24</c:v>
                </c:pt>
              </c:numCache>
            </c:numRef>
          </c:val>
        </c:ser>
        <c:dLbls/>
        <c:marker val="1"/>
        <c:axId val="71165440"/>
        <c:axId val="71383296"/>
      </c:lineChart>
      <c:catAx>
        <c:axId val="71165440"/>
        <c:scaling>
          <c:orientation val="minMax"/>
        </c:scaling>
        <c:axPos val="b"/>
        <c:tickLblPos val="nextTo"/>
        <c:txPr>
          <a:bodyPr/>
          <a:lstStyle/>
          <a:p>
            <a:pPr>
              <a:defRPr sz="1500" b="1"/>
            </a:pPr>
            <a:endParaRPr lang="pl-PL"/>
          </a:p>
        </c:txPr>
        <c:crossAx val="71383296"/>
        <c:crosses val="autoZero"/>
        <c:auto val="1"/>
        <c:lblAlgn val="ctr"/>
        <c:lblOffset val="100"/>
      </c:catAx>
      <c:valAx>
        <c:axId val="71383296"/>
        <c:scaling>
          <c:orientation val="minMax"/>
          <c:max val="36"/>
        </c:scaling>
        <c:axPos val="l"/>
        <c:majorGridlines/>
        <c:numFmt formatCode="0.0" sourceLinked="1"/>
        <c:tickLblPos val="nextTo"/>
        <c:txPr>
          <a:bodyPr/>
          <a:lstStyle/>
          <a:p>
            <a:pPr>
              <a:defRPr sz="1200"/>
            </a:pPr>
            <a:endParaRPr lang="pl-PL"/>
          </a:p>
        </c:txPr>
        <c:crossAx val="71165440"/>
        <c:crosses val="autoZero"/>
        <c:crossBetween val="between"/>
        <c:majorUnit val="6"/>
      </c:valAx>
    </c:plotArea>
    <c:legend>
      <c:legendPos val="r"/>
      <c:layout>
        <c:manualLayout>
          <c:xMode val="edge"/>
          <c:yMode val="edge"/>
          <c:x val="0.20683693875283701"/>
          <c:y val="0.62244438976377969"/>
          <c:w val="0.69552496812523457"/>
          <c:h val="0.22727091535433069"/>
        </c:manualLayout>
      </c:layout>
      <c:spPr>
        <a:solidFill>
          <a:schemeClr val="accent5">
            <a:lumMod val="20000"/>
            <a:lumOff val="80000"/>
          </a:schemeClr>
        </a:solidFill>
      </c:spPr>
    </c:legend>
    <c:plotVisOnly val="1"/>
    <c:dispBlanksAs val="gap"/>
  </c:chart>
  <c:txPr>
    <a:bodyPr/>
    <a:lstStyle/>
    <a:p>
      <a:pPr>
        <a:defRPr sz="1800"/>
      </a:pPr>
      <a:endParaRPr lang="pl-PL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plotArea>
      <c:layout>
        <c:manualLayout>
          <c:layoutTarget val="inner"/>
          <c:xMode val="edge"/>
          <c:yMode val="edge"/>
          <c:x val="8.596439020003073E-2"/>
          <c:y val="3.6937499999999998E-2"/>
          <c:w val="0.89903529237492141"/>
          <c:h val="0.83128690944881889"/>
        </c:manualLayout>
      </c:layout>
      <c:lineChart>
        <c:grouping val="standard"/>
        <c:ser>
          <c:idx val="0"/>
          <c:order val="0"/>
          <c:tx>
            <c:strRef>
              <c:f>Arkusz1!$A$2</c:f>
              <c:strCache>
                <c:ptCount val="1"/>
                <c:pt idx="0">
                  <c:v>współczynnik aktywności zawodowej</c:v>
                </c:pt>
              </c:strCache>
            </c:strRef>
          </c:tx>
          <c:marker>
            <c:symbol val="diamond"/>
            <c:size val="8"/>
          </c:marker>
          <c:dLbls>
            <c:dLbl>
              <c:idx val="4"/>
              <c:layout>
                <c:manualLayout>
                  <c:x val="-2.1202141560990709E-2"/>
                  <c:y val="4.2031249999999999E-2"/>
                </c:manualLayout>
              </c:layout>
              <c:dLblPos val="r"/>
              <c:showVal val="1"/>
            </c:dLbl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dLblPos val="t"/>
            <c:showVal val="1"/>
          </c:dLbls>
          <c:cat>
            <c:strRef>
              <c:f>Arkusz1!$B$1:$F$1</c:f>
              <c:strCach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2014*</c:v>
                </c:pt>
              </c:strCache>
            </c:strRef>
          </c:cat>
          <c:val>
            <c:numRef>
              <c:f>Arkusz1!$B$2:$F$2</c:f>
              <c:numCache>
                <c:formatCode>0.0</c:formatCode>
                <c:ptCount val="5"/>
                <c:pt idx="0">
                  <c:v>14</c:v>
                </c:pt>
                <c:pt idx="1">
                  <c:v>14.3</c:v>
                </c:pt>
                <c:pt idx="2">
                  <c:v>14.4</c:v>
                </c:pt>
                <c:pt idx="3">
                  <c:v>14.4</c:v>
                </c:pt>
                <c:pt idx="4">
                  <c:v>13.2</c:v>
                </c:pt>
              </c:numCache>
            </c:numRef>
          </c:val>
        </c:ser>
        <c:ser>
          <c:idx val="1"/>
          <c:order val="1"/>
          <c:tx>
            <c:strRef>
              <c:f>Arkusz1!$A$3</c:f>
              <c:strCache>
                <c:ptCount val="1"/>
                <c:pt idx="0">
                  <c:v>wskaźnik zatrudnienia</c:v>
                </c:pt>
              </c:strCache>
            </c:strRef>
          </c:tx>
          <c:spPr>
            <a:ln>
              <a:solidFill>
                <a:schemeClr val="accent4">
                  <a:lumMod val="60000"/>
                  <a:lumOff val="40000"/>
                </a:schemeClr>
              </a:solidFill>
            </a:ln>
          </c:spPr>
          <c:marker>
            <c:spPr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c:spPr>
          </c:marker>
          <c:dLbls>
            <c:dLbl>
              <c:idx val="2"/>
              <c:layout>
                <c:manualLayout>
                  <c:x val="-1.3643457605239632E-2"/>
                  <c:y val="5.6093749999999998E-2"/>
                </c:manualLayout>
              </c:layout>
              <c:dLblPos val="r"/>
              <c:showVal val="1"/>
            </c:dLbl>
            <c:dLbl>
              <c:idx val="3"/>
              <c:layout>
                <c:manualLayout>
                  <c:x val="-3.2120240608186391E-2"/>
                  <c:y val="4.9843749999999999E-2"/>
                </c:manualLayout>
              </c:layout>
              <c:dLblPos val="r"/>
              <c:showVal val="1"/>
            </c:dLbl>
            <c:dLbl>
              <c:idx val="4"/>
              <c:layout>
                <c:manualLayout>
                  <c:x val="-3.1473487072865049E-2"/>
                  <c:y val="4.3593750000000007E-2"/>
                </c:manualLayout>
              </c:layout>
              <c:dLblPos val="r"/>
              <c:showVal val="1"/>
            </c:dLbl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dLblPos val="t"/>
            <c:showVal val="1"/>
          </c:dLbls>
          <c:cat>
            <c:strRef>
              <c:f>Arkusz1!$B$1:$F$1</c:f>
              <c:strCach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2014*</c:v>
                </c:pt>
              </c:strCache>
            </c:strRef>
          </c:cat>
          <c:val>
            <c:numRef>
              <c:f>Arkusz1!$B$3:$F$3</c:f>
              <c:numCache>
                <c:formatCode>0.0</c:formatCode>
                <c:ptCount val="5"/>
                <c:pt idx="0">
                  <c:v>12.4</c:v>
                </c:pt>
                <c:pt idx="1">
                  <c:v>12.7</c:v>
                </c:pt>
                <c:pt idx="2">
                  <c:v>12.5</c:v>
                </c:pt>
                <c:pt idx="3">
                  <c:v>12.4</c:v>
                </c:pt>
                <c:pt idx="4">
                  <c:v>11.3</c:v>
                </c:pt>
              </c:numCache>
            </c:numRef>
          </c:val>
        </c:ser>
        <c:ser>
          <c:idx val="2"/>
          <c:order val="2"/>
          <c:tx>
            <c:strRef>
              <c:f>Arkusz1!$A$4</c:f>
              <c:strCache>
                <c:ptCount val="1"/>
                <c:pt idx="0">
                  <c:v>stopa bezrobocia</c:v>
                </c:pt>
              </c:strCache>
            </c:strRef>
          </c:tx>
          <c:spPr>
            <a:ln>
              <a:solidFill>
                <a:schemeClr val="accent2">
                  <a:lumMod val="60000"/>
                  <a:lumOff val="40000"/>
                </a:schemeClr>
              </a:solidFill>
            </a:ln>
          </c:spPr>
          <c:marker>
            <c:spPr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chemeClr val="accent2">
                    <a:lumMod val="60000"/>
                    <a:lumOff val="40000"/>
                  </a:schemeClr>
                </a:solidFill>
              </a:ln>
            </c:spPr>
          </c:marker>
          <c:dLbls>
            <c:dLbl>
              <c:idx val="2"/>
              <c:layout>
                <c:manualLayout>
                  <c:x val="-7.0753514159802383E-2"/>
                  <c:y val="-1.2343750000000001E-2"/>
                </c:manualLayout>
              </c:layout>
              <c:dLblPos val="r"/>
              <c:showVal val="1"/>
            </c:dLbl>
            <c:dLbl>
              <c:idx val="3"/>
              <c:layout>
                <c:manualLayout>
                  <c:x val="-1.1963750059517204E-2"/>
                  <c:y val="3.1406250000000004E-2"/>
                </c:manualLayout>
              </c:layout>
              <c:dLblPos val="r"/>
              <c:showVal val="1"/>
            </c:dLbl>
            <c:dLbl>
              <c:idx val="4"/>
              <c:layout>
                <c:manualLayout>
                  <c:x val="-3.0440533062464085E-2"/>
                  <c:y val="-4.0468749999999998E-2"/>
                </c:manualLayout>
              </c:layout>
              <c:dLblPos val="r"/>
              <c:showVal val="1"/>
            </c:dLbl>
            <c:txPr>
              <a:bodyPr/>
              <a:lstStyle/>
              <a:p>
                <a:pPr>
                  <a:defRPr sz="1400" b="1">
                    <a:solidFill>
                      <a:schemeClr val="accent2">
                        <a:lumMod val="75000"/>
                      </a:schemeClr>
                    </a:solidFill>
                  </a:defRPr>
                </a:pPr>
                <a:endParaRPr lang="pl-PL"/>
              </a:p>
            </c:txPr>
            <c:dLblPos val="b"/>
            <c:showVal val="1"/>
          </c:dLbls>
          <c:cat>
            <c:strRef>
              <c:f>Arkusz1!$B$1:$F$1</c:f>
              <c:strCach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2014*</c:v>
                </c:pt>
              </c:strCache>
            </c:strRef>
          </c:cat>
          <c:val>
            <c:numRef>
              <c:f>Arkusz1!$B$4:$F$4</c:f>
              <c:numCache>
                <c:formatCode>0.0</c:formatCode>
                <c:ptCount val="5"/>
                <c:pt idx="0">
                  <c:v>11.8</c:v>
                </c:pt>
                <c:pt idx="1">
                  <c:v>11.4</c:v>
                </c:pt>
                <c:pt idx="2">
                  <c:v>13.1</c:v>
                </c:pt>
                <c:pt idx="3">
                  <c:v>13.9</c:v>
                </c:pt>
                <c:pt idx="4">
                  <c:v>14.2</c:v>
                </c:pt>
              </c:numCache>
            </c:numRef>
          </c:val>
        </c:ser>
        <c:dLbls/>
        <c:marker val="1"/>
        <c:axId val="75091968"/>
        <c:axId val="75093504"/>
      </c:lineChart>
      <c:catAx>
        <c:axId val="75091968"/>
        <c:scaling>
          <c:orientation val="minMax"/>
        </c:scaling>
        <c:axPos val="b"/>
        <c:tickLblPos val="nextTo"/>
        <c:txPr>
          <a:bodyPr/>
          <a:lstStyle/>
          <a:p>
            <a:pPr>
              <a:defRPr sz="1500" b="1"/>
            </a:pPr>
            <a:endParaRPr lang="pl-PL"/>
          </a:p>
        </c:txPr>
        <c:crossAx val="75093504"/>
        <c:crosses val="autoZero"/>
        <c:auto val="1"/>
        <c:lblAlgn val="ctr"/>
        <c:lblOffset val="100"/>
      </c:catAx>
      <c:valAx>
        <c:axId val="75093504"/>
        <c:scaling>
          <c:orientation val="minMax"/>
          <c:max val="16"/>
          <c:min val="6"/>
        </c:scaling>
        <c:axPos val="l"/>
        <c:majorGridlines/>
        <c:numFmt formatCode="0.0" sourceLinked="1"/>
        <c:tickLblPos val="nextTo"/>
        <c:txPr>
          <a:bodyPr/>
          <a:lstStyle/>
          <a:p>
            <a:pPr>
              <a:defRPr sz="1200"/>
            </a:pPr>
            <a:endParaRPr lang="pl-PL"/>
          </a:p>
        </c:txPr>
        <c:crossAx val="75091968"/>
        <c:crosses val="autoZero"/>
        <c:crossBetween val="between"/>
        <c:majorUnit val="4"/>
      </c:valAx>
    </c:plotArea>
    <c:legend>
      <c:legendPos val="r"/>
      <c:layout>
        <c:manualLayout>
          <c:xMode val="edge"/>
          <c:yMode val="edge"/>
          <c:x val="0.19843840102422489"/>
          <c:y val="0.60369438976377965"/>
          <c:w val="0.69552496812523457"/>
          <c:h val="0.2085209153543307"/>
        </c:manualLayout>
      </c:layout>
      <c:spPr>
        <a:solidFill>
          <a:schemeClr val="accent5">
            <a:lumMod val="20000"/>
            <a:lumOff val="80000"/>
          </a:schemeClr>
        </a:solidFill>
      </c:spPr>
    </c:legend>
    <c:plotVisOnly val="1"/>
    <c:dispBlanksAs val="gap"/>
  </c:chart>
  <c:txPr>
    <a:bodyPr/>
    <a:lstStyle/>
    <a:p>
      <a:pPr>
        <a:defRPr sz="1800"/>
      </a:pPr>
      <a:endParaRPr lang="pl-PL"/>
    </a:p>
  </c:txPr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plotArea>
      <c:layout>
        <c:manualLayout>
          <c:layoutTarget val="inner"/>
          <c:xMode val="edge"/>
          <c:yMode val="edge"/>
          <c:x val="7.0315732114421173E-2"/>
          <c:y val="6.4512797189201207E-2"/>
          <c:w val="0.77809634908290604"/>
          <c:h val="0.78380961143206307"/>
        </c:manualLayout>
      </c:layout>
      <c:barChart>
        <c:barDir val="col"/>
        <c:grouping val="stacked"/>
        <c:ser>
          <c:idx val="0"/>
          <c:order val="0"/>
          <c:tx>
            <c:strRef>
              <c:f>Arkusz1!$A$2</c:f>
              <c:strCache>
                <c:ptCount val="1"/>
                <c:pt idx="0">
                  <c:v>pracujący w pełnym wymiarze</c:v>
                </c:pt>
              </c:strCache>
            </c:strRef>
          </c:tx>
          <c:dLbls>
            <c:dLbl>
              <c:idx val="4"/>
              <c:layout>
                <c:manualLayout>
                  <c:x val="-1.0456510123213823E-3"/>
                  <c:y val="2.3281250000000003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pl-PL"/>
              </a:p>
            </c:txPr>
            <c:showVal val="1"/>
          </c:dLbls>
          <c:cat>
            <c:strRef>
              <c:f>Arkusz1!$B$1:$F$1</c:f>
              <c:strCach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2014*</c:v>
                </c:pt>
              </c:strCache>
            </c:strRef>
          </c:cat>
          <c:val>
            <c:numRef>
              <c:f>Arkusz1!$B$2:$F$2</c:f>
              <c:numCache>
                <c:formatCode>0.0</c:formatCode>
                <c:ptCount val="5"/>
                <c:pt idx="0">
                  <c:v>65.5</c:v>
                </c:pt>
                <c:pt idx="1">
                  <c:v>67.400000000000006</c:v>
                </c:pt>
                <c:pt idx="2">
                  <c:v>71.099999999999994</c:v>
                </c:pt>
                <c:pt idx="3">
                  <c:v>70</c:v>
                </c:pt>
                <c:pt idx="4">
                  <c:v>70.7</c:v>
                </c:pt>
              </c:numCache>
            </c:numRef>
          </c:val>
        </c:ser>
        <c:ser>
          <c:idx val="1"/>
          <c:order val="1"/>
          <c:tx>
            <c:strRef>
              <c:f>Arkusz1!$A$3</c:f>
              <c:strCache>
                <c:ptCount val="1"/>
                <c:pt idx="0">
                  <c:v>pracujący w niepełnym wymiarze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c:spPr>
          <c:dLbls>
            <c:dLbl>
              <c:idx val="2"/>
              <c:layout>
                <c:manualLayout>
                  <c:x val="-3.565212330905032E-3"/>
                  <c:y val="1.5468750000000002E-2"/>
                </c:manualLayout>
              </c:layout>
              <c:showVal val="1"/>
            </c:dLbl>
            <c:dLbl>
              <c:idx val="3"/>
              <c:layout>
                <c:manualLayout>
                  <c:x val="-1.8855047851825987E-3"/>
                  <c:y val="1.2343750000000001E-2"/>
                </c:manualLayout>
              </c:layout>
              <c:showVal val="1"/>
            </c:dLbl>
            <c:dLbl>
              <c:idx val="4"/>
              <c:layout>
                <c:manualLayout>
                  <c:x val="-1.2387512498611265E-3"/>
                  <c:y val="1.5468750000000002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showVal val="1"/>
          </c:dLbls>
          <c:cat>
            <c:strRef>
              <c:f>Arkusz1!$B$1:$F$1</c:f>
              <c:strCach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2014*</c:v>
                </c:pt>
              </c:strCache>
            </c:strRef>
          </c:cat>
          <c:val>
            <c:numRef>
              <c:f>Arkusz1!$B$3:$F$3</c:f>
              <c:numCache>
                <c:formatCode>0.0</c:formatCode>
                <c:ptCount val="5"/>
                <c:pt idx="0">
                  <c:v>34.5</c:v>
                </c:pt>
                <c:pt idx="1">
                  <c:v>32.6</c:v>
                </c:pt>
                <c:pt idx="2">
                  <c:v>28.9</c:v>
                </c:pt>
                <c:pt idx="3">
                  <c:v>30</c:v>
                </c:pt>
                <c:pt idx="4">
                  <c:v>29.3</c:v>
                </c:pt>
              </c:numCache>
            </c:numRef>
          </c:val>
        </c:ser>
        <c:dLbls/>
        <c:overlap val="100"/>
        <c:axId val="103206272"/>
        <c:axId val="103518976"/>
      </c:barChart>
      <c:catAx>
        <c:axId val="103206272"/>
        <c:scaling>
          <c:orientation val="minMax"/>
        </c:scaling>
        <c:axPos val="b"/>
        <c:tickLblPos val="nextTo"/>
        <c:txPr>
          <a:bodyPr/>
          <a:lstStyle/>
          <a:p>
            <a:pPr>
              <a:defRPr sz="1500" b="1">
                <a:latin typeface="Berlin Sans FB Demi" panose="020E0802020502020306" pitchFamily="34" charset="0"/>
                <a:cs typeface="Aharoni" panose="02010803020104030203" pitchFamily="2" charset="-79"/>
              </a:defRPr>
            </a:pPr>
            <a:endParaRPr lang="pl-PL"/>
          </a:p>
        </c:txPr>
        <c:crossAx val="103518976"/>
        <c:crosses val="autoZero"/>
        <c:auto val="1"/>
        <c:lblAlgn val="ctr"/>
        <c:lblOffset val="100"/>
      </c:catAx>
      <c:valAx>
        <c:axId val="103518976"/>
        <c:scaling>
          <c:orientation val="minMax"/>
          <c:max val="100"/>
          <c:min val="0"/>
        </c:scaling>
        <c:axPos val="l"/>
        <c:majorGridlines/>
        <c:numFmt formatCode="0.0" sourceLinked="1"/>
        <c:tickLblPos val="nextTo"/>
        <c:txPr>
          <a:bodyPr/>
          <a:lstStyle/>
          <a:p>
            <a:pPr>
              <a:defRPr sz="1200"/>
            </a:pPr>
            <a:endParaRPr lang="pl-PL"/>
          </a:p>
        </c:txPr>
        <c:crossAx val="103206272"/>
        <c:crosses val="autoZero"/>
        <c:crossBetween val="between"/>
        <c:majorUnit val="20"/>
      </c:valAx>
    </c:plotArea>
    <c:legend>
      <c:legendPos val="r"/>
      <c:layout>
        <c:manualLayout>
          <c:xMode val="edge"/>
          <c:yMode val="edge"/>
          <c:x val="0.83672726839874945"/>
          <c:y val="2.9657729002333082E-2"/>
          <c:w val="0.15319448632691612"/>
          <c:h val="0.90665186507054774"/>
        </c:manualLayout>
      </c:layout>
      <c:spPr>
        <a:solidFill>
          <a:schemeClr val="accent5">
            <a:lumMod val="20000"/>
            <a:lumOff val="80000"/>
          </a:schemeClr>
        </a:solidFill>
      </c:spPr>
      <c:txPr>
        <a:bodyPr/>
        <a:lstStyle/>
        <a:p>
          <a:pPr>
            <a:defRPr sz="1400"/>
          </a:pPr>
          <a:endParaRPr lang="pl-PL"/>
        </a:p>
      </c:txPr>
    </c:legend>
    <c:plotVisOnly val="1"/>
    <c:dispBlanksAs val="gap"/>
  </c:chart>
  <c:txPr>
    <a:bodyPr/>
    <a:lstStyle/>
    <a:p>
      <a:pPr>
        <a:defRPr sz="1800"/>
      </a:pPr>
      <a:endParaRPr lang="pl-PL"/>
    </a:p>
  </c:txPr>
  <c:externalData r:id="rId1"/>
  <c:userShapes r:id="rId2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plotArea>
      <c:layout>
        <c:manualLayout>
          <c:layoutTarget val="inner"/>
          <c:xMode val="edge"/>
          <c:yMode val="edge"/>
          <c:x val="7.0315732114421173E-2"/>
          <c:y val="3.6937499999999998E-2"/>
          <c:w val="0.77809634908290604"/>
          <c:h val="0.85003690944881893"/>
        </c:manualLayout>
      </c:layout>
      <c:barChart>
        <c:barDir val="col"/>
        <c:grouping val="stacked"/>
        <c:ser>
          <c:idx val="0"/>
          <c:order val="0"/>
          <c:tx>
            <c:strRef>
              <c:f>Arkusz1!$A$2</c:f>
              <c:strCache>
                <c:ptCount val="1"/>
                <c:pt idx="0">
                  <c:v>najemni - sektor prywatny</c:v>
                </c:pt>
              </c:strCache>
            </c:strRef>
          </c:tx>
          <c:dLbls>
            <c:dLbl>
              <c:idx val="4"/>
              <c:layout>
                <c:manualLayout>
                  <c:x val="-1.0456510123213823E-3"/>
                  <c:y val="2.3281250000000003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pl-PL"/>
              </a:p>
            </c:txPr>
            <c:showVal val="1"/>
          </c:dLbls>
          <c:cat>
            <c:strRef>
              <c:f>Arkusz1!$B$1:$F$1</c:f>
              <c:strCach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2014*</c:v>
                </c:pt>
              </c:strCache>
            </c:strRef>
          </c:cat>
          <c:val>
            <c:numRef>
              <c:f>Arkusz1!$B$2:$F$2</c:f>
              <c:numCache>
                <c:formatCode>0.0</c:formatCode>
                <c:ptCount val="5"/>
                <c:pt idx="0">
                  <c:v>48.4</c:v>
                </c:pt>
                <c:pt idx="1">
                  <c:v>47.6</c:v>
                </c:pt>
                <c:pt idx="2">
                  <c:v>47.3</c:v>
                </c:pt>
                <c:pt idx="3">
                  <c:v>49.3</c:v>
                </c:pt>
                <c:pt idx="4">
                  <c:v>55.7</c:v>
                </c:pt>
              </c:numCache>
            </c:numRef>
          </c:val>
        </c:ser>
        <c:ser>
          <c:idx val="1"/>
          <c:order val="1"/>
          <c:tx>
            <c:strRef>
              <c:f>Arkusz1!$A$3</c:f>
              <c:strCache>
                <c:ptCount val="1"/>
                <c:pt idx="0">
                  <c:v>najemni - sektor publiczny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c:spPr>
          <c:dLbls>
            <c:dLbl>
              <c:idx val="2"/>
              <c:layout>
                <c:manualLayout>
                  <c:x val="-3.565212330905032E-3"/>
                  <c:y val="1.5468750000000002E-2"/>
                </c:manualLayout>
              </c:layout>
              <c:showVal val="1"/>
            </c:dLbl>
            <c:dLbl>
              <c:idx val="3"/>
              <c:layout>
                <c:manualLayout>
                  <c:x val="-1.8855047851825987E-3"/>
                  <c:y val="1.2343750000000001E-2"/>
                </c:manualLayout>
              </c:layout>
              <c:showVal val="1"/>
            </c:dLbl>
            <c:dLbl>
              <c:idx val="4"/>
              <c:layout>
                <c:manualLayout>
                  <c:x val="-1.2387512498611265E-3"/>
                  <c:y val="1.5468750000000002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showVal val="1"/>
          </c:dLbls>
          <c:cat>
            <c:strRef>
              <c:f>Arkusz1!$B$1:$F$1</c:f>
              <c:strCach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2014*</c:v>
                </c:pt>
              </c:strCache>
            </c:strRef>
          </c:cat>
          <c:val>
            <c:numRef>
              <c:f>Arkusz1!$B$3:$F$3</c:f>
              <c:numCache>
                <c:formatCode>0.0</c:formatCode>
                <c:ptCount val="5"/>
                <c:pt idx="0">
                  <c:v>18.5</c:v>
                </c:pt>
                <c:pt idx="1">
                  <c:v>17.5</c:v>
                </c:pt>
                <c:pt idx="2">
                  <c:v>18.2</c:v>
                </c:pt>
                <c:pt idx="3">
                  <c:v>17.600000000000001</c:v>
                </c:pt>
                <c:pt idx="4">
                  <c:v>19.899999999999999</c:v>
                </c:pt>
              </c:numCache>
            </c:numRef>
          </c:val>
        </c:ser>
        <c:ser>
          <c:idx val="2"/>
          <c:order val="2"/>
          <c:tx>
            <c:strRef>
              <c:f>Arkusz1!$A$4</c:f>
              <c:strCache>
                <c:ptCount val="1"/>
                <c:pt idx="0">
                  <c:v>pracujący na własny rachunek</c:v>
                </c:pt>
              </c:strCache>
            </c:strRef>
          </c:tx>
          <c:dLbls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pl-PL"/>
              </a:p>
            </c:txPr>
            <c:showVal val="1"/>
          </c:dLbls>
          <c:cat>
            <c:strRef>
              <c:f>Arkusz1!$B$1:$F$1</c:f>
              <c:strCach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2014*</c:v>
                </c:pt>
              </c:strCache>
            </c:strRef>
          </c:cat>
          <c:val>
            <c:numRef>
              <c:f>Arkusz1!$B$4:$F$4</c:f>
              <c:numCache>
                <c:formatCode>0.0</c:formatCode>
                <c:ptCount val="5"/>
                <c:pt idx="0">
                  <c:v>33</c:v>
                </c:pt>
                <c:pt idx="1">
                  <c:v>34.800000000000011</c:v>
                </c:pt>
                <c:pt idx="2">
                  <c:v>34.700000000000003</c:v>
                </c:pt>
                <c:pt idx="3">
                  <c:v>33</c:v>
                </c:pt>
                <c:pt idx="4">
                  <c:v>24.4</c:v>
                </c:pt>
              </c:numCache>
            </c:numRef>
          </c:val>
        </c:ser>
        <c:dLbls/>
        <c:overlap val="100"/>
        <c:axId val="103781888"/>
        <c:axId val="103783424"/>
      </c:barChart>
      <c:catAx>
        <c:axId val="103781888"/>
        <c:scaling>
          <c:orientation val="minMax"/>
        </c:scaling>
        <c:axPos val="b"/>
        <c:tickLblPos val="nextTo"/>
        <c:txPr>
          <a:bodyPr/>
          <a:lstStyle/>
          <a:p>
            <a:pPr>
              <a:defRPr sz="1500" b="1">
                <a:latin typeface="Berlin Sans FB Demi" panose="020E0802020502020306" pitchFamily="34" charset="0"/>
              </a:defRPr>
            </a:pPr>
            <a:endParaRPr lang="pl-PL"/>
          </a:p>
        </c:txPr>
        <c:crossAx val="103783424"/>
        <c:crosses val="autoZero"/>
        <c:auto val="1"/>
        <c:lblAlgn val="ctr"/>
        <c:lblOffset val="100"/>
      </c:catAx>
      <c:valAx>
        <c:axId val="103783424"/>
        <c:scaling>
          <c:orientation val="minMax"/>
          <c:max val="100"/>
          <c:min val="0"/>
        </c:scaling>
        <c:axPos val="l"/>
        <c:majorGridlines/>
        <c:numFmt formatCode="0.0" sourceLinked="1"/>
        <c:tickLblPos val="nextTo"/>
        <c:txPr>
          <a:bodyPr/>
          <a:lstStyle/>
          <a:p>
            <a:pPr>
              <a:defRPr sz="1200"/>
            </a:pPr>
            <a:endParaRPr lang="pl-PL"/>
          </a:p>
        </c:txPr>
        <c:crossAx val="103781888"/>
        <c:crosses val="autoZero"/>
        <c:crossBetween val="between"/>
        <c:majorUnit val="20"/>
      </c:valAx>
    </c:plotArea>
    <c:legend>
      <c:legendPos val="r"/>
      <c:layout>
        <c:manualLayout>
          <c:xMode val="edge"/>
          <c:yMode val="edge"/>
          <c:x val="0.83672726839874945"/>
          <c:y val="2.9657729002333082E-2"/>
          <c:w val="0.16327273160125066"/>
          <c:h val="0.9364202588601267"/>
        </c:manualLayout>
      </c:layout>
      <c:spPr>
        <a:solidFill>
          <a:schemeClr val="accent5">
            <a:lumMod val="20000"/>
            <a:lumOff val="80000"/>
          </a:schemeClr>
        </a:solidFill>
      </c:spPr>
      <c:txPr>
        <a:bodyPr/>
        <a:lstStyle/>
        <a:p>
          <a:pPr>
            <a:defRPr sz="1400"/>
          </a:pPr>
          <a:endParaRPr lang="pl-PL"/>
        </a:p>
      </c:txPr>
    </c:legend>
    <c:plotVisOnly val="1"/>
    <c:dispBlanksAs val="gap"/>
  </c:chart>
  <c:txPr>
    <a:bodyPr/>
    <a:lstStyle/>
    <a:p>
      <a:pPr>
        <a:defRPr sz="1800"/>
      </a:pPr>
      <a:endParaRPr lang="pl-PL"/>
    </a:p>
  </c:txPr>
  <c:externalData r:id="rId1"/>
  <c:userShapes r:id="rId2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plotArea>
      <c:layout>
        <c:manualLayout>
          <c:layoutTarget val="inner"/>
          <c:xMode val="edge"/>
          <c:yMode val="edge"/>
          <c:x val="7.0315732114421173E-2"/>
          <c:y val="3.6937499999999998E-2"/>
          <c:w val="0.77809634908290604"/>
          <c:h val="0.85003690944881893"/>
        </c:manualLayout>
      </c:layout>
      <c:barChart>
        <c:barDir val="col"/>
        <c:grouping val="stacked"/>
        <c:ser>
          <c:idx val="0"/>
          <c:order val="0"/>
          <c:tx>
            <c:strRef>
              <c:f>Arkusz1!$A$2</c:f>
              <c:strCache>
                <c:ptCount val="1"/>
                <c:pt idx="0">
                  <c:v>lekki</c:v>
                </c:pt>
              </c:strCache>
            </c:strRef>
          </c:tx>
          <c:dLbls>
            <c:dLbl>
              <c:idx val="4"/>
              <c:layout>
                <c:manualLayout>
                  <c:x val="-1.0456510123213823E-3"/>
                  <c:y val="2.3281250000000003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pl-PL"/>
              </a:p>
            </c:txPr>
            <c:showVal val="1"/>
          </c:dLbls>
          <c:cat>
            <c:strRef>
              <c:f>Arkusz1!$B$1:$F$1</c:f>
              <c:strCach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2014*</c:v>
                </c:pt>
              </c:strCache>
            </c:strRef>
          </c:cat>
          <c:val>
            <c:numRef>
              <c:f>Arkusz1!$B$2:$F$2</c:f>
              <c:numCache>
                <c:formatCode>0.0</c:formatCode>
                <c:ptCount val="5"/>
                <c:pt idx="0">
                  <c:v>53.3</c:v>
                </c:pt>
                <c:pt idx="1">
                  <c:v>51.3</c:v>
                </c:pt>
                <c:pt idx="2">
                  <c:v>49.3</c:v>
                </c:pt>
                <c:pt idx="3">
                  <c:v>49.3</c:v>
                </c:pt>
                <c:pt idx="4">
                  <c:v>45.6</c:v>
                </c:pt>
              </c:numCache>
            </c:numRef>
          </c:val>
        </c:ser>
        <c:ser>
          <c:idx val="1"/>
          <c:order val="1"/>
          <c:tx>
            <c:strRef>
              <c:f>Arkusz1!$A$3</c:f>
              <c:strCache>
                <c:ptCount val="1"/>
                <c:pt idx="0">
                  <c:v>umiarkowany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c:spPr>
          <c:dLbls>
            <c:dLbl>
              <c:idx val="2"/>
              <c:layout>
                <c:manualLayout>
                  <c:x val="-3.565212330905032E-3"/>
                  <c:y val="1.5468750000000002E-2"/>
                </c:manualLayout>
              </c:layout>
              <c:showVal val="1"/>
            </c:dLbl>
            <c:dLbl>
              <c:idx val="3"/>
              <c:layout>
                <c:manualLayout>
                  <c:x val="-1.8855047851825987E-3"/>
                  <c:y val="1.2343750000000001E-2"/>
                </c:manualLayout>
              </c:layout>
              <c:showVal val="1"/>
            </c:dLbl>
            <c:dLbl>
              <c:idx val="4"/>
              <c:layout>
                <c:manualLayout>
                  <c:x val="-1.2387512498611265E-3"/>
                  <c:y val="1.5468750000000002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showVal val="1"/>
          </c:dLbls>
          <c:cat>
            <c:strRef>
              <c:f>Arkusz1!$B$1:$F$1</c:f>
              <c:strCach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2014*</c:v>
                </c:pt>
              </c:strCache>
            </c:strRef>
          </c:cat>
          <c:val>
            <c:numRef>
              <c:f>Arkusz1!$B$3:$F$3</c:f>
              <c:numCache>
                <c:formatCode>0.0</c:formatCode>
                <c:ptCount val="5"/>
                <c:pt idx="0">
                  <c:v>40.5</c:v>
                </c:pt>
                <c:pt idx="1">
                  <c:v>41.5</c:v>
                </c:pt>
                <c:pt idx="2">
                  <c:v>44.5</c:v>
                </c:pt>
                <c:pt idx="3">
                  <c:v>44.7</c:v>
                </c:pt>
                <c:pt idx="4">
                  <c:v>48.5</c:v>
                </c:pt>
              </c:numCache>
            </c:numRef>
          </c:val>
        </c:ser>
        <c:ser>
          <c:idx val="2"/>
          <c:order val="2"/>
          <c:tx>
            <c:strRef>
              <c:f>Arkusz1!$A$4</c:f>
              <c:strCache>
                <c:ptCount val="1"/>
                <c:pt idx="0">
                  <c:v>znaczny</c:v>
                </c:pt>
              </c:strCache>
            </c:strRef>
          </c:tx>
          <c:dLbls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pl-PL"/>
              </a:p>
            </c:txPr>
            <c:showVal val="1"/>
          </c:dLbls>
          <c:cat>
            <c:strRef>
              <c:f>Arkusz1!$B$1:$F$1</c:f>
              <c:strCach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2014*</c:v>
                </c:pt>
              </c:strCache>
            </c:strRef>
          </c:cat>
          <c:val>
            <c:numRef>
              <c:f>Arkusz1!$B$4:$F$4</c:f>
              <c:numCache>
                <c:formatCode>0.0</c:formatCode>
                <c:ptCount val="5"/>
                <c:pt idx="0">
                  <c:v>6.3</c:v>
                </c:pt>
                <c:pt idx="1">
                  <c:v>7.2</c:v>
                </c:pt>
                <c:pt idx="2">
                  <c:v>6.2</c:v>
                </c:pt>
                <c:pt idx="3">
                  <c:v>6</c:v>
                </c:pt>
                <c:pt idx="4">
                  <c:v>5.9</c:v>
                </c:pt>
              </c:numCache>
            </c:numRef>
          </c:val>
        </c:ser>
        <c:dLbls/>
        <c:overlap val="100"/>
        <c:axId val="104035840"/>
        <c:axId val="104037376"/>
      </c:barChart>
      <c:catAx>
        <c:axId val="104035840"/>
        <c:scaling>
          <c:orientation val="minMax"/>
        </c:scaling>
        <c:axPos val="b"/>
        <c:tickLblPos val="nextTo"/>
        <c:txPr>
          <a:bodyPr/>
          <a:lstStyle/>
          <a:p>
            <a:pPr>
              <a:defRPr sz="1500" b="1">
                <a:latin typeface="Berlin Sans FB Demi" panose="020E0802020502020306" pitchFamily="34" charset="0"/>
              </a:defRPr>
            </a:pPr>
            <a:endParaRPr lang="pl-PL"/>
          </a:p>
        </c:txPr>
        <c:crossAx val="104037376"/>
        <c:crosses val="autoZero"/>
        <c:auto val="1"/>
        <c:lblAlgn val="ctr"/>
        <c:lblOffset val="100"/>
      </c:catAx>
      <c:valAx>
        <c:axId val="104037376"/>
        <c:scaling>
          <c:orientation val="minMax"/>
          <c:max val="100"/>
          <c:min val="0"/>
        </c:scaling>
        <c:axPos val="l"/>
        <c:majorGridlines/>
        <c:numFmt formatCode="0.0" sourceLinked="1"/>
        <c:tickLblPos val="nextTo"/>
        <c:txPr>
          <a:bodyPr/>
          <a:lstStyle/>
          <a:p>
            <a:pPr>
              <a:defRPr sz="1200"/>
            </a:pPr>
            <a:endParaRPr lang="pl-PL"/>
          </a:p>
        </c:txPr>
        <c:crossAx val="104035840"/>
        <c:crosses val="autoZero"/>
        <c:crossBetween val="between"/>
        <c:majorUnit val="20"/>
      </c:valAx>
    </c:plotArea>
    <c:legend>
      <c:legendPos val="r"/>
      <c:layout>
        <c:manualLayout>
          <c:xMode val="edge"/>
          <c:yMode val="edge"/>
          <c:x val="0.83672726839874945"/>
          <c:y val="0.14542635145947974"/>
          <c:w val="0.16327273160125066"/>
          <c:h val="0.58482700224784667"/>
        </c:manualLayout>
      </c:layout>
      <c:spPr>
        <a:solidFill>
          <a:schemeClr val="accent5">
            <a:lumMod val="20000"/>
            <a:lumOff val="80000"/>
          </a:schemeClr>
        </a:solidFill>
      </c:spPr>
      <c:txPr>
        <a:bodyPr/>
        <a:lstStyle/>
        <a:p>
          <a:pPr>
            <a:defRPr sz="1400"/>
          </a:pPr>
          <a:endParaRPr lang="pl-PL"/>
        </a:p>
      </c:txPr>
    </c:legend>
    <c:plotVisOnly val="1"/>
    <c:dispBlanksAs val="gap"/>
  </c:chart>
  <c:txPr>
    <a:bodyPr/>
    <a:lstStyle/>
    <a:p>
      <a:pPr>
        <a:defRPr sz="1800"/>
      </a:pPr>
      <a:endParaRPr lang="pl-PL"/>
    </a:p>
  </c:txPr>
  <c:externalData r:id="rId1"/>
  <c:userShapes r:id="rId2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plotArea>
      <c:layout>
        <c:manualLayout>
          <c:layoutTarget val="inner"/>
          <c:xMode val="edge"/>
          <c:yMode val="edge"/>
          <c:x val="7.0315732114421173E-2"/>
          <c:y val="3.6937499999999998E-2"/>
          <c:w val="0.77809634908290604"/>
          <c:h val="0.85003690944881893"/>
        </c:manualLayout>
      </c:layout>
      <c:barChart>
        <c:barDir val="col"/>
        <c:grouping val="stacked"/>
        <c:ser>
          <c:idx val="0"/>
          <c:order val="0"/>
          <c:tx>
            <c:strRef>
              <c:f>Arkusz1!$A$2</c:f>
              <c:strCache>
                <c:ptCount val="1"/>
                <c:pt idx="0">
                  <c:v>kobiety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dLbls>
            <c:dLbl>
              <c:idx val="4"/>
              <c:layout>
                <c:manualLayout>
                  <c:x val="-1.0456510123213823E-3"/>
                  <c:y val="2.3281250000000003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>
                    <a:solidFill>
                      <a:schemeClr val="tx1"/>
                    </a:solidFill>
                  </a:defRPr>
                </a:pPr>
                <a:endParaRPr lang="pl-PL"/>
              </a:p>
            </c:txPr>
            <c:showVal val="1"/>
          </c:dLbls>
          <c:cat>
            <c:strRef>
              <c:f>Arkusz1!$B$1:$F$1</c:f>
              <c:strCach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2014*</c:v>
                </c:pt>
              </c:strCache>
            </c:strRef>
          </c:cat>
          <c:val>
            <c:numRef>
              <c:f>Arkusz1!$B$2:$F$2</c:f>
              <c:numCache>
                <c:formatCode>0.0</c:formatCode>
                <c:ptCount val="5"/>
                <c:pt idx="0">
                  <c:v>44.7</c:v>
                </c:pt>
                <c:pt idx="1">
                  <c:v>37</c:v>
                </c:pt>
                <c:pt idx="2">
                  <c:v>37</c:v>
                </c:pt>
                <c:pt idx="3">
                  <c:v>48.2</c:v>
                </c:pt>
                <c:pt idx="4">
                  <c:v>47.1</c:v>
                </c:pt>
              </c:numCache>
            </c:numRef>
          </c:val>
        </c:ser>
        <c:ser>
          <c:idx val="1"/>
          <c:order val="1"/>
          <c:tx>
            <c:strRef>
              <c:f>Arkusz1!$A$3</c:f>
              <c:strCache>
                <c:ptCount val="1"/>
                <c:pt idx="0">
                  <c:v>mężczyźni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>
              <a:noFill/>
            </a:ln>
          </c:spPr>
          <c:dLbls>
            <c:dLbl>
              <c:idx val="2"/>
              <c:layout>
                <c:manualLayout>
                  <c:x val="-3.565212330905032E-3"/>
                  <c:y val="1.5468750000000002E-2"/>
                </c:manualLayout>
              </c:layout>
              <c:showVal val="1"/>
            </c:dLbl>
            <c:dLbl>
              <c:idx val="3"/>
              <c:layout>
                <c:manualLayout>
                  <c:x val="-1.8855047851825987E-3"/>
                  <c:y val="1.2343750000000001E-2"/>
                </c:manualLayout>
              </c:layout>
              <c:showVal val="1"/>
            </c:dLbl>
            <c:dLbl>
              <c:idx val="4"/>
              <c:layout>
                <c:manualLayout>
                  <c:x val="-1.2387512498611265E-3"/>
                  <c:y val="1.5468750000000002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pl-PL"/>
              </a:p>
            </c:txPr>
            <c:showVal val="1"/>
          </c:dLbls>
          <c:cat>
            <c:strRef>
              <c:f>Arkusz1!$B$1:$F$1</c:f>
              <c:strCach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2014*</c:v>
                </c:pt>
              </c:strCache>
            </c:strRef>
          </c:cat>
          <c:val>
            <c:numRef>
              <c:f>Arkusz1!$B$3:$F$3</c:f>
              <c:numCache>
                <c:formatCode>0.0</c:formatCode>
                <c:ptCount val="5"/>
                <c:pt idx="0">
                  <c:v>55.3</c:v>
                </c:pt>
                <c:pt idx="1">
                  <c:v>63</c:v>
                </c:pt>
                <c:pt idx="2">
                  <c:v>63</c:v>
                </c:pt>
                <c:pt idx="3">
                  <c:v>51.8</c:v>
                </c:pt>
                <c:pt idx="4">
                  <c:v>52.9</c:v>
                </c:pt>
              </c:numCache>
            </c:numRef>
          </c:val>
        </c:ser>
        <c:dLbls/>
        <c:overlap val="100"/>
        <c:axId val="104173952"/>
        <c:axId val="104175488"/>
      </c:barChart>
      <c:catAx>
        <c:axId val="104173952"/>
        <c:scaling>
          <c:orientation val="minMax"/>
        </c:scaling>
        <c:axPos val="b"/>
        <c:tickLblPos val="nextTo"/>
        <c:txPr>
          <a:bodyPr/>
          <a:lstStyle/>
          <a:p>
            <a:pPr>
              <a:defRPr sz="1500" b="1">
                <a:latin typeface="Berlin Sans FB Demi" panose="020E0802020502020306" pitchFamily="34" charset="0"/>
                <a:cs typeface="Aharoni" panose="02010803020104030203" pitchFamily="2" charset="-79"/>
              </a:defRPr>
            </a:pPr>
            <a:endParaRPr lang="pl-PL"/>
          </a:p>
        </c:txPr>
        <c:crossAx val="104175488"/>
        <c:crosses val="autoZero"/>
        <c:auto val="1"/>
        <c:lblAlgn val="ctr"/>
        <c:lblOffset val="100"/>
      </c:catAx>
      <c:valAx>
        <c:axId val="104175488"/>
        <c:scaling>
          <c:orientation val="minMax"/>
          <c:max val="100"/>
          <c:min val="0"/>
        </c:scaling>
        <c:axPos val="l"/>
        <c:majorGridlines/>
        <c:numFmt formatCode="0.0" sourceLinked="1"/>
        <c:tickLblPos val="nextTo"/>
        <c:txPr>
          <a:bodyPr/>
          <a:lstStyle/>
          <a:p>
            <a:pPr>
              <a:defRPr sz="1200"/>
            </a:pPr>
            <a:endParaRPr lang="pl-PL"/>
          </a:p>
        </c:txPr>
        <c:crossAx val="104173952"/>
        <c:crosses val="autoZero"/>
        <c:crossBetween val="between"/>
        <c:majorUnit val="20"/>
      </c:valAx>
    </c:plotArea>
    <c:legend>
      <c:legendPos val="r"/>
      <c:layout>
        <c:manualLayout>
          <c:xMode val="edge"/>
          <c:yMode val="edge"/>
          <c:x val="0.83672726839874945"/>
          <c:y val="0.25011934437840239"/>
          <c:w val="0.15319448632691612"/>
          <c:h val="0.47124017470281082"/>
        </c:manualLayout>
      </c:layout>
      <c:spPr>
        <a:solidFill>
          <a:schemeClr val="accent5">
            <a:lumMod val="20000"/>
            <a:lumOff val="80000"/>
          </a:schemeClr>
        </a:solidFill>
      </c:spPr>
      <c:txPr>
        <a:bodyPr/>
        <a:lstStyle/>
        <a:p>
          <a:pPr>
            <a:defRPr sz="1400"/>
          </a:pPr>
          <a:endParaRPr lang="pl-PL"/>
        </a:p>
      </c:txPr>
    </c:legend>
    <c:plotVisOnly val="1"/>
    <c:dispBlanksAs val="gap"/>
  </c:chart>
  <c:txPr>
    <a:bodyPr/>
    <a:lstStyle/>
    <a:p>
      <a:pPr>
        <a:defRPr sz="1800"/>
      </a:pPr>
      <a:endParaRPr lang="pl-PL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title>
      <c:layout/>
      <c:txPr>
        <a:bodyPr/>
        <a:lstStyle/>
        <a:p>
          <a:pPr>
            <a:defRPr sz="1600"/>
          </a:pPr>
          <a:endParaRPr lang="pl-PL"/>
        </a:p>
      </c:txPr>
    </c:title>
    <c:plotArea>
      <c:layout>
        <c:manualLayout>
          <c:layoutTarget val="inner"/>
          <c:xMode val="edge"/>
          <c:yMode val="edge"/>
          <c:x val="7.4652560160231723E-2"/>
          <c:y val="0.17060650668444247"/>
          <c:w val="0.52742700131233589"/>
          <c:h val="0.79114050196850394"/>
        </c:manualLayout>
      </c:layout>
      <c:pie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NSP 2002</c:v>
                </c:pt>
              </c:strCache>
            </c:strRef>
          </c:tx>
          <c:dLbls>
            <c:showVal val="1"/>
            <c:showLeaderLines val="1"/>
          </c:dLbls>
          <c:cat>
            <c:strRef>
              <c:f>Arkusz1!$A$2:$A$3</c:f>
              <c:strCache>
                <c:ptCount val="2"/>
                <c:pt idx="0">
                  <c:v>miasto</c:v>
                </c:pt>
                <c:pt idx="1">
                  <c:v>wieś</c:v>
                </c:pt>
              </c:strCache>
            </c:strRef>
          </c:cat>
          <c:val>
            <c:numRef>
              <c:f>Arkusz1!$B$2:$B$3</c:f>
              <c:numCache>
                <c:formatCode>General</c:formatCode>
                <c:ptCount val="2"/>
                <c:pt idx="0">
                  <c:v>58.9</c:v>
                </c:pt>
                <c:pt idx="1">
                  <c:v>41.1</c:v>
                </c:pt>
              </c:numCache>
            </c:numRef>
          </c:val>
        </c:ser>
        <c:dLbls/>
        <c:firstSliceAng val="0"/>
      </c:pieChart>
    </c:plotArea>
    <c:legend>
      <c:legendPos val="r"/>
      <c:layout>
        <c:manualLayout>
          <c:xMode val="edge"/>
          <c:yMode val="edge"/>
          <c:x val="0.62268073405750535"/>
          <c:y val="0.66734992408250959"/>
          <c:w val="0.36690273818064489"/>
          <c:h val="0.30398242787838392"/>
        </c:manualLayout>
      </c:layout>
      <c:txPr>
        <a:bodyPr/>
        <a:lstStyle/>
        <a:p>
          <a:pPr>
            <a:defRPr sz="1600"/>
          </a:pPr>
          <a:endParaRPr lang="pl-PL"/>
        </a:p>
      </c:txPr>
    </c:legend>
    <c:plotVisOnly val="1"/>
    <c:dispBlanksAs val="zero"/>
  </c:chart>
  <c:txPr>
    <a:bodyPr/>
    <a:lstStyle/>
    <a:p>
      <a:pPr>
        <a:defRPr sz="1800"/>
      </a:pPr>
      <a:endParaRPr lang="pl-PL"/>
    </a:p>
  </c:txPr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plotArea>
      <c:layout>
        <c:manualLayout>
          <c:layoutTarget val="inner"/>
          <c:xMode val="edge"/>
          <c:yMode val="edge"/>
          <c:x val="7.0315732114421173E-2"/>
          <c:y val="3.6937499999999998E-2"/>
          <c:w val="0.77809634908290604"/>
          <c:h val="0.85003690944881893"/>
        </c:manualLayout>
      </c:layout>
      <c:barChart>
        <c:barDir val="col"/>
        <c:grouping val="stacked"/>
        <c:ser>
          <c:idx val="0"/>
          <c:order val="0"/>
          <c:tx>
            <c:strRef>
              <c:f>Arkusz1!$A$2</c:f>
              <c:strCache>
                <c:ptCount val="1"/>
                <c:pt idx="0">
                  <c:v>wieś</c:v>
                </c:pt>
              </c:strCache>
            </c:strRef>
          </c:tx>
          <c:dLbls>
            <c:dLbl>
              <c:idx val="4"/>
              <c:layout>
                <c:manualLayout>
                  <c:x val="-1.0456510123213823E-3"/>
                  <c:y val="-1.1992648964929822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pl-PL"/>
              </a:p>
            </c:txPr>
            <c:showVal val="1"/>
          </c:dLbls>
          <c:cat>
            <c:strRef>
              <c:f>Arkusz1!$B$1:$F$1</c:f>
              <c:strCach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2014*</c:v>
                </c:pt>
              </c:strCache>
            </c:strRef>
          </c:cat>
          <c:val>
            <c:numRef>
              <c:f>Arkusz1!$B$2:$F$2</c:f>
              <c:numCache>
                <c:formatCode>0.0</c:formatCode>
                <c:ptCount val="5"/>
                <c:pt idx="0">
                  <c:v>19.899999999999999</c:v>
                </c:pt>
                <c:pt idx="1">
                  <c:v>19.600000000000001</c:v>
                </c:pt>
                <c:pt idx="2">
                  <c:v>24.1</c:v>
                </c:pt>
                <c:pt idx="3">
                  <c:v>25</c:v>
                </c:pt>
                <c:pt idx="4">
                  <c:v>25.5</c:v>
                </c:pt>
              </c:numCache>
            </c:numRef>
          </c:val>
        </c:ser>
        <c:ser>
          <c:idx val="1"/>
          <c:order val="1"/>
          <c:tx>
            <c:strRef>
              <c:f>Arkusz1!$A$3</c:f>
              <c:strCache>
                <c:ptCount val="1"/>
                <c:pt idx="0">
                  <c:v>miasto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c:spPr>
          <c:dLbls>
            <c:dLbl>
              <c:idx val="2"/>
              <c:layout>
                <c:manualLayout>
                  <c:x val="-3.565212330905032E-3"/>
                  <c:y val="1.5468750000000002E-2"/>
                </c:manualLayout>
              </c:layout>
              <c:showVal val="1"/>
            </c:dLbl>
            <c:dLbl>
              <c:idx val="3"/>
              <c:layout>
                <c:manualLayout>
                  <c:x val="-1.8855047851825987E-3"/>
                  <c:y val="1.2343750000000001E-2"/>
                </c:manualLayout>
              </c:layout>
              <c:showVal val="1"/>
            </c:dLbl>
            <c:dLbl>
              <c:idx val="4"/>
              <c:layout>
                <c:manualLayout>
                  <c:x val="-1.2387512498611265E-3"/>
                  <c:y val="1.5468750000000002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showVal val="1"/>
          </c:dLbls>
          <c:cat>
            <c:strRef>
              <c:f>Arkusz1!$B$1:$F$1</c:f>
              <c:strCach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2014*</c:v>
                </c:pt>
              </c:strCache>
            </c:strRef>
          </c:cat>
          <c:val>
            <c:numRef>
              <c:f>Arkusz1!$B$3:$F$3</c:f>
              <c:numCache>
                <c:formatCode>0.0</c:formatCode>
                <c:ptCount val="5"/>
                <c:pt idx="0">
                  <c:v>80.900000000000006</c:v>
                </c:pt>
                <c:pt idx="1">
                  <c:v>80.400000000000006</c:v>
                </c:pt>
                <c:pt idx="2">
                  <c:v>75.900000000000006</c:v>
                </c:pt>
                <c:pt idx="3">
                  <c:v>75</c:v>
                </c:pt>
                <c:pt idx="4">
                  <c:v>74.5</c:v>
                </c:pt>
              </c:numCache>
            </c:numRef>
          </c:val>
        </c:ser>
        <c:dLbls/>
        <c:overlap val="100"/>
        <c:axId val="104110720"/>
        <c:axId val="104116608"/>
      </c:barChart>
      <c:catAx>
        <c:axId val="104110720"/>
        <c:scaling>
          <c:orientation val="minMax"/>
        </c:scaling>
        <c:axPos val="b"/>
        <c:tickLblPos val="nextTo"/>
        <c:txPr>
          <a:bodyPr/>
          <a:lstStyle/>
          <a:p>
            <a:pPr>
              <a:defRPr sz="1500" b="1">
                <a:latin typeface="Berlin Sans FB Demi" panose="020E0802020502020306" pitchFamily="34" charset="0"/>
                <a:cs typeface="Aharoni" panose="02010803020104030203" pitchFamily="2" charset="-79"/>
              </a:defRPr>
            </a:pPr>
            <a:endParaRPr lang="pl-PL"/>
          </a:p>
        </c:txPr>
        <c:crossAx val="104116608"/>
        <c:crosses val="autoZero"/>
        <c:auto val="1"/>
        <c:lblAlgn val="ctr"/>
        <c:lblOffset val="100"/>
      </c:catAx>
      <c:valAx>
        <c:axId val="104116608"/>
        <c:scaling>
          <c:orientation val="minMax"/>
          <c:max val="100"/>
          <c:min val="0"/>
        </c:scaling>
        <c:axPos val="l"/>
        <c:majorGridlines/>
        <c:numFmt formatCode="0.0" sourceLinked="1"/>
        <c:tickLblPos val="nextTo"/>
        <c:txPr>
          <a:bodyPr/>
          <a:lstStyle/>
          <a:p>
            <a:pPr>
              <a:defRPr sz="1200"/>
            </a:pPr>
            <a:endParaRPr lang="pl-PL"/>
          </a:p>
        </c:txPr>
        <c:crossAx val="104110720"/>
        <c:crosses val="autoZero"/>
        <c:crossBetween val="between"/>
        <c:majorUnit val="20"/>
      </c:valAx>
    </c:plotArea>
    <c:legend>
      <c:legendPos val="r"/>
      <c:layout>
        <c:manualLayout>
          <c:xMode val="edge"/>
          <c:yMode val="edge"/>
          <c:x val="0.85184463631025142"/>
          <c:y val="0.16487427322890047"/>
          <c:w val="0.1380771184154142"/>
          <c:h val="0.56567140688071704"/>
        </c:manualLayout>
      </c:layout>
      <c:spPr>
        <a:solidFill>
          <a:schemeClr val="accent5">
            <a:lumMod val="20000"/>
            <a:lumOff val="80000"/>
          </a:schemeClr>
        </a:solidFill>
      </c:spPr>
      <c:txPr>
        <a:bodyPr/>
        <a:lstStyle/>
        <a:p>
          <a:pPr>
            <a:defRPr sz="1400"/>
          </a:pPr>
          <a:endParaRPr lang="pl-PL"/>
        </a:p>
      </c:txPr>
    </c:legend>
    <c:plotVisOnly val="1"/>
    <c:dispBlanksAs val="gap"/>
  </c:chart>
  <c:txPr>
    <a:bodyPr/>
    <a:lstStyle/>
    <a:p>
      <a:pPr>
        <a:defRPr sz="1800"/>
      </a:pPr>
      <a:endParaRPr lang="pl-PL"/>
    </a:p>
  </c:txPr>
  <c:externalData r:id="rId1"/>
  <c:userShapes r:id="rId2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plotArea>
      <c:layout>
        <c:manualLayout>
          <c:layoutTarget val="inner"/>
          <c:xMode val="edge"/>
          <c:yMode val="edge"/>
          <c:x val="7.0315732114421173E-2"/>
          <c:y val="3.6937499999999998E-2"/>
          <c:w val="0.77809634908290604"/>
          <c:h val="0.85003690944881893"/>
        </c:manualLayout>
      </c:layout>
      <c:barChart>
        <c:barDir val="col"/>
        <c:grouping val="stacked"/>
        <c:ser>
          <c:idx val="0"/>
          <c:order val="0"/>
          <c:tx>
            <c:strRef>
              <c:f>Arkusz1!$A$2</c:f>
              <c:strCache>
                <c:ptCount val="1"/>
                <c:pt idx="0">
                  <c:v>stracili pracę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dLbls>
            <c:dLbl>
              <c:idx val="4"/>
              <c:layout>
                <c:manualLayout>
                  <c:x val="-1.0456510123213823E-3"/>
                  <c:y val="2.3281250000000003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>
                    <a:solidFill>
                      <a:schemeClr val="tx1"/>
                    </a:solidFill>
                  </a:defRPr>
                </a:pPr>
                <a:endParaRPr lang="pl-PL"/>
              </a:p>
            </c:txPr>
            <c:showVal val="1"/>
          </c:dLbls>
          <c:cat>
            <c:strRef>
              <c:f>Arkusz1!$B$1:$F$1</c:f>
              <c:strCach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2014*</c:v>
                </c:pt>
              </c:strCache>
            </c:strRef>
          </c:cat>
          <c:val>
            <c:numRef>
              <c:f>Arkusz1!$B$2:$F$2</c:f>
              <c:numCache>
                <c:formatCode>0.0</c:formatCode>
                <c:ptCount val="5"/>
                <c:pt idx="0">
                  <c:v>27.7</c:v>
                </c:pt>
                <c:pt idx="1">
                  <c:v>34.800000000000011</c:v>
                </c:pt>
                <c:pt idx="2">
                  <c:v>33.300000000000011</c:v>
                </c:pt>
                <c:pt idx="3">
                  <c:v>42.9</c:v>
                </c:pt>
                <c:pt idx="4">
                  <c:v>39.200000000000003</c:v>
                </c:pt>
              </c:numCache>
            </c:numRef>
          </c:val>
        </c:ser>
        <c:ser>
          <c:idx val="1"/>
          <c:order val="1"/>
          <c:tx>
            <c:strRef>
              <c:f>Arkusz1!$A$3</c:f>
              <c:strCache>
                <c:ptCount val="1"/>
                <c:pt idx="0">
                  <c:v>powracają po przerwie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>
              <a:noFill/>
            </a:ln>
          </c:spPr>
          <c:dLbls>
            <c:dLbl>
              <c:idx val="2"/>
              <c:layout>
                <c:manualLayout>
                  <c:x val="-3.565212330905032E-3"/>
                  <c:y val="1.5468750000000002E-2"/>
                </c:manualLayout>
              </c:layout>
              <c:showVal val="1"/>
            </c:dLbl>
            <c:dLbl>
              <c:idx val="3"/>
              <c:layout>
                <c:manualLayout>
                  <c:x val="-1.8855047851825987E-3"/>
                  <c:y val="1.2343750000000001E-2"/>
                </c:manualLayout>
              </c:layout>
              <c:showVal val="1"/>
            </c:dLbl>
            <c:dLbl>
              <c:idx val="4"/>
              <c:layout>
                <c:manualLayout>
                  <c:x val="-1.2387512498611265E-3"/>
                  <c:y val="1.5468750000000002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pl-PL"/>
              </a:p>
            </c:txPr>
            <c:showVal val="1"/>
          </c:dLbls>
          <c:cat>
            <c:strRef>
              <c:f>Arkusz1!$B$1:$F$1</c:f>
              <c:strCach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2014*</c:v>
                </c:pt>
              </c:strCache>
            </c:strRef>
          </c:cat>
          <c:val>
            <c:numRef>
              <c:f>Arkusz1!$B$3:$F$3</c:f>
              <c:numCache>
                <c:formatCode>0.0</c:formatCode>
                <c:ptCount val="5"/>
                <c:pt idx="0">
                  <c:v>68.099999999999994</c:v>
                </c:pt>
                <c:pt idx="1">
                  <c:v>63.1</c:v>
                </c:pt>
                <c:pt idx="2">
                  <c:v>61.1</c:v>
                </c:pt>
                <c:pt idx="3">
                  <c:v>53.6</c:v>
                </c:pt>
                <c:pt idx="4">
                  <c:v>56.9</c:v>
                </c:pt>
              </c:numCache>
            </c:numRef>
          </c:val>
        </c:ser>
        <c:dLbls/>
        <c:overlap val="100"/>
        <c:axId val="104071552"/>
        <c:axId val="104119296"/>
      </c:barChart>
      <c:catAx>
        <c:axId val="104071552"/>
        <c:scaling>
          <c:orientation val="minMax"/>
        </c:scaling>
        <c:axPos val="b"/>
        <c:tickLblPos val="nextTo"/>
        <c:txPr>
          <a:bodyPr/>
          <a:lstStyle/>
          <a:p>
            <a:pPr>
              <a:defRPr sz="1500" b="1">
                <a:latin typeface="Berlin Sans FB Demi" panose="020E0802020502020306" pitchFamily="34" charset="0"/>
                <a:cs typeface="Aharoni" panose="02010803020104030203" pitchFamily="2" charset="-79"/>
              </a:defRPr>
            </a:pPr>
            <a:endParaRPr lang="pl-PL"/>
          </a:p>
        </c:txPr>
        <c:crossAx val="104119296"/>
        <c:crosses val="autoZero"/>
        <c:auto val="1"/>
        <c:lblAlgn val="ctr"/>
        <c:lblOffset val="100"/>
      </c:catAx>
      <c:valAx>
        <c:axId val="104119296"/>
        <c:scaling>
          <c:orientation val="minMax"/>
          <c:max val="100"/>
          <c:min val="0"/>
        </c:scaling>
        <c:axPos val="l"/>
        <c:majorGridlines/>
        <c:numFmt formatCode="0.0" sourceLinked="1"/>
        <c:tickLblPos val="nextTo"/>
        <c:txPr>
          <a:bodyPr/>
          <a:lstStyle/>
          <a:p>
            <a:pPr>
              <a:defRPr sz="1200"/>
            </a:pPr>
            <a:endParaRPr lang="pl-PL"/>
          </a:p>
        </c:txPr>
        <c:crossAx val="104071552"/>
        <c:crosses val="autoZero"/>
        <c:crossBetween val="between"/>
        <c:majorUnit val="20"/>
      </c:valAx>
    </c:plotArea>
    <c:legend>
      <c:legendPos val="r"/>
      <c:layout>
        <c:manualLayout>
          <c:xMode val="edge"/>
          <c:yMode val="edge"/>
          <c:x val="0.83840697594447178"/>
          <c:y val="7.6689395622708587E-2"/>
          <c:w val="0.15151477878119368"/>
          <c:h val="0.74886074166362482"/>
        </c:manualLayout>
      </c:layout>
      <c:spPr>
        <a:solidFill>
          <a:schemeClr val="accent5">
            <a:lumMod val="20000"/>
            <a:lumOff val="80000"/>
          </a:schemeClr>
        </a:solidFill>
      </c:spPr>
      <c:txPr>
        <a:bodyPr/>
        <a:lstStyle/>
        <a:p>
          <a:pPr>
            <a:defRPr sz="1400"/>
          </a:pPr>
          <a:endParaRPr lang="pl-PL"/>
        </a:p>
      </c:txPr>
    </c:legend>
    <c:plotVisOnly val="1"/>
    <c:dispBlanksAs val="gap"/>
  </c:chart>
  <c:txPr>
    <a:bodyPr/>
    <a:lstStyle/>
    <a:p>
      <a:pPr>
        <a:defRPr sz="1800"/>
      </a:pPr>
      <a:endParaRPr lang="pl-PL"/>
    </a:p>
  </c:txPr>
  <c:externalData r:id="rId1"/>
  <c:userShapes r:id="rId2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plotArea>
      <c:layout>
        <c:manualLayout>
          <c:layoutTarget val="inner"/>
          <c:xMode val="edge"/>
          <c:yMode val="edge"/>
          <c:x val="7.0315732114421173E-2"/>
          <c:y val="3.6937499999999998E-2"/>
          <c:w val="0.77809634908290604"/>
          <c:h val="0.85003690944881893"/>
        </c:manualLayout>
      </c:layout>
      <c:barChart>
        <c:barDir val="col"/>
        <c:grouping val="stacked"/>
        <c:ser>
          <c:idx val="0"/>
          <c:order val="0"/>
          <c:tx>
            <c:strRef>
              <c:f>Arkusz1!$A$2</c:f>
              <c:strCache>
                <c:ptCount val="1"/>
                <c:pt idx="0">
                  <c:v>do 3 miesięcy</c:v>
                </c:pt>
              </c:strCache>
            </c:strRef>
          </c:tx>
          <c:dLbls>
            <c:dLbl>
              <c:idx val="4"/>
              <c:layout>
                <c:manualLayout>
                  <c:x val="-1.0456510123213823E-3"/>
                  <c:y val="-1.1992648964929822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pl-PL"/>
              </a:p>
            </c:txPr>
            <c:showVal val="1"/>
          </c:dLbls>
          <c:cat>
            <c:strRef>
              <c:f>Arkusz1!$B$1:$F$1</c:f>
              <c:strCach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2014*</c:v>
                </c:pt>
              </c:strCache>
            </c:strRef>
          </c:cat>
          <c:val>
            <c:numRef>
              <c:f>Arkusz1!$B$2:$F$2</c:f>
              <c:numCache>
                <c:formatCode>0.0</c:formatCode>
                <c:ptCount val="5"/>
                <c:pt idx="0">
                  <c:v>25.5</c:v>
                </c:pt>
                <c:pt idx="1">
                  <c:v>23.9</c:v>
                </c:pt>
                <c:pt idx="2">
                  <c:v>22.2</c:v>
                </c:pt>
                <c:pt idx="3">
                  <c:v>21.4</c:v>
                </c:pt>
                <c:pt idx="4">
                  <c:v>13.7</c:v>
                </c:pt>
              </c:numCache>
            </c:numRef>
          </c:val>
        </c:ser>
        <c:ser>
          <c:idx val="1"/>
          <c:order val="1"/>
          <c:tx>
            <c:strRef>
              <c:f>Arkusz1!$A$3</c:f>
              <c:strCache>
                <c:ptCount val="1"/>
                <c:pt idx="0">
                  <c:v>4-6 miesięcy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c:spPr>
          <c:dLbls>
            <c:dLbl>
              <c:idx val="2"/>
              <c:layout>
                <c:manualLayout>
                  <c:x val="-3.565212330905032E-3"/>
                  <c:y val="1.5468750000000002E-2"/>
                </c:manualLayout>
              </c:layout>
              <c:showVal val="1"/>
            </c:dLbl>
            <c:dLbl>
              <c:idx val="3"/>
              <c:layout>
                <c:manualLayout>
                  <c:x val="-1.8855047851825987E-3"/>
                  <c:y val="1.2343750000000001E-2"/>
                </c:manualLayout>
              </c:layout>
              <c:showVal val="1"/>
            </c:dLbl>
            <c:dLbl>
              <c:idx val="4"/>
              <c:layout>
                <c:manualLayout>
                  <c:x val="-1.2387512498611265E-3"/>
                  <c:y val="1.5468750000000002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showVal val="1"/>
          </c:dLbls>
          <c:cat>
            <c:strRef>
              <c:f>Arkusz1!$B$1:$F$1</c:f>
              <c:strCach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2014*</c:v>
                </c:pt>
              </c:strCache>
            </c:strRef>
          </c:cat>
          <c:val>
            <c:numRef>
              <c:f>Arkusz1!$B$3:$F$3</c:f>
              <c:numCache>
                <c:formatCode>0.0</c:formatCode>
                <c:ptCount val="5"/>
                <c:pt idx="0">
                  <c:v>21.3</c:v>
                </c:pt>
                <c:pt idx="1">
                  <c:v>26.1</c:v>
                </c:pt>
                <c:pt idx="2">
                  <c:v>20.399999999999999</c:v>
                </c:pt>
                <c:pt idx="3">
                  <c:v>14.3</c:v>
                </c:pt>
                <c:pt idx="4">
                  <c:v>19.600000000000001</c:v>
                </c:pt>
              </c:numCache>
            </c:numRef>
          </c:val>
        </c:ser>
        <c:ser>
          <c:idx val="2"/>
          <c:order val="2"/>
          <c:tx>
            <c:strRef>
              <c:f>Arkusz1!$A$4</c:f>
              <c:strCache>
                <c:ptCount val="1"/>
                <c:pt idx="0">
                  <c:v>7-12 miesięcy</c:v>
                </c:pt>
              </c:strCache>
            </c:strRef>
          </c:tx>
          <c:dLbls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showVal val="1"/>
          </c:dLbls>
          <c:cat>
            <c:strRef>
              <c:f>Arkusz1!$B$1:$F$1</c:f>
              <c:strCach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2014*</c:v>
                </c:pt>
              </c:strCache>
            </c:strRef>
          </c:cat>
          <c:val>
            <c:numRef>
              <c:f>Arkusz1!$B$4:$F$4</c:f>
              <c:numCache>
                <c:formatCode>0.0</c:formatCode>
                <c:ptCount val="5"/>
                <c:pt idx="0">
                  <c:v>23.4</c:v>
                </c:pt>
                <c:pt idx="1">
                  <c:v>19.600000000000001</c:v>
                </c:pt>
                <c:pt idx="2">
                  <c:v>20.399999999999999</c:v>
                </c:pt>
                <c:pt idx="3">
                  <c:v>21.4</c:v>
                </c:pt>
                <c:pt idx="4">
                  <c:v>19.600000000000001</c:v>
                </c:pt>
              </c:numCache>
            </c:numRef>
          </c:val>
        </c:ser>
        <c:ser>
          <c:idx val="3"/>
          <c:order val="3"/>
          <c:tx>
            <c:strRef>
              <c:f>Arkusz1!$A$5</c:f>
              <c:strCache>
                <c:ptCount val="1"/>
                <c:pt idx="0">
                  <c:v>13 miesięcy i więcej</c:v>
                </c:pt>
              </c:strCache>
            </c:strRef>
          </c:tx>
          <c:dLbls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showVal val="1"/>
          </c:dLbls>
          <c:cat>
            <c:strRef>
              <c:f>Arkusz1!$B$1:$F$1</c:f>
              <c:strCach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2014*</c:v>
                </c:pt>
              </c:strCache>
            </c:strRef>
          </c:cat>
          <c:val>
            <c:numRef>
              <c:f>Arkusz1!$B$5:$F$5</c:f>
              <c:numCache>
                <c:formatCode>0.0</c:formatCode>
                <c:ptCount val="5"/>
                <c:pt idx="0">
                  <c:v>31.9</c:v>
                </c:pt>
                <c:pt idx="1">
                  <c:v>32.6</c:v>
                </c:pt>
                <c:pt idx="2">
                  <c:v>37</c:v>
                </c:pt>
                <c:pt idx="3">
                  <c:v>42.9</c:v>
                </c:pt>
                <c:pt idx="4">
                  <c:v>47.1</c:v>
                </c:pt>
              </c:numCache>
            </c:numRef>
          </c:val>
        </c:ser>
        <c:dLbls/>
        <c:overlap val="100"/>
        <c:axId val="109870080"/>
        <c:axId val="109884160"/>
      </c:barChart>
      <c:catAx>
        <c:axId val="109870080"/>
        <c:scaling>
          <c:orientation val="minMax"/>
        </c:scaling>
        <c:axPos val="b"/>
        <c:tickLblPos val="nextTo"/>
        <c:txPr>
          <a:bodyPr/>
          <a:lstStyle/>
          <a:p>
            <a:pPr>
              <a:defRPr sz="1500" b="1">
                <a:latin typeface="Berlin Sans FB Demi" panose="020E0802020502020306" pitchFamily="34" charset="0"/>
                <a:cs typeface="Aharoni" panose="02010803020104030203" pitchFamily="2" charset="-79"/>
              </a:defRPr>
            </a:pPr>
            <a:endParaRPr lang="pl-PL"/>
          </a:p>
        </c:txPr>
        <c:crossAx val="109884160"/>
        <c:crosses val="autoZero"/>
        <c:auto val="1"/>
        <c:lblAlgn val="ctr"/>
        <c:lblOffset val="100"/>
      </c:catAx>
      <c:valAx>
        <c:axId val="109884160"/>
        <c:scaling>
          <c:orientation val="minMax"/>
          <c:max val="100"/>
          <c:min val="0"/>
        </c:scaling>
        <c:axPos val="l"/>
        <c:majorGridlines/>
        <c:numFmt formatCode="0.0" sourceLinked="1"/>
        <c:tickLblPos val="nextTo"/>
        <c:txPr>
          <a:bodyPr/>
          <a:lstStyle/>
          <a:p>
            <a:pPr>
              <a:defRPr sz="1200"/>
            </a:pPr>
            <a:endParaRPr lang="pl-PL"/>
          </a:p>
        </c:txPr>
        <c:crossAx val="109870080"/>
        <c:crosses val="autoZero"/>
        <c:crossBetween val="between"/>
        <c:majorUnit val="20"/>
      </c:valAx>
    </c:plotArea>
    <c:legend>
      <c:legendPos val="r"/>
      <c:layout>
        <c:manualLayout>
          <c:xMode val="edge"/>
          <c:yMode val="edge"/>
          <c:x val="0.83840697594447178"/>
          <c:y val="2.9657729002333082E-2"/>
          <c:w val="0.16159302405552822"/>
          <c:h val="0.93660079435618271"/>
        </c:manualLayout>
      </c:layout>
      <c:spPr>
        <a:solidFill>
          <a:schemeClr val="accent5">
            <a:lumMod val="20000"/>
            <a:lumOff val="80000"/>
          </a:schemeClr>
        </a:solidFill>
      </c:spPr>
      <c:txPr>
        <a:bodyPr/>
        <a:lstStyle/>
        <a:p>
          <a:pPr>
            <a:defRPr sz="1400"/>
          </a:pPr>
          <a:endParaRPr lang="pl-PL"/>
        </a:p>
      </c:txPr>
    </c:legend>
    <c:plotVisOnly val="1"/>
    <c:dispBlanksAs val="gap"/>
  </c:chart>
  <c:txPr>
    <a:bodyPr/>
    <a:lstStyle/>
    <a:p>
      <a:pPr>
        <a:defRPr sz="1800"/>
      </a:pPr>
      <a:endParaRPr lang="pl-PL"/>
    </a:p>
  </c:txPr>
  <c:externalData r:id="rId1"/>
  <c:userShapes r:id="rId2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plotArea>
      <c:layout>
        <c:manualLayout>
          <c:layoutTarget val="inner"/>
          <c:xMode val="edge"/>
          <c:yMode val="edge"/>
          <c:x val="7.0315732114421173E-2"/>
          <c:y val="3.6937499999999998E-2"/>
          <c:w val="0.77809634908290604"/>
          <c:h val="0.85003690944881893"/>
        </c:manualLayout>
      </c:layout>
      <c:barChart>
        <c:barDir val="col"/>
        <c:grouping val="stacked"/>
        <c:ser>
          <c:idx val="0"/>
          <c:order val="0"/>
          <c:tx>
            <c:strRef>
              <c:f>Arkusz1!$A$2</c:f>
              <c:strCache>
                <c:ptCount val="1"/>
                <c:pt idx="0">
                  <c:v>kobiety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dLbls>
            <c:dLbl>
              <c:idx val="4"/>
              <c:layout>
                <c:manualLayout>
                  <c:x val="-1.0456510123213823E-3"/>
                  <c:y val="2.3281250000000003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>
                    <a:solidFill>
                      <a:schemeClr val="tx1"/>
                    </a:solidFill>
                  </a:defRPr>
                </a:pPr>
                <a:endParaRPr lang="pl-PL"/>
              </a:p>
            </c:txPr>
            <c:showVal val="1"/>
          </c:dLbls>
          <c:cat>
            <c:strRef>
              <c:f>Arkusz1!$B$1:$F$1</c:f>
              <c:strCach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2014*</c:v>
                </c:pt>
              </c:strCache>
            </c:strRef>
          </c:cat>
          <c:val>
            <c:numRef>
              <c:f>Arkusz1!$B$2:$F$2</c:f>
              <c:numCache>
                <c:formatCode>0.0</c:formatCode>
                <c:ptCount val="5"/>
                <c:pt idx="0">
                  <c:v>52.6</c:v>
                </c:pt>
                <c:pt idx="1">
                  <c:v>52.5</c:v>
                </c:pt>
                <c:pt idx="2">
                  <c:v>53.5</c:v>
                </c:pt>
                <c:pt idx="3">
                  <c:v>54</c:v>
                </c:pt>
                <c:pt idx="4">
                  <c:v>52.5</c:v>
                </c:pt>
              </c:numCache>
            </c:numRef>
          </c:val>
        </c:ser>
        <c:ser>
          <c:idx val="1"/>
          <c:order val="1"/>
          <c:tx>
            <c:strRef>
              <c:f>Arkusz1!$A$3</c:f>
              <c:strCache>
                <c:ptCount val="1"/>
                <c:pt idx="0">
                  <c:v>mężczyźni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>
              <a:noFill/>
            </a:ln>
          </c:spPr>
          <c:dLbls>
            <c:dLbl>
              <c:idx val="2"/>
              <c:layout>
                <c:manualLayout>
                  <c:x val="-3.565212330905032E-3"/>
                  <c:y val="1.5468750000000002E-2"/>
                </c:manualLayout>
              </c:layout>
              <c:showVal val="1"/>
            </c:dLbl>
            <c:dLbl>
              <c:idx val="3"/>
              <c:layout>
                <c:manualLayout>
                  <c:x val="-1.8855047851825987E-3"/>
                  <c:y val="1.2343750000000001E-2"/>
                </c:manualLayout>
              </c:layout>
              <c:showVal val="1"/>
            </c:dLbl>
            <c:dLbl>
              <c:idx val="4"/>
              <c:layout>
                <c:manualLayout>
                  <c:x val="-1.2387512498611265E-3"/>
                  <c:y val="1.5468750000000002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pl-PL"/>
              </a:p>
            </c:txPr>
            <c:showVal val="1"/>
          </c:dLbls>
          <c:cat>
            <c:strRef>
              <c:f>Arkusz1!$B$1:$F$1</c:f>
              <c:strCach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2014*</c:v>
                </c:pt>
              </c:strCache>
            </c:strRef>
          </c:cat>
          <c:val>
            <c:numRef>
              <c:f>Arkusz1!$B$3:$F$3</c:f>
              <c:numCache>
                <c:formatCode>0.0</c:formatCode>
                <c:ptCount val="5"/>
                <c:pt idx="0">
                  <c:v>47.4</c:v>
                </c:pt>
                <c:pt idx="1">
                  <c:v>47.5</c:v>
                </c:pt>
                <c:pt idx="2">
                  <c:v>46.5</c:v>
                </c:pt>
                <c:pt idx="3">
                  <c:v>46</c:v>
                </c:pt>
                <c:pt idx="4">
                  <c:v>47.5</c:v>
                </c:pt>
              </c:numCache>
            </c:numRef>
          </c:val>
        </c:ser>
        <c:dLbls/>
        <c:overlap val="100"/>
        <c:axId val="110102400"/>
        <c:axId val="110103936"/>
      </c:barChart>
      <c:catAx>
        <c:axId val="110102400"/>
        <c:scaling>
          <c:orientation val="minMax"/>
        </c:scaling>
        <c:axPos val="b"/>
        <c:tickLblPos val="nextTo"/>
        <c:txPr>
          <a:bodyPr/>
          <a:lstStyle/>
          <a:p>
            <a:pPr>
              <a:defRPr sz="1500" b="1">
                <a:latin typeface="Berlin Sans FB Demi" panose="020E0802020502020306" pitchFamily="34" charset="0"/>
                <a:cs typeface="Aharoni" panose="02010803020104030203" pitchFamily="2" charset="-79"/>
              </a:defRPr>
            </a:pPr>
            <a:endParaRPr lang="pl-PL"/>
          </a:p>
        </c:txPr>
        <c:crossAx val="110103936"/>
        <c:crosses val="autoZero"/>
        <c:auto val="1"/>
        <c:lblAlgn val="ctr"/>
        <c:lblOffset val="100"/>
      </c:catAx>
      <c:valAx>
        <c:axId val="110103936"/>
        <c:scaling>
          <c:orientation val="minMax"/>
          <c:max val="100"/>
          <c:min val="0"/>
        </c:scaling>
        <c:axPos val="l"/>
        <c:majorGridlines/>
        <c:numFmt formatCode="0.0" sourceLinked="1"/>
        <c:tickLblPos val="nextTo"/>
        <c:txPr>
          <a:bodyPr/>
          <a:lstStyle/>
          <a:p>
            <a:pPr>
              <a:defRPr sz="1200"/>
            </a:pPr>
            <a:endParaRPr lang="pl-PL"/>
          </a:p>
        </c:txPr>
        <c:crossAx val="110102400"/>
        <c:crosses val="autoZero"/>
        <c:crossBetween val="between"/>
        <c:majorUnit val="20"/>
      </c:valAx>
    </c:plotArea>
    <c:legend>
      <c:legendPos val="r"/>
      <c:layout>
        <c:manualLayout>
          <c:xMode val="edge"/>
          <c:yMode val="edge"/>
          <c:x val="0.83672726839874945"/>
          <c:y val="0.25011934437840239"/>
          <c:w val="0.15319448632691612"/>
          <c:h val="0.47124017470281082"/>
        </c:manualLayout>
      </c:layout>
      <c:spPr>
        <a:solidFill>
          <a:schemeClr val="accent5">
            <a:lumMod val="20000"/>
            <a:lumOff val="80000"/>
          </a:schemeClr>
        </a:solidFill>
      </c:spPr>
      <c:txPr>
        <a:bodyPr/>
        <a:lstStyle/>
        <a:p>
          <a:pPr>
            <a:defRPr sz="1400"/>
          </a:pPr>
          <a:endParaRPr lang="pl-PL"/>
        </a:p>
      </c:txPr>
    </c:legend>
    <c:plotVisOnly val="1"/>
    <c:dispBlanksAs val="gap"/>
  </c:chart>
  <c:txPr>
    <a:bodyPr/>
    <a:lstStyle/>
    <a:p>
      <a:pPr>
        <a:defRPr sz="1800"/>
      </a:pPr>
      <a:endParaRPr lang="pl-PL"/>
    </a:p>
  </c:txPr>
  <c:externalData r:id="rId1"/>
  <c:userShapes r:id="rId2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plotArea>
      <c:layout>
        <c:manualLayout>
          <c:layoutTarget val="inner"/>
          <c:xMode val="edge"/>
          <c:yMode val="edge"/>
          <c:x val="7.0315732114421173E-2"/>
          <c:y val="3.6937499999999998E-2"/>
          <c:w val="0.77809634908290604"/>
          <c:h val="0.85003690944881893"/>
        </c:manualLayout>
      </c:layout>
      <c:barChart>
        <c:barDir val="col"/>
        <c:grouping val="stacked"/>
        <c:ser>
          <c:idx val="0"/>
          <c:order val="0"/>
          <c:tx>
            <c:strRef>
              <c:f>Arkusz1!$A$2</c:f>
              <c:strCache>
                <c:ptCount val="1"/>
                <c:pt idx="0">
                  <c:v>wieś</c:v>
                </c:pt>
              </c:strCache>
            </c:strRef>
          </c:tx>
          <c:dLbls>
            <c:dLbl>
              <c:idx val="4"/>
              <c:layout>
                <c:manualLayout>
                  <c:x val="-1.0456510123213823E-3"/>
                  <c:y val="-1.1992648964929822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pl-PL"/>
              </a:p>
            </c:txPr>
            <c:showVal val="1"/>
          </c:dLbls>
          <c:cat>
            <c:strRef>
              <c:f>Arkusz1!$B$1:$F$1</c:f>
              <c:strCach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2014*</c:v>
                </c:pt>
              </c:strCache>
            </c:strRef>
          </c:cat>
          <c:val>
            <c:numRef>
              <c:f>Arkusz1!$B$2:$F$2</c:f>
              <c:numCache>
                <c:formatCode>0.0</c:formatCode>
                <c:ptCount val="5"/>
                <c:pt idx="0">
                  <c:v>36.6</c:v>
                </c:pt>
                <c:pt idx="1">
                  <c:v>36.6</c:v>
                </c:pt>
                <c:pt idx="2">
                  <c:v>36</c:v>
                </c:pt>
                <c:pt idx="3">
                  <c:v>35.800000000000011</c:v>
                </c:pt>
                <c:pt idx="4">
                  <c:v>36</c:v>
                </c:pt>
              </c:numCache>
            </c:numRef>
          </c:val>
        </c:ser>
        <c:ser>
          <c:idx val="1"/>
          <c:order val="1"/>
          <c:tx>
            <c:strRef>
              <c:f>Arkusz1!$A$3</c:f>
              <c:strCache>
                <c:ptCount val="1"/>
                <c:pt idx="0">
                  <c:v>miasto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c:spPr>
          <c:dLbls>
            <c:dLbl>
              <c:idx val="2"/>
              <c:layout>
                <c:manualLayout>
                  <c:x val="-3.565212330905032E-3"/>
                  <c:y val="1.5468750000000002E-2"/>
                </c:manualLayout>
              </c:layout>
              <c:showVal val="1"/>
            </c:dLbl>
            <c:dLbl>
              <c:idx val="3"/>
              <c:layout>
                <c:manualLayout>
                  <c:x val="-1.8855047851825987E-3"/>
                  <c:y val="1.2343750000000001E-2"/>
                </c:manualLayout>
              </c:layout>
              <c:showVal val="1"/>
            </c:dLbl>
            <c:dLbl>
              <c:idx val="4"/>
              <c:layout>
                <c:manualLayout>
                  <c:x val="-1.2387512498611265E-3"/>
                  <c:y val="1.5468750000000002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showVal val="1"/>
          </c:dLbls>
          <c:cat>
            <c:strRef>
              <c:f>Arkusz1!$B$1:$F$1</c:f>
              <c:strCach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2014*</c:v>
                </c:pt>
              </c:strCache>
            </c:strRef>
          </c:cat>
          <c:val>
            <c:numRef>
              <c:f>Arkusz1!$B$3:$F$3</c:f>
              <c:numCache>
                <c:formatCode>0.0</c:formatCode>
                <c:ptCount val="5"/>
                <c:pt idx="0">
                  <c:v>63.4</c:v>
                </c:pt>
                <c:pt idx="1">
                  <c:v>63.4</c:v>
                </c:pt>
                <c:pt idx="2">
                  <c:v>64</c:v>
                </c:pt>
                <c:pt idx="3">
                  <c:v>64.2</c:v>
                </c:pt>
                <c:pt idx="4">
                  <c:v>64</c:v>
                </c:pt>
              </c:numCache>
            </c:numRef>
          </c:val>
        </c:ser>
        <c:dLbls/>
        <c:overlap val="100"/>
        <c:axId val="110068096"/>
        <c:axId val="110069632"/>
      </c:barChart>
      <c:catAx>
        <c:axId val="110068096"/>
        <c:scaling>
          <c:orientation val="minMax"/>
        </c:scaling>
        <c:axPos val="b"/>
        <c:tickLblPos val="nextTo"/>
        <c:txPr>
          <a:bodyPr/>
          <a:lstStyle/>
          <a:p>
            <a:pPr>
              <a:defRPr sz="1500" b="1">
                <a:latin typeface="Berlin Sans FB Demi" panose="020E0802020502020306" pitchFamily="34" charset="0"/>
                <a:cs typeface="Aharoni" panose="02010803020104030203" pitchFamily="2" charset="-79"/>
              </a:defRPr>
            </a:pPr>
            <a:endParaRPr lang="pl-PL"/>
          </a:p>
        </c:txPr>
        <c:crossAx val="110069632"/>
        <c:crosses val="autoZero"/>
        <c:auto val="1"/>
        <c:lblAlgn val="ctr"/>
        <c:lblOffset val="100"/>
      </c:catAx>
      <c:valAx>
        <c:axId val="110069632"/>
        <c:scaling>
          <c:orientation val="minMax"/>
          <c:max val="100"/>
          <c:min val="0"/>
        </c:scaling>
        <c:axPos val="l"/>
        <c:majorGridlines/>
        <c:numFmt formatCode="0.0" sourceLinked="1"/>
        <c:tickLblPos val="nextTo"/>
        <c:txPr>
          <a:bodyPr/>
          <a:lstStyle/>
          <a:p>
            <a:pPr>
              <a:defRPr sz="1200"/>
            </a:pPr>
            <a:endParaRPr lang="pl-PL"/>
          </a:p>
        </c:txPr>
        <c:crossAx val="110068096"/>
        <c:crosses val="autoZero"/>
        <c:crossBetween val="between"/>
        <c:majorUnit val="20"/>
      </c:valAx>
    </c:plotArea>
    <c:legend>
      <c:legendPos val="r"/>
      <c:layout>
        <c:manualLayout>
          <c:xMode val="edge"/>
          <c:yMode val="edge"/>
          <c:x val="0.84680551367308432"/>
          <c:y val="0.1354793911787579"/>
          <c:w val="0.1431162410525815"/>
          <c:h val="0.61858219457097352"/>
        </c:manualLayout>
      </c:layout>
      <c:spPr>
        <a:solidFill>
          <a:schemeClr val="accent5">
            <a:lumMod val="20000"/>
            <a:lumOff val="80000"/>
          </a:schemeClr>
        </a:solidFill>
      </c:spPr>
      <c:txPr>
        <a:bodyPr/>
        <a:lstStyle/>
        <a:p>
          <a:pPr>
            <a:defRPr sz="1400"/>
          </a:pPr>
          <a:endParaRPr lang="pl-PL"/>
        </a:p>
      </c:txPr>
    </c:legend>
    <c:plotVisOnly val="1"/>
    <c:dispBlanksAs val="gap"/>
  </c:chart>
  <c:txPr>
    <a:bodyPr/>
    <a:lstStyle/>
    <a:p>
      <a:pPr>
        <a:defRPr sz="1800"/>
      </a:pPr>
      <a:endParaRPr lang="pl-PL"/>
    </a:p>
  </c:txPr>
  <c:externalData r:id="rId1"/>
  <c:userShapes r:id="rId2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plotArea>
      <c:layout>
        <c:manualLayout>
          <c:layoutTarget val="inner"/>
          <c:xMode val="edge"/>
          <c:yMode val="edge"/>
          <c:x val="7.0315732114421173E-2"/>
          <c:y val="3.6937499999999998E-2"/>
          <c:w val="0.77809634908290604"/>
          <c:h val="0.85003690944881893"/>
        </c:manualLayout>
      </c:layout>
      <c:barChart>
        <c:barDir val="col"/>
        <c:grouping val="stacked"/>
        <c:ser>
          <c:idx val="0"/>
          <c:order val="0"/>
          <c:tx>
            <c:strRef>
              <c:f>Arkusz1!$A$2</c:f>
              <c:strCache>
                <c:ptCount val="1"/>
                <c:pt idx="0">
                  <c:v>znaczny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dLbls>
            <c:dLbl>
              <c:idx val="4"/>
              <c:layout>
                <c:manualLayout>
                  <c:x val="-1.0456510123213823E-3"/>
                  <c:y val="2.3281250000000003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>
                    <a:solidFill>
                      <a:schemeClr val="tx1"/>
                    </a:solidFill>
                  </a:defRPr>
                </a:pPr>
                <a:endParaRPr lang="pl-PL"/>
              </a:p>
            </c:txPr>
            <c:showVal val="1"/>
          </c:dLbls>
          <c:cat>
            <c:strRef>
              <c:f>Arkusz1!$B$1:$F$1</c:f>
              <c:strCach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strCache>
            </c:strRef>
          </c:cat>
          <c:val>
            <c:numRef>
              <c:f>Arkusz1!$B$2:$F$2</c:f>
              <c:numCache>
                <c:formatCode>0.0</c:formatCode>
                <c:ptCount val="5"/>
                <c:pt idx="0">
                  <c:v>31</c:v>
                </c:pt>
                <c:pt idx="1">
                  <c:v>30.4</c:v>
                </c:pt>
                <c:pt idx="2">
                  <c:v>31.4</c:v>
                </c:pt>
                <c:pt idx="3">
                  <c:v>31.8</c:v>
                </c:pt>
                <c:pt idx="4">
                  <c:v>31.7</c:v>
                </c:pt>
              </c:numCache>
            </c:numRef>
          </c:val>
        </c:ser>
        <c:ser>
          <c:idx val="1"/>
          <c:order val="1"/>
          <c:tx>
            <c:strRef>
              <c:f>Arkusz1!$A$3</c:f>
              <c:strCache>
                <c:ptCount val="1"/>
                <c:pt idx="0">
                  <c:v>umiarkowany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>
              <a:noFill/>
            </a:ln>
          </c:spPr>
          <c:dLbls>
            <c:dLbl>
              <c:idx val="2"/>
              <c:layout>
                <c:manualLayout>
                  <c:x val="-3.565212330905032E-3"/>
                  <c:y val="1.5468750000000002E-2"/>
                </c:manualLayout>
              </c:layout>
              <c:showVal val="1"/>
            </c:dLbl>
            <c:dLbl>
              <c:idx val="3"/>
              <c:layout>
                <c:manualLayout>
                  <c:x val="-1.8855047851825987E-3"/>
                  <c:y val="1.2343750000000001E-2"/>
                </c:manualLayout>
              </c:layout>
              <c:showVal val="1"/>
            </c:dLbl>
            <c:dLbl>
              <c:idx val="4"/>
              <c:layout>
                <c:manualLayout>
                  <c:x val="-1.2387512498611265E-3"/>
                  <c:y val="1.5468750000000002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pl-PL"/>
              </a:p>
            </c:txPr>
            <c:showVal val="1"/>
          </c:dLbls>
          <c:cat>
            <c:strRef>
              <c:f>Arkusz1!$B$1:$F$1</c:f>
              <c:strCach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strCache>
            </c:strRef>
          </c:cat>
          <c:val>
            <c:numRef>
              <c:f>Arkusz1!$B$3:$F$3</c:f>
              <c:numCache>
                <c:formatCode>0.0</c:formatCode>
                <c:ptCount val="5"/>
                <c:pt idx="0">
                  <c:v>39.300000000000011</c:v>
                </c:pt>
                <c:pt idx="1">
                  <c:v>40.1</c:v>
                </c:pt>
                <c:pt idx="2">
                  <c:v>40</c:v>
                </c:pt>
                <c:pt idx="3">
                  <c:v>40.6</c:v>
                </c:pt>
                <c:pt idx="4">
                  <c:v>39.700000000000003</c:v>
                </c:pt>
              </c:numCache>
            </c:numRef>
          </c:val>
        </c:ser>
        <c:ser>
          <c:idx val="2"/>
          <c:order val="2"/>
          <c:tx>
            <c:strRef>
              <c:f>Arkusz1!$A$4</c:f>
              <c:strCache>
                <c:ptCount val="1"/>
                <c:pt idx="0">
                  <c:v>lekki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</c:spPr>
          <c:dLbls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showVal val="1"/>
          </c:dLbls>
          <c:cat>
            <c:strRef>
              <c:f>Arkusz1!$B$1:$F$1</c:f>
              <c:strCach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strCache>
            </c:strRef>
          </c:cat>
          <c:val>
            <c:numRef>
              <c:f>Arkusz1!$B$4:$F$4</c:f>
              <c:numCache>
                <c:formatCode>0.0</c:formatCode>
                <c:ptCount val="5"/>
                <c:pt idx="0">
                  <c:v>29.7</c:v>
                </c:pt>
                <c:pt idx="1">
                  <c:v>29.5</c:v>
                </c:pt>
                <c:pt idx="2">
                  <c:v>28.5</c:v>
                </c:pt>
                <c:pt idx="3">
                  <c:v>27.5</c:v>
                </c:pt>
                <c:pt idx="4">
                  <c:v>28.7</c:v>
                </c:pt>
              </c:numCache>
            </c:numRef>
          </c:val>
        </c:ser>
        <c:dLbls/>
        <c:overlap val="100"/>
        <c:axId val="110215552"/>
        <c:axId val="110217088"/>
      </c:barChart>
      <c:catAx>
        <c:axId val="110215552"/>
        <c:scaling>
          <c:orientation val="minMax"/>
        </c:scaling>
        <c:axPos val="b"/>
        <c:tickLblPos val="nextTo"/>
        <c:txPr>
          <a:bodyPr/>
          <a:lstStyle/>
          <a:p>
            <a:pPr>
              <a:defRPr sz="1500" b="1">
                <a:latin typeface="Berlin Sans FB Demi" panose="020E0802020502020306" pitchFamily="34" charset="0"/>
                <a:cs typeface="Aharoni" panose="02010803020104030203" pitchFamily="2" charset="-79"/>
              </a:defRPr>
            </a:pPr>
            <a:endParaRPr lang="pl-PL"/>
          </a:p>
        </c:txPr>
        <c:crossAx val="110217088"/>
        <c:crosses val="autoZero"/>
        <c:auto val="1"/>
        <c:lblAlgn val="ctr"/>
        <c:lblOffset val="100"/>
      </c:catAx>
      <c:valAx>
        <c:axId val="110217088"/>
        <c:scaling>
          <c:orientation val="minMax"/>
          <c:max val="100"/>
          <c:min val="0"/>
        </c:scaling>
        <c:axPos val="l"/>
        <c:majorGridlines/>
        <c:numFmt formatCode="0.0" sourceLinked="1"/>
        <c:tickLblPos val="nextTo"/>
        <c:txPr>
          <a:bodyPr/>
          <a:lstStyle/>
          <a:p>
            <a:pPr>
              <a:defRPr sz="1200"/>
            </a:pPr>
            <a:endParaRPr lang="pl-PL"/>
          </a:p>
        </c:txPr>
        <c:crossAx val="110215552"/>
        <c:crosses val="autoZero"/>
        <c:crossBetween val="between"/>
        <c:majorUnit val="20"/>
      </c:valAx>
    </c:plotArea>
    <c:legend>
      <c:legendPos val="r"/>
      <c:layout>
        <c:manualLayout>
          <c:xMode val="edge"/>
          <c:yMode val="edge"/>
          <c:x val="0.83840697594447178"/>
          <c:y val="7.6689395622708587E-2"/>
          <c:w val="0.15151477878119368"/>
          <c:h val="0.74886074166362482"/>
        </c:manualLayout>
      </c:layout>
      <c:spPr>
        <a:solidFill>
          <a:schemeClr val="accent5">
            <a:lumMod val="20000"/>
            <a:lumOff val="80000"/>
          </a:schemeClr>
        </a:solidFill>
      </c:spPr>
      <c:txPr>
        <a:bodyPr/>
        <a:lstStyle/>
        <a:p>
          <a:pPr>
            <a:defRPr sz="1400"/>
          </a:pPr>
          <a:endParaRPr lang="pl-PL"/>
        </a:p>
      </c:txPr>
    </c:legend>
    <c:plotVisOnly val="1"/>
    <c:dispBlanksAs val="gap"/>
  </c:chart>
  <c:txPr>
    <a:bodyPr/>
    <a:lstStyle/>
    <a:p>
      <a:pPr>
        <a:defRPr sz="1800"/>
      </a:pPr>
      <a:endParaRPr lang="pl-PL"/>
    </a:p>
  </c:txPr>
  <c:externalData r:id="rId1"/>
  <c:userShapes r:id="rId2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plotArea>
      <c:layout>
        <c:manualLayout>
          <c:layoutTarget val="inner"/>
          <c:xMode val="edge"/>
          <c:yMode val="edge"/>
          <c:x val="7.0315732114421173E-2"/>
          <c:y val="3.6937499999999998E-2"/>
          <c:w val="0.77809634908290604"/>
          <c:h val="0.85003690944881893"/>
        </c:manualLayout>
      </c:layout>
      <c:barChart>
        <c:barDir val="col"/>
        <c:grouping val="stacked"/>
        <c:ser>
          <c:idx val="0"/>
          <c:order val="0"/>
          <c:tx>
            <c:strRef>
              <c:f>Arkusz1!$A$2</c:f>
              <c:strCache>
                <c:ptCount val="1"/>
                <c:pt idx="0">
                  <c:v>emerytura</c:v>
                </c:pt>
              </c:strCache>
            </c:strRef>
          </c:tx>
          <c:dLbls>
            <c:dLbl>
              <c:idx val="4"/>
              <c:layout>
                <c:manualLayout>
                  <c:x val="-1.0456510123213823E-3"/>
                  <c:y val="-1.1992648964929822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pl-PL"/>
              </a:p>
            </c:txPr>
            <c:showVal val="1"/>
          </c:dLbls>
          <c:cat>
            <c:strRef>
              <c:f>Arkusz1!$B$1:$F$1</c:f>
              <c:strCach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strCache>
            </c:strRef>
          </c:cat>
          <c:val>
            <c:numRef>
              <c:f>Arkusz1!$B$2:$F$2</c:f>
              <c:numCache>
                <c:formatCode>0.0</c:formatCode>
                <c:ptCount val="5"/>
                <c:pt idx="0">
                  <c:v>41.3</c:v>
                </c:pt>
                <c:pt idx="1">
                  <c:v>42.8</c:v>
                </c:pt>
                <c:pt idx="2">
                  <c:v>44</c:v>
                </c:pt>
                <c:pt idx="3">
                  <c:v>46.3</c:v>
                </c:pt>
                <c:pt idx="4">
                  <c:v>44.8</c:v>
                </c:pt>
              </c:numCache>
            </c:numRef>
          </c:val>
        </c:ser>
        <c:ser>
          <c:idx val="1"/>
          <c:order val="1"/>
          <c:tx>
            <c:strRef>
              <c:f>Arkusz1!$A$3</c:f>
              <c:strCache>
                <c:ptCount val="1"/>
                <c:pt idx="0">
                  <c:v>choroba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c:spPr>
          <c:dLbls>
            <c:dLbl>
              <c:idx val="2"/>
              <c:layout>
                <c:manualLayout>
                  <c:x val="-3.565212330905032E-3"/>
                  <c:y val="1.5468750000000002E-2"/>
                </c:manualLayout>
              </c:layout>
              <c:showVal val="1"/>
            </c:dLbl>
            <c:dLbl>
              <c:idx val="3"/>
              <c:layout>
                <c:manualLayout>
                  <c:x val="-1.8855047851825987E-3"/>
                  <c:y val="1.2343750000000001E-2"/>
                </c:manualLayout>
              </c:layout>
              <c:showVal val="1"/>
            </c:dLbl>
            <c:dLbl>
              <c:idx val="4"/>
              <c:layout>
                <c:manualLayout>
                  <c:x val="-1.2387512498611265E-3"/>
                  <c:y val="1.5468750000000002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showVal val="1"/>
          </c:dLbls>
          <c:cat>
            <c:strRef>
              <c:f>Arkusz1!$B$1:$F$1</c:f>
              <c:strCach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strCache>
            </c:strRef>
          </c:cat>
          <c:val>
            <c:numRef>
              <c:f>Arkusz1!$B$3:$F$3</c:f>
              <c:numCache>
                <c:formatCode>0.0</c:formatCode>
                <c:ptCount val="5"/>
                <c:pt idx="0">
                  <c:v>55.6</c:v>
                </c:pt>
                <c:pt idx="1">
                  <c:v>53.7</c:v>
                </c:pt>
                <c:pt idx="2">
                  <c:v>51.8</c:v>
                </c:pt>
                <c:pt idx="3">
                  <c:v>49.3</c:v>
                </c:pt>
                <c:pt idx="4">
                  <c:v>51</c:v>
                </c:pt>
              </c:numCache>
            </c:numRef>
          </c:val>
        </c:ser>
        <c:ser>
          <c:idx val="2"/>
          <c:order val="2"/>
          <c:tx>
            <c:strRef>
              <c:f>Arkusz1!$A$4</c:f>
              <c:strCache>
                <c:ptCount val="1"/>
                <c:pt idx="0">
                  <c:v>obowiązki rodzinne</c:v>
                </c:pt>
              </c:strCache>
            </c:strRef>
          </c:tx>
          <c:dLbls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showVal val="1"/>
          </c:dLbls>
          <c:cat>
            <c:strRef>
              <c:f>Arkusz1!$B$1:$F$1</c:f>
              <c:strCach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strCache>
            </c:strRef>
          </c:cat>
          <c:val>
            <c:numRef>
              <c:f>Arkusz1!$B$4:$F$4</c:f>
              <c:numCache>
                <c:formatCode>0.0</c:formatCode>
                <c:ptCount val="5"/>
                <c:pt idx="0">
                  <c:v>0.9</c:v>
                </c:pt>
                <c:pt idx="1">
                  <c:v>0.8</c:v>
                </c:pt>
                <c:pt idx="2">
                  <c:v>1</c:v>
                </c:pt>
                <c:pt idx="3">
                  <c:v>1.1000000000000001</c:v>
                </c:pt>
                <c:pt idx="4">
                  <c:v>1</c:v>
                </c:pt>
              </c:numCache>
            </c:numRef>
          </c:val>
        </c:ser>
        <c:dLbls/>
        <c:overlap val="100"/>
        <c:axId val="110297088"/>
        <c:axId val="110298624"/>
      </c:barChart>
      <c:catAx>
        <c:axId val="110297088"/>
        <c:scaling>
          <c:orientation val="minMax"/>
        </c:scaling>
        <c:axPos val="b"/>
        <c:tickLblPos val="nextTo"/>
        <c:txPr>
          <a:bodyPr/>
          <a:lstStyle/>
          <a:p>
            <a:pPr>
              <a:defRPr sz="1500" b="1">
                <a:latin typeface="Berlin Sans FB Demi" panose="020E0802020502020306" pitchFamily="34" charset="0"/>
                <a:cs typeface="Aharoni" panose="02010803020104030203" pitchFamily="2" charset="-79"/>
              </a:defRPr>
            </a:pPr>
            <a:endParaRPr lang="pl-PL"/>
          </a:p>
        </c:txPr>
        <c:crossAx val="110298624"/>
        <c:crosses val="autoZero"/>
        <c:auto val="1"/>
        <c:lblAlgn val="ctr"/>
        <c:lblOffset val="100"/>
      </c:catAx>
      <c:valAx>
        <c:axId val="110298624"/>
        <c:scaling>
          <c:orientation val="minMax"/>
          <c:max val="100"/>
          <c:min val="0"/>
        </c:scaling>
        <c:axPos val="l"/>
        <c:majorGridlines/>
        <c:numFmt formatCode="0.0" sourceLinked="1"/>
        <c:tickLblPos val="nextTo"/>
        <c:txPr>
          <a:bodyPr/>
          <a:lstStyle/>
          <a:p>
            <a:pPr>
              <a:defRPr sz="1200"/>
            </a:pPr>
            <a:endParaRPr lang="pl-PL"/>
          </a:p>
        </c:txPr>
        <c:crossAx val="110297088"/>
        <c:crosses val="autoZero"/>
        <c:crossBetween val="between"/>
        <c:majorUnit val="20"/>
      </c:valAx>
    </c:plotArea>
    <c:legend>
      <c:legendPos val="r"/>
      <c:layout>
        <c:manualLayout>
          <c:xMode val="edge"/>
          <c:yMode val="edge"/>
          <c:x val="0.83840697594447178"/>
          <c:y val="2.9657729002333082E-2"/>
          <c:w val="0.16159302405552822"/>
          <c:h val="0.93660079435618271"/>
        </c:manualLayout>
      </c:layout>
      <c:spPr>
        <a:solidFill>
          <a:schemeClr val="accent5">
            <a:lumMod val="20000"/>
            <a:lumOff val="80000"/>
          </a:schemeClr>
        </a:solidFill>
      </c:spPr>
      <c:txPr>
        <a:bodyPr/>
        <a:lstStyle/>
        <a:p>
          <a:pPr>
            <a:defRPr sz="1400"/>
          </a:pPr>
          <a:endParaRPr lang="pl-PL"/>
        </a:p>
      </c:txPr>
    </c:legend>
    <c:plotVisOnly val="1"/>
    <c:dispBlanksAs val="gap"/>
  </c:chart>
  <c:txPr>
    <a:bodyPr/>
    <a:lstStyle/>
    <a:p>
      <a:pPr>
        <a:defRPr sz="1800"/>
      </a:pPr>
      <a:endParaRPr lang="pl-PL"/>
    </a:p>
  </c:txPr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title>
      <c:layout/>
      <c:txPr>
        <a:bodyPr/>
        <a:lstStyle/>
        <a:p>
          <a:pPr>
            <a:defRPr sz="1600"/>
          </a:pPr>
          <a:endParaRPr lang="pl-PL"/>
        </a:p>
      </c:txPr>
    </c:title>
    <c:plotArea>
      <c:layout>
        <c:manualLayout>
          <c:layoutTarget val="inner"/>
          <c:xMode val="edge"/>
          <c:yMode val="edge"/>
          <c:x val="7.4652560160231723E-2"/>
          <c:y val="0.17060650668444247"/>
          <c:w val="0.52742700131233589"/>
          <c:h val="0.79114050196850394"/>
        </c:manualLayout>
      </c:layout>
      <c:pie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NSP 2011</c:v>
                </c:pt>
              </c:strCache>
            </c:strRef>
          </c:tx>
          <c:dLbls>
            <c:showVal val="1"/>
            <c:showLeaderLines val="1"/>
          </c:dLbls>
          <c:cat>
            <c:strRef>
              <c:f>Arkusz1!$A$2:$A$3</c:f>
              <c:strCache>
                <c:ptCount val="2"/>
                <c:pt idx="0">
                  <c:v>miasto</c:v>
                </c:pt>
                <c:pt idx="1">
                  <c:v>wieś</c:v>
                </c:pt>
              </c:strCache>
            </c:strRef>
          </c:cat>
          <c:val>
            <c:numRef>
              <c:f>Arkusz1!$B$2:$B$3</c:f>
              <c:numCache>
                <c:formatCode>General</c:formatCode>
                <c:ptCount val="2"/>
                <c:pt idx="0">
                  <c:v>64.3</c:v>
                </c:pt>
                <c:pt idx="1">
                  <c:v>35.700000000000003</c:v>
                </c:pt>
              </c:numCache>
            </c:numRef>
          </c:val>
        </c:ser>
        <c:dLbls/>
        <c:firstSliceAng val="0"/>
      </c:pieChart>
    </c:plotArea>
    <c:plotVisOnly val="1"/>
    <c:dispBlanksAs val="zero"/>
  </c:chart>
  <c:txPr>
    <a:bodyPr/>
    <a:lstStyle/>
    <a:p>
      <a:pPr>
        <a:defRPr sz="1800"/>
      </a:pPr>
      <a:endParaRPr lang="pl-PL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title>
      <c:layout/>
      <c:txPr>
        <a:bodyPr/>
        <a:lstStyle/>
        <a:p>
          <a:pPr>
            <a:defRPr sz="1600"/>
          </a:pPr>
          <a:endParaRPr lang="pl-PL"/>
        </a:p>
      </c:txPr>
    </c:title>
    <c:plotArea>
      <c:layout>
        <c:manualLayout>
          <c:layoutTarget val="inner"/>
          <c:xMode val="edge"/>
          <c:yMode val="edge"/>
          <c:x val="7.4652560160231723E-2"/>
          <c:y val="0.17060650668444247"/>
          <c:w val="0.52742700131233589"/>
          <c:h val="0.79114050196850394"/>
        </c:manualLayout>
      </c:layout>
      <c:pie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NSP 2002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dPt>
            <c:idx val="1"/>
            <c:spPr>
              <a:solidFill>
                <a:schemeClr val="accent3">
                  <a:lumMod val="60000"/>
                  <a:lumOff val="40000"/>
                </a:schemeClr>
              </a:solidFill>
            </c:spPr>
          </c:dPt>
          <c:dLbls>
            <c:dLbl>
              <c:idx val="0"/>
              <c:layout>
                <c:manualLayout>
                  <c:x val="-0.22820550089743627"/>
                  <c:y val="7.4713920675480517E-3"/>
                </c:manualLayout>
              </c:layout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pl-PL"/>
                </a:p>
              </c:txPr>
              <c:showVal val="1"/>
            </c:dLbl>
            <c:showVal val="1"/>
            <c:showLeaderLines val="1"/>
          </c:dLbls>
          <c:cat>
            <c:strRef>
              <c:f>Arkusz1!$A$2:$A$3</c:f>
              <c:strCache>
                <c:ptCount val="2"/>
                <c:pt idx="0">
                  <c:v>mężczyźni</c:v>
                </c:pt>
                <c:pt idx="1">
                  <c:v>kobiety</c:v>
                </c:pt>
              </c:strCache>
            </c:strRef>
          </c:cat>
          <c:val>
            <c:numRef>
              <c:f>Arkusz1!$B$2:$B$3</c:f>
              <c:numCache>
                <c:formatCode>General</c:formatCode>
                <c:ptCount val="2"/>
                <c:pt idx="0">
                  <c:v>47.1</c:v>
                </c:pt>
                <c:pt idx="1">
                  <c:v>52.9</c:v>
                </c:pt>
              </c:numCache>
            </c:numRef>
          </c:val>
        </c:ser>
        <c:dLbls/>
        <c:firstSliceAng val="0"/>
      </c:pieChart>
    </c:plotArea>
    <c:legend>
      <c:legendPos val="r"/>
      <c:layout>
        <c:manualLayout>
          <c:xMode val="edge"/>
          <c:yMode val="edge"/>
          <c:x val="0.59304400237893962"/>
          <c:y val="0.66734992408250959"/>
          <c:w val="0.39508930357347655"/>
          <c:h val="0.3326500759174908"/>
        </c:manualLayout>
      </c:layout>
      <c:txPr>
        <a:bodyPr/>
        <a:lstStyle/>
        <a:p>
          <a:pPr>
            <a:defRPr sz="1600"/>
          </a:pPr>
          <a:endParaRPr lang="pl-PL"/>
        </a:p>
      </c:txPr>
    </c:legend>
    <c:plotVisOnly val="1"/>
    <c:dispBlanksAs val="zero"/>
  </c:chart>
  <c:txPr>
    <a:bodyPr/>
    <a:lstStyle/>
    <a:p>
      <a:pPr>
        <a:defRPr sz="1800"/>
      </a:pPr>
      <a:endParaRPr lang="pl-PL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title>
      <c:tx>
        <c:rich>
          <a:bodyPr/>
          <a:lstStyle/>
          <a:p>
            <a:pPr>
              <a:defRPr sz="1600"/>
            </a:pPr>
            <a:r>
              <a:rPr lang="en-US" dirty="0" err="1"/>
              <a:t>NSP</a:t>
            </a:r>
            <a:r>
              <a:rPr lang="en-US" dirty="0"/>
              <a:t> </a:t>
            </a:r>
            <a:r>
              <a:rPr lang="en-US" dirty="0" smtClean="0"/>
              <a:t>20</a:t>
            </a:r>
            <a:r>
              <a:rPr lang="pl-PL" dirty="0" smtClean="0"/>
              <a:t>11</a:t>
            </a:r>
            <a:endParaRPr lang="en-US" dirty="0"/>
          </a:p>
        </c:rich>
      </c:tx>
      <c:layout/>
    </c:title>
    <c:plotArea>
      <c:layout>
        <c:manualLayout>
          <c:layoutTarget val="inner"/>
          <c:xMode val="edge"/>
          <c:yMode val="edge"/>
          <c:x val="7.4652560160231723E-2"/>
          <c:y val="0.17060650668444247"/>
          <c:w val="0.52742700131233589"/>
          <c:h val="0.79114050196850394"/>
        </c:manualLayout>
      </c:layout>
      <c:pie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NSP 2002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dPt>
            <c:idx val="1"/>
            <c:spPr>
              <a:solidFill>
                <a:schemeClr val="accent3">
                  <a:lumMod val="60000"/>
                  <a:lumOff val="40000"/>
                </a:schemeClr>
              </a:solidFill>
            </c:spPr>
          </c:dPt>
          <c:dLbls>
            <c:dLbl>
              <c:idx val="0"/>
              <c:layout>
                <c:manualLayout>
                  <c:x val="-0.22820550089743627"/>
                  <c:y val="7.4713920675480517E-3"/>
                </c:manualLayout>
              </c:layout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pl-PL"/>
                </a:p>
              </c:txPr>
              <c:showVal val="1"/>
            </c:dLbl>
            <c:showVal val="1"/>
            <c:showLeaderLines val="1"/>
          </c:dLbls>
          <c:cat>
            <c:strRef>
              <c:f>Arkusz1!$A$2:$A$3</c:f>
              <c:strCache>
                <c:ptCount val="2"/>
                <c:pt idx="0">
                  <c:v>mężczyźni</c:v>
                </c:pt>
                <c:pt idx="1">
                  <c:v>kobiety</c:v>
                </c:pt>
              </c:strCache>
            </c:strRef>
          </c:cat>
          <c:val>
            <c:numRef>
              <c:f>Arkusz1!$B$2:$B$3</c:f>
              <c:numCache>
                <c:formatCode>General</c:formatCode>
                <c:ptCount val="2"/>
                <c:pt idx="0">
                  <c:v>46.1</c:v>
                </c:pt>
                <c:pt idx="1">
                  <c:v>53.9</c:v>
                </c:pt>
              </c:numCache>
            </c:numRef>
          </c:val>
        </c:ser>
        <c:dLbls/>
        <c:firstSliceAng val="0"/>
      </c:pieChart>
    </c:plotArea>
    <c:plotVisOnly val="1"/>
    <c:dispBlanksAs val="zero"/>
  </c:chart>
  <c:txPr>
    <a:bodyPr/>
    <a:lstStyle/>
    <a:p>
      <a:pPr>
        <a:defRPr sz="1800"/>
      </a:pPr>
      <a:endParaRPr lang="pl-PL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6.7130826043483111E-2"/>
          <c:y val="0.14804247339521201"/>
          <c:w val="0.4976636050100714"/>
          <c:h val="0.69371290395343277"/>
        </c:manualLayout>
      </c:layout>
      <c:pie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NSP 2002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dPt>
            <c:idx val="1"/>
            <c:spPr>
              <a:solidFill>
                <a:schemeClr val="accent3">
                  <a:lumMod val="60000"/>
                  <a:lumOff val="40000"/>
                </a:schemeClr>
              </a:solidFill>
            </c:spPr>
          </c:dPt>
          <c:dLbls>
            <c:dLbl>
              <c:idx val="0"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pl-PL"/>
                </a:p>
              </c:txPr>
            </c:dLbl>
            <c:showVal val="1"/>
            <c:showLeaderLines val="1"/>
          </c:dLbls>
          <c:cat>
            <c:strRef>
              <c:f>Arkusz1!$A$2:$A$3</c:f>
              <c:strCache>
                <c:ptCount val="2"/>
                <c:pt idx="0">
                  <c:v>mężczyźni</c:v>
                </c:pt>
                <c:pt idx="1">
                  <c:v>kobiety</c:v>
                </c:pt>
              </c:strCache>
            </c:strRef>
          </c:cat>
          <c:val>
            <c:numRef>
              <c:f>Arkusz1!$B$2:$B$3</c:f>
              <c:numCache>
                <c:formatCode>General</c:formatCode>
                <c:ptCount val="2"/>
                <c:pt idx="0">
                  <c:v>46.1</c:v>
                </c:pt>
                <c:pt idx="1">
                  <c:v>53.9</c:v>
                </c:pt>
              </c:numCache>
            </c:numRef>
          </c:val>
        </c:ser>
        <c:dLbls/>
        <c:firstSliceAng val="0"/>
      </c:pieChart>
    </c:plotArea>
    <c:legend>
      <c:legendPos val="b"/>
      <c:layout>
        <c:manualLayout>
          <c:xMode val="edge"/>
          <c:yMode val="edge"/>
          <c:x val="0.55431308665962176"/>
          <c:y val="0.60499212208744479"/>
          <c:w val="0.43777952320543201"/>
          <c:h val="0.38966335390343831"/>
        </c:manualLayout>
      </c:layout>
    </c:legend>
    <c:plotVisOnly val="1"/>
    <c:dispBlanksAs val="zero"/>
  </c:chart>
  <c:txPr>
    <a:bodyPr/>
    <a:lstStyle/>
    <a:p>
      <a:pPr>
        <a:defRPr sz="1800"/>
      </a:pPr>
      <a:endParaRPr lang="pl-PL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8.7769616379739276E-2"/>
          <c:y val="0.1485907800886779"/>
          <c:w val="0.54010411483729726"/>
          <c:h val="0.73558115630276877"/>
        </c:manualLayout>
      </c:layout>
      <c:pie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NSP 2011</c:v>
                </c:pt>
              </c:strCache>
            </c:strRef>
          </c:tx>
          <c:dLbls>
            <c:showVal val="1"/>
            <c:showLeaderLines val="1"/>
          </c:dLbls>
          <c:cat>
            <c:strRef>
              <c:f>Arkusz1!$A$2:$A$3</c:f>
              <c:strCache>
                <c:ptCount val="2"/>
                <c:pt idx="0">
                  <c:v>miasto</c:v>
                </c:pt>
                <c:pt idx="1">
                  <c:v>wieś</c:v>
                </c:pt>
              </c:strCache>
            </c:strRef>
          </c:cat>
          <c:val>
            <c:numRef>
              <c:f>Arkusz1!$B$2:$B$3</c:f>
              <c:numCache>
                <c:formatCode>General</c:formatCode>
                <c:ptCount val="2"/>
                <c:pt idx="0">
                  <c:v>64.3</c:v>
                </c:pt>
                <c:pt idx="1">
                  <c:v>35.700000000000003</c:v>
                </c:pt>
              </c:numCache>
            </c:numRef>
          </c:val>
        </c:ser>
        <c:dLbls/>
        <c:firstSliceAng val="0"/>
      </c:pieChart>
    </c:plotArea>
    <c:legend>
      <c:legendPos val="b"/>
      <c:layout>
        <c:manualLayout>
          <c:xMode val="edge"/>
          <c:yMode val="edge"/>
          <c:x val="0.66534605433376481"/>
          <c:y val="0.60783887707956674"/>
          <c:w val="0.33280674693999412"/>
          <c:h val="0.35988842625709994"/>
        </c:manualLayout>
      </c:layout>
    </c:legend>
    <c:plotVisOnly val="1"/>
    <c:dispBlanksAs val="zero"/>
  </c:chart>
  <c:txPr>
    <a:bodyPr/>
    <a:lstStyle/>
    <a:p>
      <a:pPr>
        <a:defRPr sz="1800"/>
      </a:pPr>
      <a:endParaRPr lang="pl-PL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6.7130826043483111E-2"/>
          <c:y val="0.14804247339521201"/>
          <c:w val="0.4976636050100714"/>
          <c:h val="0.69371290395343277"/>
        </c:manualLayout>
      </c:layout>
      <c:pie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NSP 2002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dPt>
            <c:idx val="1"/>
            <c:spPr>
              <a:solidFill>
                <a:schemeClr val="accent3">
                  <a:lumMod val="60000"/>
                  <a:lumOff val="40000"/>
                </a:schemeClr>
              </a:solidFill>
            </c:spPr>
          </c:dPt>
          <c:dLbls>
            <c:dLbl>
              <c:idx val="0"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pl-PL"/>
                </a:p>
              </c:txPr>
            </c:dLbl>
            <c:showVal val="1"/>
            <c:showLeaderLines val="1"/>
          </c:dLbls>
          <c:cat>
            <c:strRef>
              <c:f>Arkusz1!$A$2:$A$3</c:f>
              <c:strCache>
                <c:ptCount val="2"/>
                <c:pt idx="0">
                  <c:v>mężczyźni</c:v>
                </c:pt>
                <c:pt idx="1">
                  <c:v>kobiety</c:v>
                </c:pt>
              </c:strCache>
            </c:strRef>
          </c:cat>
          <c:val>
            <c:numRef>
              <c:f>Arkusz1!$B$2:$B$3</c:f>
              <c:numCache>
                <c:formatCode>General</c:formatCode>
                <c:ptCount val="2"/>
                <c:pt idx="0">
                  <c:v>43.9</c:v>
                </c:pt>
                <c:pt idx="1">
                  <c:v>56.1</c:v>
                </c:pt>
              </c:numCache>
            </c:numRef>
          </c:val>
        </c:ser>
        <c:dLbls/>
        <c:firstSliceAng val="0"/>
      </c:pieChart>
    </c:plotArea>
    <c:legend>
      <c:legendPos val="b"/>
      <c:layout>
        <c:manualLayout>
          <c:xMode val="edge"/>
          <c:yMode val="edge"/>
          <c:x val="0.55431308665962176"/>
          <c:y val="0.60499212208744479"/>
          <c:w val="0.43777952320543201"/>
          <c:h val="0.38966335390343831"/>
        </c:manualLayout>
      </c:layout>
    </c:legend>
    <c:plotVisOnly val="1"/>
    <c:dispBlanksAs val="zero"/>
  </c:chart>
  <c:txPr>
    <a:bodyPr/>
    <a:lstStyle/>
    <a:p>
      <a:pPr>
        <a:defRPr sz="1800"/>
      </a:pPr>
      <a:endParaRPr lang="pl-PL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8.7769616379739276E-2"/>
          <c:y val="0.1485907800886779"/>
          <c:w val="0.54010411483729726"/>
          <c:h val="0.73558115630276877"/>
        </c:manualLayout>
      </c:layout>
      <c:pie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NSP 2011</c:v>
                </c:pt>
              </c:strCache>
            </c:strRef>
          </c:tx>
          <c:dLbls>
            <c:showVal val="1"/>
            <c:showLeaderLines val="1"/>
          </c:dLbls>
          <c:cat>
            <c:strRef>
              <c:f>Arkusz1!$A$2:$A$3</c:f>
              <c:strCache>
                <c:ptCount val="2"/>
                <c:pt idx="0">
                  <c:v>miasto</c:v>
                </c:pt>
                <c:pt idx="1">
                  <c:v>wieś</c:v>
                </c:pt>
              </c:strCache>
            </c:strRef>
          </c:cat>
          <c:val>
            <c:numRef>
              <c:f>Arkusz1!$B$2:$B$3</c:f>
              <c:numCache>
                <c:formatCode>General</c:formatCode>
                <c:ptCount val="2"/>
                <c:pt idx="0">
                  <c:v>64.3</c:v>
                </c:pt>
                <c:pt idx="1">
                  <c:v>35.700000000000003</c:v>
                </c:pt>
              </c:numCache>
            </c:numRef>
          </c:val>
        </c:ser>
        <c:dLbls/>
        <c:firstSliceAng val="0"/>
      </c:pieChart>
    </c:plotArea>
    <c:legend>
      <c:legendPos val="b"/>
      <c:layout>
        <c:manualLayout>
          <c:xMode val="edge"/>
          <c:yMode val="edge"/>
          <c:x val="0.66534605433376481"/>
          <c:y val="0.60783887707956674"/>
          <c:w val="0.33280674693999412"/>
          <c:h val="0.35988842625709994"/>
        </c:manualLayout>
      </c:layout>
    </c:legend>
    <c:plotVisOnly val="1"/>
    <c:dispBlanksAs val="zero"/>
  </c:chart>
  <c:txPr>
    <a:bodyPr/>
    <a:lstStyle/>
    <a:p>
      <a:pPr>
        <a:defRPr sz="1800"/>
      </a:pPr>
      <a:endParaRPr lang="pl-PL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0.16045</cdr:x>
      <cdr:y>0.10638</cdr:y>
    </cdr:to>
    <cdr:sp macro="" textlink="">
      <cdr:nvSpPr>
        <cdr:cNvPr id="2" name="pole tekstowe 1"/>
        <cdr:cNvSpPr txBox="1"/>
      </cdr:nvSpPr>
      <cdr:spPr>
        <a:xfrm xmlns:a="http://schemas.openxmlformats.org/drawingml/2006/main">
          <a:off x="-1979712" y="-1484784"/>
          <a:ext cx="1080120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pl-PL" sz="1100" dirty="0" smtClean="0"/>
            <a:t>w tys. osób</a:t>
          </a:r>
          <a:endParaRPr lang="pl-PL" sz="1100" dirty="0"/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0.02472</cdr:x>
      <cdr:y>0.86667</cdr:y>
    </cdr:from>
    <cdr:to>
      <cdr:x>0.07234</cdr:x>
      <cdr:y>1</cdr:y>
    </cdr:to>
    <cdr:sp macro="" textlink="">
      <cdr:nvSpPr>
        <cdr:cNvPr id="2" name="pole tekstowe 1"/>
        <cdr:cNvSpPr txBox="1"/>
      </cdr:nvSpPr>
      <cdr:spPr>
        <a:xfrm xmlns:a="http://schemas.openxmlformats.org/drawingml/2006/main">
          <a:off x="186935" y="2067024"/>
          <a:ext cx="360040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l-PL" sz="1100" dirty="0" smtClean="0"/>
            <a:t>%</a:t>
          </a:r>
          <a:endParaRPr lang="pl-PL" sz="1100" dirty="0"/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0.02472</cdr:x>
      <cdr:y>0.85714</cdr:y>
    </cdr:from>
    <cdr:to>
      <cdr:x>0.07234</cdr:x>
      <cdr:y>1</cdr:y>
    </cdr:to>
    <cdr:sp macro="" textlink="">
      <cdr:nvSpPr>
        <cdr:cNvPr id="2" name="pole tekstowe 1"/>
        <cdr:cNvSpPr txBox="1"/>
      </cdr:nvSpPr>
      <cdr:spPr>
        <a:xfrm xmlns:a="http://schemas.openxmlformats.org/drawingml/2006/main">
          <a:off x="186935" y="2067024"/>
          <a:ext cx="360040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l-PL" sz="1100" dirty="0" smtClean="0"/>
            <a:t>%</a:t>
          </a:r>
          <a:endParaRPr lang="pl-PL" sz="1100" dirty="0"/>
        </a:p>
      </cdr:txBody>
    </cdr: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0.02472</cdr:x>
      <cdr:y>0.875</cdr:y>
    </cdr:from>
    <cdr:to>
      <cdr:x>0.07234</cdr:x>
      <cdr:y>1</cdr:y>
    </cdr:to>
    <cdr:sp macro="" textlink="">
      <cdr:nvSpPr>
        <cdr:cNvPr id="2" name="pole tekstowe 1"/>
        <cdr:cNvSpPr txBox="1"/>
      </cdr:nvSpPr>
      <cdr:spPr>
        <a:xfrm xmlns:a="http://schemas.openxmlformats.org/drawingml/2006/main">
          <a:off x="186935" y="2067024"/>
          <a:ext cx="360040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l-PL" sz="1100" dirty="0" smtClean="0"/>
            <a:t>%</a:t>
          </a:r>
          <a:endParaRPr lang="pl-PL" sz="1100" dirty="0"/>
        </a:p>
      </cdr:txBody>
    </cdr:sp>
  </cdr:relSizeAnchor>
</c:userShapes>
</file>

<file path=ppt/drawings/drawing13.xml><?xml version="1.0" encoding="utf-8"?>
<c:userShapes xmlns:c="http://schemas.openxmlformats.org/drawingml/2006/chart">
  <cdr:relSizeAnchor xmlns:cdr="http://schemas.openxmlformats.org/drawingml/2006/chartDrawing">
    <cdr:from>
      <cdr:x>0.02472</cdr:x>
      <cdr:y>0.86667</cdr:y>
    </cdr:from>
    <cdr:to>
      <cdr:x>0.07234</cdr:x>
      <cdr:y>1</cdr:y>
    </cdr:to>
    <cdr:sp macro="" textlink="">
      <cdr:nvSpPr>
        <cdr:cNvPr id="2" name="pole tekstowe 1"/>
        <cdr:cNvSpPr txBox="1"/>
      </cdr:nvSpPr>
      <cdr:spPr>
        <a:xfrm xmlns:a="http://schemas.openxmlformats.org/drawingml/2006/main">
          <a:off x="186935" y="2067024"/>
          <a:ext cx="360040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l-PL" sz="1100" dirty="0" smtClean="0"/>
            <a:t>%</a:t>
          </a:r>
          <a:endParaRPr lang="pl-PL" sz="1100" dirty="0"/>
        </a:p>
      </cdr:txBody>
    </cdr:sp>
  </cdr:relSizeAnchor>
</c:userShapes>
</file>

<file path=ppt/drawings/drawing14.xml><?xml version="1.0" encoding="utf-8"?>
<c:userShapes xmlns:c="http://schemas.openxmlformats.org/drawingml/2006/chart">
  <cdr:relSizeAnchor xmlns:cdr="http://schemas.openxmlformats.org/drawingml/2006/chartDrawing">
    <cdr:from>
      <cdr:x>0.02472</cdr:x>
      <cdr:y>0.86667</cdr:y>
    </cdr:from>
    <cdr:to>
      <cdr:x>0.07234</cdr:x>
      <cdr:y>1</cdr:y>
    </cdr:to>
    <cdr:sp macro="" textlink="">
      <cdr:nvSpPr>
        <cdr:cNvPr id="2" name="pole tekstowe 1"/>
        <cdr:cNvSpPr txBox="1"/>
      </cdr:nvSpPr>
      <cdr:spPr>
        <a:xfrm xmlns:a="http://schemas.openxmlformats.org/drawingml/2006/main">
          <a:off x="186935" y="2067024"/>
          <a:ext cx="360040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l-PL" sz="1100" dirty="0" smtClean="0"/>
            <a:t>%</a:t>
          </a:r>
          <a:endParaRPr lang="pl-PL" sz="1100" dirty="0"/>
        </a:p>
      </cdr:txBody>
    </cdr:sp>
  </cdr:relSizeAnchor>
</c:userShapes>
</file>

<file path=ppt/drawings/drawing15.xml><?xml version="1.0" encoding="utf-8"?>
<c:userShapes xmlns:c="http://schemas.openxmlformats.org/drawingml/2006/chart">
  <cdr:relSizeAnchor xmlns:cdr="http://schemas.openxmlformats.org/drawingml/2006/chartDrawing">
    <cdr:from>
      <cdr:x>0.02472</cdr:x>
      <cdr:y>0.85714</cdr:y>
    </cdr:from>
    <cdr:to>
      <cdr:x>0.07234</cdr:x>
      <cdr:y>1</cdr:y>
    </cdr:to>
    <cdr:sp macro="" textlink="">
      <cdr:nvSpPr>
        <cdr:cNvPr id="2" name="pole tekstowe 1"/>
        <cdr:cNvSpPr txBox="1"/>
      </cdr:nvSpPr>
      <cdr:spPr>
        <a:xfrm xmlns:a="http://schemas.openxmlformats.org/drawingml/2006/main">
          <a:off x="186935" y="2067024"/>
          <a:ext cx="360040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l-PL" sz="1100" dirty="0" smtClean="0"/>
            <a:t>%</a:t>
          </a:r>
          <a:endParaRPr lang="pl-PL" sz="1100" dirty="0"/>
        </a:p>
      </cdr:txBody>
    </cdr:sp>
  </cdr:relSizeAnchor>
</c:userShapes>
</file>

<file path=ppt/drawings/drawing16.xml><?xml version="1.0" encoding="utf-8"?>
<c:userShapes xmlns:c="http://schemas.openxmlformats.org/drawingml/2006/chart">
  <cdr:relSizeAnchor xmlns:cdr="http://schemas.openxmlformats.org/drawingml/2006/chartDrawing">
    <cdr:from>
      <cdr:x>0.02472</cdr:x>
      <cdr:y>0.875</cdr:y>
    </cdr:from>
    <cdr:to>
      <cdr:x>0.07234</cdr:x>
      <cdr:y>1</cdr:y>
    </cdr:to>
    <cdr:sp macro="" textlink="">
      <cdr:nvSpPr>
        <cdr:cNvPr id="2" name="pole tekstowe 1"/>
        <cdr:cNvSpPr txBox="1"/>
      </cdr:nvSpPr>
      <cdr:spPr>
        <a:xfrm xmlns:a="http://schemas.openxmlformats.org/drawingml/2006/main">
          <a:off x="186935" y="2067024"/>
          <a:ext cx="360040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l-PL" sz="1100" dirty="0" smtClean="0"/>
            <a:t>%</a:t>
          </a:r>
          <a:endParaRPr lang="pl-PL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0.04167</cdr:x>
      <cdr:y>0.01772</cdr:y>
    </cdr:from>
    <cdr:to>
      <cdr:x>0.09375</cdr:x>
      <cdr:y>0.08859</cdr:y>
    </cdr:to>
    <cdr:sp macro="" textlink="">
      <cdr:nvSpPr>
        <cdr:cNvPr id="2" name="pole tekstowe 1"/>
        <cdr:cNvSpPr txBox="1"/>
      </cdr:nvSpPr>
      <cdr:spPr>
        <a:xfrm xmlns:a="http://schemas.openxmlformats.org/drawingml/2006/main">
          <a:off x="288032" y="72008"/>
          <a:ext cx="360040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pl-PL" sz="1100" dirty="0" smtClean="0"/>
            <a:t>%</a:t>
          </a:r>
          <a:endParaRPr lang="pl-PL" sz="11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0.01905</cdr:x>
      <cdr:y>0</cdr:y>
    </cdr:from>
    <cdr:to>
      <cdr:x>0.06667</cdr:x>
      <cdr:y>0.07087</cdr:y>
    </cdr:to>
    <cdr:sp macro="" textlink="">
      <cdr:nvSpPr>
        <cdr:cNvPr id="2" name="pole tekstowe 1"/>
        <cdr:cNvSpPr txBox="1"/>
      </cdr:nvSpPr>
      <cdr:spPr>
        <a:xfrm xmlns:a="http://schemas.openxmlformats.org/drawingml/2006/main">
          <a:off x="144016" y="0"/>
          <a:ext cx="360040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l-PL" sz="1100" dirty="0" smtClean="0"/>
            <a:t>%</a:t>
          </a:r>
          <a:endParaRPr lang="pl-PL" sz="1100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0.00263</cdr:x>
      <cdr:y>0.0027</cdr:y>
    </cdr:from>
    <cdr:to>
      <cdr:x>0.12644</cdr:x>
      <cdr:y>0.07357</cdr:y>
    </cdr:to>
    <cdr:sp macro="" textlink="">
      <cdr:nvSpPr>
        <cdr:cNvPr id="2" name="pole tekstowe 1"/>
        <cdr:cNvSpPr txBox="1"/>
      </cdr:nvSpPr>
      <cdr:spPr>
        <a:xfrm xmlns:a="http://schemas.openxmlformats.org/drawingml/2006/main">
          <a:off x="19917" y="10964"/>
          <a:ext cx="93610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defPPr>
            <a:defRPr lang="pl-PL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r>
            <a:rPr lang="pl-PL" sz="1100" dirty="0" smtClean="0"/>
            <a:t>w tys. osób</a:t>
          </a:r>
          <a:endParaRPr lang="pl-PL" sz="1100" dirty="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</cdr:x>
      <cdr:y>0.00344</cdr:y>
    </cdr:from>
    <cdr:to>
      <cdr:x>0.13325</cdr:x>
      <cdr:y>0.07431</cdr:y>
    </cdr:to>
    <cdr:sp macro="" textlink="">
      <cdr:nvSpPr>
        <cdr:cNvPr id="2" name="pole tekstowe 1"/>
        <cdr:cNvSpPr txBox="1"/>
      </cdr:nvSpPr>
      <cdr:spPr>
        <a:xfrm xmlns:a="http://schemas.openxmlformats.org/drawingml/2006/main">
          <a:off x="0" y="13967"/>
          <a:ext cx="1007481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l-PL" sz="1100" dirty="0" smtClean="0"/>
            <a:t>w tys. osób</a:t>
          </a:r>
          <a:endParaRPr lang="pl-PL" sz="1100" dirty="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0.01801</cdr:x>
      <cdr:y>0.875</cdr:y>
    </cdr:from>
    <cdr:to>
      <cdr:x>0.06562</cdr:x>
      <cdr:y>1</cdr:y>
    </cdr:to>
    <cdr:sp macro="" textlink="">
      <cdr:nvSpPr>
        <cdr:cNvPr id="2" name="pole tekstowe 1"/>
        <cdr:cNvSpPr txBox="1"/>
      </cdr:nvSpPr>
      <cdr:spPr>
        <a:xfrm xmlns:a="http://schemas.openxmlformats.org/drawingml/2006/main">
          <a:off x="136135" y="2016224"/>
          <a:ext cx="360040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l-PL" sz="1100" dirty="0" smtClean="0"/>
            <a:t>%</a:t>
          </a:r>
          <a:endParaRPr lang="pl-PL" sz="1100" dirty="0"/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0.01905</cdr:x>
      <cdr:y>0.875</cdr:y>
    </cdr:from>
    <cdr:to>
      <cdr:x>0.06667</cdr:x>
      <cdr:y>1</cdr:y>
    </cdr:to>
    <cdr:sp macro="" textlink="">
      <cdr:nvSpPr>
        <cdr:cNvPr id="2" name="pole tekstowe 1"/>
        <cdr:cNvSpPr txBox="1"/>
      </cdr:nvSpPr>
      <cdr:spPr>
        <a:xfrm xmlns:a="http://schemas.openxmlformats.org/drawingml/2006/main">
          <a:off x="144016" y="2016224"/>
          <a:ext cx="360040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l-PL" sz="1100" dirty="0" smtClean="0"/>
            <a:t>%</a:t>
          </a:r>
          <a:endParaRPr lang="pl-PL" sz="1100" dirty="0"/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0.02569</cdr:x>
      <cdr:y>0.91489</cdr:y>
    </cdr:from>
    <cdr:to>
      <cdr:x>0.0685</cdr:x>
      <cdr:y>1</cdr:y>
    </cdr:to>
    <cdr:sp macro="" textlink="">
      <cdr:nvSpPr>
        <cdr:cNvPr id="2" name="pole tekstowe 1"/>
        <cdr:cNvSpPr txBox="1"/>
      </cdr:nvSpPr>
      <cdr:spPr>
        <a:xfrm xmlns:a="http://schemas.openxmlformats.org/drawingml/2006/main">
          <a:off x="216024" y="3096344"/>
          <a:ext cx="360040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l-PL" sz="1100" dirty="0" smtClean="0"/>
            <a:t>%</a:t>
          </a:r>
          <a:endParaRPr lang="pl-PL" sz="1100" dirty="0"/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0.02269</cdr:x>
      <cdr:y>0.86667</cdr:y>
    </cdr:from>
    <cdr:to>
      <cdr:x>0.0703</cdr:x>
      <cdr:y>1</cdr:y>
    </cdr:to>
    <cdr:sp macro="" textlink="">
      <cdr:nvSpPr>
        <cdr:cNvPr id="2" name="pole tekstowe 1"/>
        <cdr:cNvSpPr txBox="1"/>
      </cdr:nvSpPr>
      <cdr:spPr>
        <a:xfrm xmlns:a="http://schemas.openxmlformats.org/drawingml/2006/main">
          <a:off x="171518" y="1872208"/>
          <a:ext cx="360040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l-PL" sz="1100" dirty="0" smtClean="0"/>
            <a:t>%</a:t>
          </a:r>
          <a:endParaRPr lang="pl-PL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3" y="5"/>
            <a:ext cx="2949786" cy="495303"/>
          </a:xfrm>
          <a:prstGeom prst="rect">
            <a:avLst/>
          </a:prstGeom>
        </p:spPr>
        <p:txBody>
          <a:bodyPr vert="horz" lIns="91720" tIns="45858" rIns="91720" bIns="45858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55839" y="5"/>
            <a:ext cx="2949786" cy="495303"/>
          </a:xfrm>
          <a:prstGeom prst="rect">
            <a:avLst/>
          </a:prstGeom>
        </p:spPr>
        <p:txBody>
          <a:bodyPr vert="horz" lIns="91720" tIns="45858" rIns="91720" bIns="45858" rtlCol="0"/>
          <a:lstStyle>
            <a:lvl1pPr algn="r">
              <a:defRPr sz="1200"/>
            </a:lvl1pPr>
          </a:lstStyle>
          <a:p>
            <a:fld id="{74A6660C-8C83-4B68-9F50-4C296252BD7D}" type="datetimeFigureOut">
              <a:rPr lang="pl-PL" smtClean="0"/>
              <a:pPr/>
              <a:t>2014-05-26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3" y="9408984"/>
            <a:ext cx="2949786" cy="495303"/>
          </a:xfrm>
          <a:prstGeom prst="rect">
            <a:avLst/>
          </a:prstGeom>
        </p:spPr>
        <p:txBody>
          <a:bodyPr vert="horz" lIns="91720" tIns="45858" rIns="91720" bIns="45858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5839" y="9408984"/>
            <a:ext cx="2949786" cy="495303"/>
          </a:xfrm>
          <a:prstGeom prst="rect">
            <a:avLst/>
          </a:prstGeom>
        </p:spPr>
        <p:txBody>
          <a:bodyPr vert="horz" lIns="91720" tIns="45858" rIns="91720" bIns="45858" rtlCol="0" anchor="b"/>
          <a:lstStyle>
            <a:lvl1pPr algn="r">
              <a:defRPr sz="1200"/>
            </a:lvl1pPr>
          </a:lstStyle>
          <a:p>
            <a:fld id="{ED2B5C0E-C3C6-4D57-A852-3E6023CD562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36820473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3" y="5"/>
            <a:ext cx="2949786" cy="495303"/>
          </a:xfrm>
          <a:prstGeom prst="rect">
            <a:avLst/>
          </a:prstGeom>
        </p:spPr>
        <p:txBody>
          <a:bodyPr vert="horz" lIns="91720" tIns="45858" rIns="91720" bIns="45858" rtlCol="0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5839" y="5"/>
            <a:ext cx="2949786" cy="495303"/>
          </a:xfrm>
          <a:prstGeom prst="rect">
            <a:avLst/>
          </a:prstGeom>
        </p:spPr>
        <p:txBody>
          <a:bodyPr vert="horz" lIns="91720" tIns="45858" rIns="91720" bIns="45858" rtlCol="0"/>
          <a:lstStyle>
            <a:lvl1pPr algn="r">
              <a:defRPr sz="1200"/>
            </a:lvl1pPr>
          </a:lstStyle>
          <a:p>
            <a:pPr>
              <a:defRPr/>
            </a:pPr>
            <a:fld id="{AEF6A0CD-8377-44D8-8059-1DC67E164DED}" type="datetimeFigureOut">
              <a:rPr lang="pl-PL"/>
              <a:pPr>
                <a:defRPr/>
              </a:pPr>
              <a:t>2014-05-26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27100" y="744538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20" tIns="45858" rIns="91720" bIns="45858" rtlCol="0" anchor="ctr"/>
          <a:lstStyle/>
          <a:p>
            <a:pPr lvl="0"/>
            <a:endParaRPr lang="pl-PL" noProof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0721" y="4705352"/>
            <a:ext cx="5445760" cy="4457703"/>
          </a:xfrm>
          <a:prstGeom prst="rect">
            <a:avLst/>
          </a:prstGeom>
        </p:spPr>
        <p:txBody>
          <a:bodyPr vert="horz" lIns="91720" tIns="45858" rIns="91720" bIns="45858" rtlCol="0">
            <a:normAutofit/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  <a:endParaRPr lang="pl-PL" noProof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3" y="9408984"/>
            <a:ext cx="2949786" cy="495303"/>
          </a:xfrm>
          <a:prstGeom prst="rect">
            <a:avLst/>
          </a:prstGeom>
        </p:spPr>
        <p:txBody>
          <a:bodyPr vert="horz" lIns="91720" tIns="45858" rIns="91720" bIns="45858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5839" y="9408984"/>
            <a:ext cx="2949786" cy="495303"/>
          </a:xfrm>
          <a:prstGeom prst="rect">
            <a:avLst/>
          </a:prstGeom>
        </p:spPr>
        <p:txBody>
          <a:bodyPr vert="horz" lIns="91720" tIns="45858" rIns="91720" bIns="45858" rtlCol="0" anchor="b"/>
          <a:lstStyle>
            <a:lvl1pPr algn="r">
              <a:defRPr sz="1200"/>
            </a:lvl1pPr>
          </a:lstStyle>
          <a:p>
            <a:pPr>
              <a:defRPr/>
            </a:pPr>
            <a:fld id="{33C53AF2-F5E6-4CA5-851A-4AF055AECC4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427353552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23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l-PL" dirty="0" smtClean="0"/>
              <a:t>33</a:t>
            </a:r>
          </a:p>
        </p:txBody>
      </p:sp>
    </p:spTree>
    <p:extLst>
      <p:ext uri="{BB962C8B-B14F-4D97-AF65-F5344CB8AC3E}">
        <p14:creationId xmlns:p14="http://schemas.microsoft.com/office/powerpoint/2010/main" xmlns="" val="2807316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23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l-PL" dirty="0" smtClean="0"/>
              <a:t>33</a:t>
            </a:r>
          </a:p>
        </p:txBody>
      </p:sp>
    </p:spTree>
    <p:extLst>
      <p:ext uri="{BB962C8B-B14F-4D97-AF65-F5344CB8AC3E}">
        <p14:creationId xmlns:p14="http://schemas.microsoft.com/office/powerpoint/2010/main" xmlns="" val="18632636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7637E-850F-4A67-B14E-91D9BEBBF169}" type="slidenum">
              <a:rPr lang="pl-PL" smtClean="0"/>
              <a:pPr/>
              <a:t>19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0857058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rostokąt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Prostokąt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Prostokąt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Prostokąt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Prostokąt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Prostokąt zaokrąglony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Prostokąt zaokrąglony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Prostokąt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ostokąt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ostokąt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Prostokąt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pPr>
              <a:defRPr/>
            </a:pPr>
            <a:r>
              <a:rPr lang="pl-PL" smtClean="0"/>
              <a:t>26  maja  2014</a:t>
            </a:r>
            <a:endParaRPr lang="pl-PL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pPr>
              <a:defRPr/>
            </a:pPr>
            <a:r>
              <a:rPr lang="pl-PL" smtClean="0"/>
              <a:t>Główny Urząd Statystyczny</a:t>
            </a:r>
            <a:endParaRPr lang="pl-PL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9D23DAFF-0FC2-4CC1-A36A-FCF830AF8340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  <p:pic>
        <p:nvPicPr>
          <p:cNvPr id="18" name="Picture 8" descr="GUSk_gr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950" y="115888"/>
            <a:ext cx="684213" cy="56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8013576" cy="504056"/>
          </a:xfrm>
        </p:spPr>
        <p:txBody>
          <a:bodyPr/>
          <a:lstStyle/>
          <a:p>
            <a:r>
              <a:rPr kumimoji="0" lang="pl-PL" dirty="0" smtClean="0"/>
              <a:t>Kliknij, aby edytować styl</a:t>
            </a:r>
            <a:endParaRPr kumimoji="0" lang="en-US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 dirty="0" smtClean="0"/>
              <a:t>Kliknij, aby edytować style wzorca tekstu</a:t>
            </a:r>
          </a:p>
          <a:p>
            <a:pPr lvl="1" eaLnBrk="1" latinLnBrk="0" hangingPunct="1"/>
            <a:r>
              <a:rPr lang="pl-PL" dirty="0" smtClean="0"/>
              <a:t>Drugi poziom</a:t>
            </a:r>
          </a:p>
          <a:p>
            <a:pPr lvl="2" eaLnBrk="1" latinLnBrk="0" hangingPunct="1"/>
            <a:r>
              <a:rPr lang="pl-PL" dirty="0" smtClean="0"/>
              <a:t>Trzeci poziom</a:t>
            </a:r>
          </a:p>
          <a:p>
            <a:pPr lvl="3" eaLnBrk="1" latinLnBrk="0" hangingPunct="1"/>
            <a:r>
              <a:rPr lang="pl-PL" dirty="0" smtClean="0"/>
              <a:t>Czwarty poziom</a:t>
            </a:r>
          </a:p>
          <a:p>
            <a:pPr lvl="4" eaLnBrk="1" latinLnBrk="0" hangingPunct="1"/>
            <a:r>
              <a:rPr lang="pl-PL" dirty="0" smtClean="0"/>
              <a:t>Piąty poziom</a:t>
            </a:r>
            <a:endParaRPr kumimoji="0" lang="en-US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0" y="6669360"/>
            <a:ext cx="971600" cy="188640"/>
          </a:xfrm>
        </p:spPr>
        <p:txBody>
          <a:bodyPr/>
          <a:lstStyle/>
          <a:p>
            <a:pPr>
              <a:defRPr/>
            </a:pPr>
            <a:r>
              <a:rPr lang="pl-PL" smtClean="0"/>
              <a:t>26  maja  2014</a:t>
            </a:r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3491880" y="6669360"/>
            <a:ext cx="2232248" cy="188640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r>
              <a:rPr lang="pl-PL" dirty="0" smtClean="0"/>
              <a:t>Główny Urząd Statystyczny</a:t>
            </a:r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8388424" y="6597352"/>
            <a:ext cx="755576" cy="260648"/>
          </a:xfrm>
        </p:spPr>
        <p:txBody>
          <a:bodyPr/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fld id="{8C30D867-1E9C-4FCD-9AC3-4F914DF0F26B}" type="slidenum">
              <a:rPr lang="pl-PL" smtClean="0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pl-PL" dirty="0" smtClean="0"/>
              <a:t>Kliknij, aby edytować styl</a:t>
            </a:r>
            <a:endParaRPr kumimoji="0" lang="en-US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0" y="6597352"/>
            <a:ext cx="957264" cy="260648"/>
          </a:xfrm>
        </p:spPr>
        <p:txBody>
          <a:bodyPr/>
          <a:lstStyle/>
          <a:p>
            <a:pPr>
              <a:defRPr/>
            </a:pPr>
            <a:r>
              <a:rPr lang="pl-PL" smtClean="0"/>
              <a:t>26  maja  2014</a:t>
            </a:r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3707904" y="6597352"/>
            <a:ext cx="2232248" cy="260648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r>
              <a:rPr lang="pl-PL" dirty="0" smtClean="0"/>
              <a:t>Główny Urząd Statystyczny</a:t>
            </a:r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F1D711-E100-4C07-9387-75AE97201662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26  maja  2014</a:t>
            </a:r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dirty="0" smtClean="0"/>
              <a:t>Główny Urząd Statystyczny</a:t>
            </a:r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FFE441-9FAB-4DE9-9F9D-65815A9A2667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rostokąt 27"/>
          <p:cNvSpPr/>
          <p:nvPr/>
        </p:nvSpPr>
        <p:spPr>
          <a:xfrm>
            <a:off x="0" y="188640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Prostokąt 28"/>
          <p:cNvSpPr/>
          <p:nvPr/>
        </p:nvSpPr>
        <p:spPr>
          <a:xfrm>
            <a:off x="0" y="-1"/>
            <a:ext cx="9144000" cy="11663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Prostokąt 29"/>
          <p:cNvSpPr/>
          <p:nvPr/>
        </p:nvSpPr>
        <p:spPr>
          <a:xfrm>
            <a:off x="-1" y="116632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Prostokąt 30"/>
          <p:cNvSpPr/>
          <p:nvPr/>
        </p:nvSpPr>
        <p:spPr>
          <a:xfrm flipV="1">
            <a:off x="5410181" y="18864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Prostokąt 31"/>
          <p:cNvSpPr/>
          <p:nvPr/>
        </p:nvSpPr>
        <p:spPr>
          <a:xfrm flipV="1">
            <a:off x="5410199" y="260648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Prostokąt zaokrąglony 32"/>
          <p:cNvSpPr/>
          <p:nvPr/>
        </p:nvSpPr>
        <p:spPr bwMode="white">
          <a:xfrm>
            <a:off x="5436096" y="332656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Prostokąt zaokrąglony 33"/>
          <p:cNvSpPr/>
          <p:nvPr/>
        </p:nvSpPr>
        <p:spPr bwMode="white">
          <a:xfrm>
            <a:off x="7380312" y="404664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Prostokąt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Prostokąt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Prostokąt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Prostokąt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Prostokąt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Prostokąt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1187624" y="476672"/>
            <a:ext cx="7956376" cy="576064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l-PL" dirty="0" smtClean="0"/>
              <a:t>Kliknij, aby edytować styl</a:t>
            </a:r>
            <a:endParaRPr kumimoji="0" lang="en-US" dirty="0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755576" y="1628800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dirty="0" smtClean="0"/>
              <a:t>Kliknij, aby edytować style wzorca tekstu</a:t>
            </a:r>
          </a:p>
          <a:p>
            <a:pPr lvl="1" eaLnBrk="1" latinLnBrk="0" hangingPunct="1"/>
            <a:r>
              <a:rPr kumimoji="0" lang="pl-PL" dirty="0" smtClean="0"/>
              <a:t>Drugi poziom</a:t>
            </a:r>
          </a:p>
          <a:p>
            <a:pPr lvl="2" eaLnBrk="1" latinLnBrk="0" hangingPunct="1"/>
            <a:r>
              <a:rPr kumimoji="0" lang="pl-PL" dirty="0" smtClean="0"/>
              <a:t>Trzeci poziom</a:t>
            </a:r>
          </a:p>
          <a:p>
            <a:pPr lvl="3" eaLnBrk="1" latinLnBrk="0" hangingPunct="1"/>
            <a:r>
              <a:rPr kumimoji="0" lang="pl-PL" dirty="0" smtClean="0"/>
              <a:t>Czwarty poziom</a:t>
            </a:r>
          </a:p>
          <a:p>
            <a:pPr lvl="4" eaLnBrk="1" latinLnBrk="0" hangingPunct="1"/>
            <a:r>
              <a:rPr kumimoji="0" lang="pl-PL" dirty="0" smtClean="0"/>
              <a:t>Piąty poziom</a:t>
            </a:r>
            <a:endParaRPr kumimoji="0" lang="en-US" dirty="0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0" y="6525344"/>
            <a:ext cx="957264" cy="332656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r>
              <a:rPr lang="pl-PL" smtClean="0"/>
              <a:t>26  maja  2014</a:t>
            </a:r>
            <a:endParaRPr lang="pl-PL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3707904" y="6525344"/>
            <a:ext cx="2232248" cy="332656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r>
              <a:rPr lang="pl-PL" dirty="0" smtClean="0"/>
              <a:t>Główny Urząd Statystyczny</a:t>
            </a:r>
            <a:endParaRPr lang="pl-PL" dirty="0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8382000" y="6525344"/>
            <a:ext cx="762000" cy="332656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DC92AA67-5FB2-406E-8CD1-DBD8D60D4D81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  <p:sp>
        <p:nvSpPr>
          <p:cNvPr id="20" name="Prostokąt 19"/>
          <p:cNvSpPr/>
          <p:nvPr userDrawn="1"/>
        </p:nvSpPr>
        <p:spPr>
          <a:xfrm flipV="1">
            <a:off x="0" y="1124744"/>
            <a:ext cx="5436096" cy="180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pic>
        <p:nvPicPr>
          <p:cNvPr id="24" name="Obraz 23" descr="GUS"/>
          <p:cNvPicPr/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79512" y="332656"/>
            <a:ext cx="576064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94" r:id="rId1"/>
    <p:sldLayoutId id="2147484595" r:id="rId2"/>
    <p:sldLayoutId id="2147484596" r:id="rId3"/>
    <p:sldLayoutId id="2147484597" r:id="rId4"/>
  </p:sldLayoutIdLst>
  <p:transition spd="med">
    <p:wipe dir="r"/>
  </p:transition>
  <p:timing>
    <p:tnLst>
      <p:par>
        <p:cTn id="1" dur="indefinite" restart="never" nodeType="tmRoot"/>
      </p:par>
    </p:tnLst>
  </p:timing>
  <p:hf hdr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9.xml"/><Relationship Id="rId4" Type="http://schemas.openxmlformats.org/officeDocument/2006/relationships/chart" Target="../charts/char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323528" y="1772816"/>
            <a:ext cx="842493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Osoby niepełnosprawne, </a:t>
            </a:r>
            <a:r>
              <a:rPr lang="pl-PL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pl-PL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 </a:t>
            </a:r>
            <a:r>
              <a:rPr lang="pl-PL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rynku pracy </a:t>
            </a:r>
            <a:endParaRPr lang="pl-PL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pl-PL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według </a:t>
            </a:r>
            <a:r>
              <a:rPr lang="pl-PL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badań statystyki </a:t>
            </a:r>
            <a:r>
              <a:rPr lang="pl-PL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publicznej</a:t>
            </a:r>
            <a:r>
              <a:rPr lang="pl-PL" sz="4000" dirty="0" smtClean="0">
                <a:solidFill>
                  <a:srgbClr val="4244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algn="ctr"/>
            <a:endParaRPr lang="pl-PL" sz="4000" b="1" dirty="0" smtClean="0">
              <a:solidFill>
                <a:srgbClr val="42445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pl-PL" sz="3200" i="1" dirty="0" smtClean="0">
                <a:solidFill>
                  <a:srgbClr val="42445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Główny Urząd Statystyczny</a:t>
            </a:r>
          </a:p>
          <a:p>
            <a:pPr algn="ctr"/>
            <a:r>
              <a:rPr lang="pl-PL" sz="3200" i="1" dirty="0" smtClean="0">
                <a:solidFill>
                  <a:srgbClr val="42445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26 maja 2014 r.</a:t>
            </a:r>
            <a:endParaRPr lang="pl-PL" sz="3200" i="1" dirty="0">
              <a:solidFill>
                <a:srgbClr val="42445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>
          <a:xfrm>
            <a:off x="3347864" y="6669360"/>
            <a:ext cx="2592288" cy="188640"/>
          </a:xfrm>
        </p:spPr>
        <p:txBody>
          <a:bodyPr/>
          <a:lstStyle/>
          <a:p>
            <a:pPr algn="ctr">
              <a:defRPr/>
            </a:pPr>
            <a:r>
              <a:rPr lang="pl-PL" smtClean="0"/>
              <a:t>Główny Urząd Statystyczny</a:t>
            </a:r>
            <a:endParaRPr lang="pl-PL" dirty="0"/>
          </a:p>
        </p:txBody>
      </p:sp>
      <p:pic>
        <p:nvPicPr>
          <p:cNvPr id="1026" name="Picture 2" descr="D:\Users\antczakr\AppData\Local\Microsoft\Windows\Temporary Internet Files\Content.IE5\BTQFLMU2\MC900294939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102012"/>
            <a:ext cx="1284324" cy="1081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26  maja  2014</a:t>
            </a:r>
            <a:endParaRPr lang="pl-PL" dirty="0"/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84EFD4-67D9-4AA9-BB12-DFFE75C6FBD0}" type="slidenum">
              <a:rPr lang="pl-PL" smtClean="0"/>
              <a:pPr>
                <a:defRPr/>
              </a:pPr>
              <a:t>1</a:t>
            </a:fld>
            <a:endParaRPr lang="pl-PL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8280920" cy="576064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Osoby niepełnosprawne na rynku pracy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1268760"/>
            <a:ext cx="8229600" cy="792088"/>
          </a:xfrm>
        </p:spPr>
        <p:txBody>
          <a:bodyPr>
            <a:noAutofit/>
          </a:bodyPr>
          <a:lstStyle/>
          <a:p>
            <a:r>
              <a:rPr lang="pl-PL" sz="2400" dirty="0" smtClean="0"/>
              <a:t>Wskaźniki rynku pracy, osoby w wieku </a:t>
            </a:r>
            <a:r>
              <a:rPr lang="pl-PL" sz="2400" b="1" dirty="0" smtClean="0">
                <a:solidFill>
                  <a:srgbClr val="FF6600"/>
                </a:solidFill>
              </a:rPr>
              <a:t>16-44 lata</a:t>
            </a:r>
            <a:r>
              <a:rPr lang="pl-PL" sz="2400" dirty="0" smtClean="0"/>
              <a:t>, </a:t>
            </a:r>
            <a:br>
              <a:rPr lang="pl-PL" sz="2400" dirty="0" smtClean="0"/>
            </a:br>
            <a:r>
              <a:rPr lang="pl-PL" sz="2400" dirty="0" smtClean="0"/>
              <a:t>2010-2014</a:t>
            </a: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Główny Urząd Statystyczny</a:t>
            </a:r>
            <a:endParaRPr lang="pl-PL" dirty="0"/>
          </a:p>
        </p:txBody>
      </p:sp>
      <p:graphicFrame>
        <p:nvGraphicFramePr>
          <p:cNvPr id="5" name="Wykres 4"/>
          <p:cNvGraphicFramePr/>
          <p:nvPr>
            <p:extLst>
              <p:ext uri="{D42A27DB-BD31-4B8C-83A1-F6EECF244321}">
                <p14:modId xmlns:p14="http://schemas.microsoft.com/office/powerpoint/2010/main" xmlns="" val="2383990255"/>
              </p:ext>
            </p:extLst>
          </p:nvPr>
        </p:nvGraphicFramePr>
        <p:xfrm>
          <a:off x="179512" y="2132856"/>
          <a:ext cx="8136904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Symbol zastępczy zawartości 2"/>
          <p:cNvSpPr txBox="1">
            <a:spLocks/>
          </p:cNvSpPr>
          <p:nvPr/>
        </p:nvSpPr>
        <p:spPr>
          <a:xfrm>
            <a:off x="107504" y="6237312"/>
            <a:ext cx="8856984" cy="432048"/>
          </a:xfrm>
          <a:prstGeom prst="rect">
            <a:avLst/>
          </a:prstGeom>
        </p:spPr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fontAlgn="auto">
              <a:spcAft>
                <a:spcPts val="0"/>
              </a:spcAft>
              <a:buNone/>
            </a:pPr>
            <a:r>
              <a:rPr lang="pl-PL" sz="1600" i="1" dirty="0" smtClean="0"/>
              <a:t>Źródło danych: Badanie Aktywności Ekonomicznej Ludności, II kwartał (*2014-I kw.)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26  maja  2014</a:t>
            </a:r>
            <a:endParaRPr lang="pl-PL" dirty="0"/>
          </a:p>
        </p:txBody>
      </p:sp>
      <p:sp>
        <p:nvSpPr>
          <p:cNvPr id="8" name="Symbol zastępczy numeru slajd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84EFD4-67D9-4AA9-BB12-DFFE75C6FBD0}" type="slidenum">
              <a:rPr lang="pl-PL" smtClean="0"/>
              <a:pPr>
                <a:defRPr/>
              </a:pPr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762199124"/>
      </p:ext>
    </p:extLst>
  </p:cSld>
  <p:clrMapOvr>
    <a:masterClrMapping/>
  </p:clrMapOvr>
  <p:transition spd="med"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8280920" cy="576064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Osoby niepełnosprawne na rynku pracy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1268760"/>
            <a:ext cx="8229600" cy="792088"/>
          </a:xfrm>
        </p:spPr>
        <p:txBody>
          <a:bodyPr>
            <a:noAutofit/>
          </a:bodyPr>
          <a:lstStyle/>
          <a:p>
            <a:r>
              <a:rPr lang="pl-PL" sz="2400" dirty="0" smtClean="0"/>
              <a:t>Wskaźniki rynku pracy, osoby w wieku </a:t>
            </a:r>
            <a:r>
              <a:rPr lang="pl-PL" sz="2400" b="1" dirty="0" smtClean="0">
                <a:solidFill>
                  <a:srgbClr val="FF6600"/>
                </a:solidFill>
              </a:rPr>
              <a:t>45 lat i więcej</a:t>
            </a:r>
            <a:r>
              <a:rPr lang="pl-PL" sz="2400" dirty="0" smtClean="0"/>
              <a:t>, </a:t>
            </a:r>
            <a:br>
              <a:rPr lang="pl-PL" sz="2400" dirty="0" smtClean="0"/>
            </a:br>
            <a:r>
              <a:rPr lang="pl-PL" sz="2400" dirty="0" smtClean="0"/>
              <a:t>2010-2014</a:t>
            </a: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Główny Urząd Statystyczny</a:t>
            </a:r>
            <a:endParaRPr lang="pl-PL" dirty="0"/>
          </a:p>
        </p:txBody>
      </p:sp>
      <p:graphicFrame>
        <p:nvGraphicFramePr>
          <p:cNvPr id="5" name="Wykres 4"/>
          <p:cNvGraphicFramePr/>
          <p:nvPr>
            <p:extLst>
              <p:ext uri="{D42A27DB-BD31-4B8C-83A1-F6EECF244321}">
                <p14:modId xmlns:p14="http://schemas.microsoft.com/office/powerpoint/2010/main" xmlns="" val="2312071736"/>
              </p:ext>
            </p:extLst>
          </p:nvPr>
        </p:nvGraphicFramePr>
        <p:xfrm>
          <a:off x="251520" y="2245320"/>
          <a:ext cx="8136904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Symbol zastępczy zawartości 2"/>
          <p:cNvSpPr txBox="1">
            <a:spLocks/>
          </p:cNvSpPr>
          <p:nvPr/>
        </p:nvSpPr>
        <p:spPr>
          <a:xfrm>
            <a:off x="107504" y="6309320"/>
            <a:ext cx="8856984" cy="432048"/>
          </a:xfrm>
          <a:prstGeom prst="rect">
            <a:avLst/>
          </a:prstGeom>
        </p:spPr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fontAlgn="auto">
              <a:spcAft>
                <a:spcPts val="0"/>
              </a:spcAft>
              <a:buNone/>
            </a:pPr>
            <a:r>
              <a:rPr lang="pl-PL" sz="1600" i="1" dirty="0" smtClean="0"/>
              <a:t>Źródło danych: Badanie Aktywności Ekonomicznej Ludności, II kwartał (*2014-I kw.)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26  maja  2014</a:t>
            </a:r>
            <a:endParaRPr lang="pl-PL" dirty="0"/>
          </a:p>
        </p:txBody>
      </p:sp>
      <p:sp>
        <p:nvSpPr>
          <p:cNvPr id="8" name="Symbol zastępczy numeru slajd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84EFD4-67D9-4AA9-BB12-DFFE75C6FBD0}" type="slidenum">
              <a:rPr lang="pl-PL" smtClean="0"/>
              <a:pPr>
                <a:defRPr/>
              </a:pPr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396862641"/>
      </p:ext>
    </p:extLst>
  </p:cSld>
  <p:clrMapOvr>
    <a:masterClrMapping/>
  </p:clrMapOvr>
  <p:transition spd="med"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8280920" cy="576064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Osoby niepełnosprawne na rynku pracy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1268760"/>
            <a:ext cx="8229600" cy="1224136"/>
          </a:xfrm>
        </p:spPr>
        <p:txBody>
          <a:bodyPr>
            <a:noAutofit/>
          </a:bodyPr>
          <a:lstStyle/>
          <a:p>
            <a:r>
              <a:rPr lang="pl-PL" sz="2400" dirty="0" smtClean="0"/>
              <a:t>Wskaźniki rynku pracy, osoby w wieku </a:t>
            </a:r>
            <a:r>
              <a:rPr lang="pl-PL" sz="2400" b="1" dirty="0" smtClean="0">
                <a:solidFill>
                  <a:srgbClr val="FF6600"/>
                </a:solidFill>
              </a:rPr>
              <a:t>45 lat i więcej</a:t>
            </a:r>
            <a:r>
              <a:rPr lang="pl-PL" sz="2400" dirty="0" smtClean="0"/>
              <a:t>, </a:t>
            </a:r>
            <a:br>
              <a:rPr lang="pl-PL" sz="2400" dirty="0" smtClean="0"/>
            </a:br>
            <a:r>
              <a:rPr lang="pl-PL" sz="2400" dirty="0" smtClean="0"/>
              <a:t>2014</a:t>
            </a:r>
          </a:p>
          <a:p>
            <a:pPr lvl="1"/>
            <a:r>
              <a:rPr lang="pl-PL" sz="2200" dirty="0" smtClean="0"/>
              <a:t>W podziale na wiek produkcyjny / poprodukcyjny</a:t>
            </a: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Główny Urząd Statystyczny</a:t>
            </a:r>
            <a:endParaRPr lang="pl-PL" dirty="0"/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>
          <a:xfrm>
            <a:off x="107504" y="6309320"/>
            <a:ext cx="8856984" cy="432048"/>
          </a:xfrm>
          <a:prstGeom prst="rect">
            <a:avLst/>
          </a:prstGeom>
        </p:spPr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fontAlgn="auto">
              <a:spcAft>
                <a:spcPts val="0"/>
              </a:spcAft>
              <a:buNone/>
            </a:pPr>
            <a:r>
              <a:rPr lang="pl-PL" sz="1600" i="1" dirty="0" smtClean="0"/>
              <a:t>Źródło danych: Badanie Aktywności Ekonomicznej Ludności, II kwartał (*2014-I kw.)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26  maja  2014</a:t>
            </a:r>
            <a:endParaRPr lang="pl-PL" dirty="0"/>
          </a:p>
        </p:txBody>
      </p:sp>
      <p:sp>
        <p:nvSpPr>
          <p:cNvPr id="8" name="Symbol zastępczy numeru slajd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84EFD4-67D9-4AA9-BB12-DFFE75C6FBD0}" type="slidenum">
              <a:rPr lang="pl-PL" smtClean="0"/>
              <a:pPr>
                <a:defRPr/>
              </a:pPr>
              <a:t>12</a:t>
            </a:fld>
            <a:endParaRPr lang="pl-PL"/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810569224"/>
              </p:ext>
            </p:extLst>
          </p:nvPr>
        </p:nvGraphicFramePr>
        <p:xfrm>
          <a:off x="359532" y="2780928"/>
          <a:ext cx="8352927" cy="229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4309"/>
                <a:gridCol w="2544283"/>
                <a:gridCol w="3024335"/>
              </a:tblGrid>
              <a:tr h="370840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Osoby w wieku produkcyjnym (45 – 60 lat (K) / 64 lata (M)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Osoby w wieku poprodukcyjnym (powyżej lat 60 K / 64 M)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Współczynnik aktywności zawodowej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23,1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3,6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Wskaźnik zatrudnienia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19,5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3,3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Stopa bezrobocia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15,5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6,1</a:t>
                      </a:r>
                      <a:endParaRPr lang="pl-PL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1" name="Łącznik prosty ze strzałką 10"/>
          <p:cNvCxnSpPr/>
          <p:nvPr/>
        </p:nvCxnSpPr>
        <p:spPr>
          <a:xfrm flipV="1">
            <a:off x="1907704" y="4509120"/>
            <a:ext cx="2232248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ole tekstowe 11"/>
          <p:cNvSpPr txBox="1"/>
          <p:nvPr/>
        </p:nvSpPr>
        <p:spPr>
          <a:xfrm>
            <a:off x="683568" y="5494648"/>
            <a:ext cx="20162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i="1" dirty="0" smtClean="0">
                <a:solidFill>
                  <a:srgbClr val="00B050"/>
                </a:solidFill>
              </a:rPr>
              <a:t>Niższy niż dla osób 16-44 lata</a:t>
            </a:r>
            <a:endParaRPr lang="pl-PL" sz="1600" i="1" dirty="0">
              <a:solidFill>
                <a:srgbClr val="00B050"/>
              </a:solidFill>
            </a:endParaRPr>
          </a:p>
        </p:txBody>
      </p:sp>
      <p:cxnSp>
        <p:nvCxnSpPr>
          <p:cNvPr id="13" name="Łącznik prosty ze strzałką 12"/>
          <p:cNvCxnSpPr/>
          <p:nvPr/>
        </p:nvCxnSpPr>
        <p:spPr>
          <a:xfrm flipH="1" flipV="1">
            <a:off x="4716016" y="4869160"/>
            <a:ext cx="432048" cy="5176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ole tekstowe 16"/>
          <p:cNvSpPr txBox="1"/>
          <p:nvPr/>
        </p:nvSpPr>
        <p:spPr>
          <a:xfrm>
            <a:off x="4355976" y="5386789"/>
            <a:ext cx="19390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i="1" dirty="0" smtClean="0">
                <a:solidFill>
                  <a:srgbClr val="00B050"/>
                </a:solidFill>
              </a:rPr>
              <a:t>Niższa niż dla osób 16-44 lata</a:t>
            </a:r>
            <a:endParaRPr lang="pl-PL" sz="1600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84239004"/>
      </p:ext>
    </p:extLst>
  </p:cSld>
  <p:clrMapOvr>
    <a:masterClrMapping/>
  </p:clrMapOvr>
  <p:transition spd="med"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8280920" cy="576064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Niepełnosprawni pracujący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1196752"/>
            <a:ext cx="8229600" cy="576064"/>
          </a:xfrm>
        </p:spPr>
        <p:txBody>
          <a:bodyPr>
            <a:normAutofit/>
          </a:bodyPr>
          <a:lstStyle/>
          <a:p>
            <a:r>
              <a:rPr lang="pl-PL" sz="2400" dirty="0" smtClean="0"/>
              <a:t>Osoby w wieku 45 lat i więcej, 2010-2014</a:t>
            </a:r>
            <a:endParaRPr lang="pl-PL" sz="2400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Główny Urząd Statystyczny</a:t>
            </a:r>
            <a:endParaRPr lang="pl-PL" dirty="0"/>
          </a:p>
        </p:txBody>
      </p:sp>
      <p:graphicFrame>
        <p:nvGraphicFramePr>
          <p:cNvPr id="5" name="Wykres 4"/>
          <p:cNvGraphicFramePr/>
          <p:nvPr>
            <p:extLst>
              <p:ext uri="{D42A27DB-BD31-4B8C-83A1-F6EECF244321}">
                <p14:modId xmlns:p14="http://schemas.microsoft.com/office/powerpoint/2010/main" xmlns="" val="83110936"/>
              </p:ext>
            </p:extLst>
          </p:nvPr>
        </p:nvGraphicFramePr>
        <p:xfrm>
          <a:off x="1411529" y="1700808"/>
          <a:ext cx="7560840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Wykres 5"/>
          <p:cNvGraphicFramePr/>
          <p:nvPr>
            <p:extLst>
              <p:ext uri="{D42A27DB-BD31-4B8C-83A1-F6EECF244321}">
                <p14:modId xmlns:p14="http://schemas.microsoft.com/office/powerpoint/2010/main" xmlns="" val="2892129654"/>
              </p:ext>
            </p:extLst>
          </p:nvPr>
        </p:nvGraphicFramePr>
        <p:xfrm>
          <a:off x="1403648" y="4365104"/>
          <a:ext cx="7560840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Symbol zastępczy zawartości 2"/>
          <p:cNvSpPr txBox="1">
            <a:spLocks/>
          </p:cNvSpPr>
          <p:nvPr/>
        </p:nvSpPr>
        <p:spPr>
          <a:xfrm>
            <a:off x="-108520" y="2771310"/>
            <a:ext cx="1523017" cy="3456384"/>
          </a:xfrm>
          <a:prstGeom prst="rect">
            <a:avLst/>
          </a:prstGeom>
        </p:spPr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fontAlgn="auto">
              <a:spcAft>
                <a:spcPts val="0"/>
              </a:spcAft>
              <a:buNone/>
            </a:pPr>
            <a:r>
              <a:rPr lang="pl-PL" sz="1500" i="1" dirty="0" smtClean="0"/>
              <a:t>Źródło danych: Badanie Aktywności Ekonomicznej Ludności, </a:t>
            </a:r>
            <a:br>
              <a:rPr lang="pl-PL" sz="1500" i="1" dirty="0" smtClean="0"/>
            </a:br>
            <a:r>
              <a:rPr lang="pl-PL" sz="1500" i="1" dirty="0" smtClean="0"/>
              <a:t>II kwartał (*2014-I kw.)</a:t>
            </a:r>
          </a:p>
        </p:txBody>
      </p:sp>
      <p:sp>
        <p:nvSpPr>
          <p:cNvPr id="8" name="Symbol zastępczy daty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26  maja  2014</a:t>
            </a:r>
            <a:endParaRPr lang="pl-PL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84EFD4-67D9-4AA9-BB12-DFFE75C6FBD0}" type="slidenum">
              <a:rPr lang="pl-PL" smtClean="0"/>
              <a:pPr>
                <a:defRPr/>
              </a:pPr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002849481"/>
      </p:ext>
    </p:extLst>
  </p:cSld>
  <p:clrMapOvr>
    <a:masterClrMapping/>
  </p:clrMapOvr>
  <p:transition spd="med"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8280920" cy="576064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Niepełnosprawni pracujący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1268760"/>
            <a:ext cx="8229600" cy="792088"/>
          </a:xfrm>
        </p:spPr>
        <p:txBody>
          <a:bodyPr>
            <a:normAutofit lnSpcReduction="10000"/>
          </a:bodyPr>
          <a:lstStyle/>
          <a:p>
            <a:r>
              <a:rPr lang="pl-PL" sz="2400" dirty="0" smtClean="0"/>
              <a:t>Osoby w wieku 45 lat i więcej według stopnia niepełnosprawności, 2010-2014</a:t>
            </a:r>
            <a:endParaRPr lang="pl-PL" sz="2400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Główny Urząd Statystyczny</a:t>
            </a:r>
            <a:endParaRPr lang="pl-PL" dirty="0"/>
          </a:p>
        </p:txBody>
      </p:sp>
      <p:graphicFrame>
        <p:nvGraphicFramePr>
          <p:cNvPr id="6" name="Wykres 5"/>
          <p:cNvGraphicFramePr/>
          <p:nvPr>
            <p:extLst>
              <p:ext uri="{D42A27DB-BD31-4B8C-83A1-F6EECF244321}">
                <p14:modId xmlns:p14="http://schemas.microsoft.com/office/powerpoint/2010/main" xmlns="" val="1151617007"/>
              </p:ext>
            </p:extLst>
          </p:nvPr>
        </p:nvGraphicFramePr>
        <p:xfrm>
          <a:off x="611560" y="2348880"/>
          <a:ext cx="8409152" cy="3384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Symbol zastępczy zawartości 2"/>
          <p:cNvSpPr txBox="1">
            <a:spLocks/>
          </p:cNvSpPr>
          <p:nvPr/>
        </p:nvSpPr>
        <p:spPr>
          <a:xfrm>
            <a:off x="29593" y="6021288"/>
            <a:ext cx="5760640" cy="638454"/>
          </a:xfrm>
          <a:prstGeom prst="rect">
            <a:avLst/>
          </a:prstGeom>
        </p:spPr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fontAlgn="auto">
              <a:spcAft>
                <a:spcPts val="0"/>
              </a:spcAft>
              <a:buNone/>
            </a:pPr>
            <a:r>
              <a:rPr lang="pl-PL" sz="1600" i="1" dirty="0" smtClean="0"/>
              <a:t>Źródło danych: Badanie Aktywności Ekonomicznej Ludności, </a:t>
            </a:r>
            <a:br>
              <a:rPr lang="pl-PL" sz="1600" i="1" dirty="0" smtClean="0"/>
            </a:br>
            <a:r>
              <a:rPr lang="pl-PL" sz="1600" i="1" dirty="0" smtClean="0"/>
              <a:t>II kwartał (*2014-I kw.)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26  maja  2014</a:t>
            </a:r>
            <a:endParaRPr lang="pl-PL" dirty="0"/>
          </a:p>
        </p:txBody>
      </p:sp>
      <p:sp>
        <p:nvSpPr>
          <p:cNvPr id="8" name="Symbol zastępczy numeru slajd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84EFD4-67D9-4AA9-BB12-DFFE75C6FBD0}" type="slidenum">
              <a:rPr lang="pl-PL" smtClean="0"/>
              <a:pPr>
                <a:defRPr/>
              </a:pPr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404909086"/>
      </p:ext>
    </p:extLst>
  </p:cSld>
  <p:clrMapOvr>
    <a:masterClrMapping/>
  </p:clrMapOvr>
  <p:transition spd="med"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8280920" cy="576064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Niepełnosprawni bezrobotni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1922" y="1196752"/>
            <a:ext cx="7344816" cy="864096"/>
          </a:xfrm>
        </p:spPr>
        <p:txBody>
          <a:bodyPr>
            <a:normAutofit/>
          </a:bodyPr>
          <a:lstStyle/>
          <a:p>
            <a:r>
              <a:rPr lang="pl-PL" sz="2400" dirty="0" smtClean="0"/>
              <a:t>Osoby niepełnosprawne w wieku 45 lat i więcej, 2010-2014</a:t>
            </a:r>
            <a:endParaRPr lang="pl-PL" sz="2400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l-PL" dirty="0" smtClean="0"/>
              <a:t>Główny Urząd Statystyczny</a:t>
            </a:r>
            <a:endParaRPr lang="pl-PL" b="1" dirty="0"/>
          </a:p>
        </p:txBody>
      </p:sp>
      <p:graphicFrame>
        <p:nvGraphicFramePr>
          <p:cNvPr id="5" name="Wykres 4"/>
          <p:cNvGraphicFramePr/>
          <p:nvPr>
            <p:extLst>
              <p:ext uri="{D42A27DB-BD31-4B8C-83A1-F6EECF244321}">
                <p14:modId xmlns:p14="http://schemas.microsoft.com/office/powerpoint/2010/main" xmlns="" val="2874688100"/>
              </p:ext>
            </p:extLst>
          </p:nvPr>
        </p:nvGraphicFramePr>
        <p:xfrm>
          <a:off x="1556674" y="2060848"/>
          <a:ext cx="7560840" cy="2160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Wykres 5"/>
          <p:cNvGraphicFramePr/>
          <p:nvPr>
            <p:extLst>
              <p:ext uri="{D42A27DB-BD31-4B8C-83A1-F6EECF244321}">
                <p14:modId xmlns:p14="http://schemas.microsoft.com/office/powerpoint/2010/main" xmlns="" val="2828285449"/>
              </p:ext>
            </p:extLst>
          </p:nvPr>
        </p:nvGraphicFramePr>
        <p:xfrm>
          <a:off x="1583160" y="4437112"/>
          <a:ext cx="7560840" cy="2160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Symbol zastępczy zawartości 2"/>
          <p:cNvSpPr txBox="1">
            <a:spLocks/>
          </p:cNvSpPr>
          <p:nvPr/>
        </p:nvSpPr>
        <p:spPr>
          <a:xfrm>
            <a:off x="0" y="4437112"/>
            <a:ext cx="1728192" cy="2222630"/>
          </a:xfrm>
          <a:prstGeom prst="rect">
            <a:avLst/>
          </a:prstGeom>
        </p:spPr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fontAlgn="auto">
              <a:spcAft>
                <a:spcPts val="0"/>
              </a:spcAft>
              <a:buNone/>
            </a:pPr>
            <a:r>
              <a:rPr lang="pl-PL" sz="1500" i="1" dirty="0" smtClean="0"/>
              <a:t>Źródło danych: Badanie Aktywności Ekonomicznej Ludności, </a:t>
            </a:r>
            <a:br>
              <a:rPr lang="pl-PL" sz="1500" i="1" dirty="0" smtClean="0"/>
            </a:br>
            <a:r>
              <a:rPr lang="pl-PL" sz="1500" i="1" dirty="0" smtClean="0"/>
              <a:t>II kwartał </a:t>
            </a:r>
            <a:br>
              <a:rPr lang="pl-PL" sz="1500" i="1" dirty="0" smtClean="0"/>
            </a:br>
            <a:r>
              <a:rPr lang="pl-PL" sz="1500" i="1" dirty="0" smtClean="0"/>
              <a:t>(*2014-I kw.)</a:t>
            </a:r>
          </a:p>
        </p:txBody>
      </p:sp>
      <p:sp>
        <p:nvSpPr>
          <p:cNvPr id="8" name="Symbol zastępczy daty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26  maja  2014</a:t>
            </a:r>
            <a:endParaRPr lang="pl-PL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84EFD4-67D9-4AA9-BB12-DFFE75C6FBD0}" type="slidenum">
              <a:rPr lang="pl-PL" smtClean="0"/>
              <a:pPr>
                <a:defRPr/>
              </a:pPr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863333532"/>
      </p:ext>
    </p:extLst>
  </p:cSld>
  <p:clrMapOvr>
    <a:masterClrMapping/>
  </p:clrMapOvr>
  <p:transition spd="med"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8280920" cy="576064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Niepełnosprawni bezrobotni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22" y="1268760"/>
            <a:ext cx="8928765" cy="504056"/>
          </a:xfrm>
        </p:spPr>
        <p:txBody>
          <a:bodyPr>
            <a:normAutofit/>
          </a:bodyPr>
          <a:lstStyle/>
          <a:p>
            <a:r>
              <a:rPr lang="pl-PL" sz="2400" dirty="0" smtClean="0"/>
              <a:t>Osoby niepełnosprawne w wieku 45 lat i więcej, 2010-2014</a:t>
            </a:r>
            <a:endParaRPr lang="pl-PL" sz="2400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l-PL" dirty="0" smtClean="0"/>
              <a:t>Główny Urząd Statystyczny</a:t>
            </a:r>
            <a:endParaRPr lang="pl-PL" b="1" dirty="0"/>
          </a:p>
        </p:txBody>
      </p:sp>
      <p:graphicFrame>
        <p:nvGraphicFramePr>
          <p:cNvPr id="5" name="Wykres 4"/>
          <p:cNvGraphicFramePr/>
          <p:nvPr>
            <p:extLst>
              <p:ext uri="{D42A27DB-BD31-4B8C-83A1-F6EECF244321}">
                <p14:modId xmlns:p14="http://schemas.microsoft.com/office/powerpoint/2010/main" xmlns="" val="603395616"/>
              </p:ext>
            </p:extLst>
          </p:nvPr>
        </p:nvGraphicFramePr>
        <p:xfrm>
          <a:off x="1475656" y="1873918"/>
          <a:ext cx="7560840" cy="2016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Wykres 5"/>
          <p:cNvGraphicFramePr/>
          <p:nvPr>
            <p:extLst>
              <p:ext uri="{D42A27DB-BD31-4B8C-83A1-F6EECF244321}">
                <p14:modId xmlns:p14="http://schemas.microsoft.com/office/powerpoint/2010/main" xmlns="" val="2586999725"/>
              </p:ext>
            </p:extLst>
          </p:nvPr>
        </p:nvGraphicFramePr>
        <p:xfrm>
          <a:off x="1475656" y="4008508"/>
          <a:ext cx="7560840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pole tekstowe 6"/>
          <p:cNvSpPr txBox="1"/>
          <p:nvPr/>
        </p:nvSpPr>
        <p:spPr>
          <a:xfrm>
            <a:off x="0" y="2589643"/>
            <a:ext cx="15841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b="1" i="1" dirty="0" smtClean="0"/>
              <a:t>Kategorie bezrobotnych</a:t>
            </a:r>
            <a:endParaRPr lang="pl-PL" sz="1600" b="1" i="1" dirty="0"/>
          </a:p>
        </p:txBody>
      </p:sp>
      <p:sp>
        <p:nvSpPr>
          <p:cNvPr id="8" name="pole tekstowe 7"/>
          <p:cNvSpPr txBox="1"/>
          <p:nvPr/>
        </p:nvSpPr>
        <p:spPr>
          <a:xfrm>
            <a:off x="0" y="4869160"/>
            <a:ext cx="15841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b="1" i="1" dirty="0" smtClean="0"/>
              <a:t>Okres poszukiwania pracy</a:t>
            </a:r>
            <a:endParaRPr lang="pl-PL" sz="1600" b="1" i="1" dirty="0"/>
          </a:p>
        </p:txBody>
      </p:sp>
      <p:sp>
        <p:nvSpPr>
          <p:cNvPr id="9" name="Symbol zastępczy zawartości 2"/>
          <p:cNvSpPr txBox="1">
            <a:spLocks/>
          </p:cNvSpPr>
          <p:nvPr/>
        </p:nvSpPr>
        <p:spPr>
          <a:xfrm>
            <a:off x="8865" y="6381328"/>
            <a:ext cx="7443456" cy="404664"/>
          </a:xfrm>
          <a:prstGeom prst="rect">
            <a:avLst/>
          </a:prstGeom>
        </p:spPr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fontAlgn="auto">
              <a:spcAft>
                <a:spcPts val="0"/>
              </a:spcAft>
              <a:buNone/>
            </a:pPr>
            <a:r>
              <a:rPr lang="pl-PL" sz="1500" i="1" dirty="0" smtClean="0"/>
              <a:t>Źródło danych: Badanie Aktywności Ekonomicznej Ludności, II kwartał (*2014-I kw.)</a:t>
            </a:r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26  maja  2014</a:t>
            </a:r>
            <a:endParaRPr lang="pl-PL" dirty="0"/>
          </a:p>
        </p:txBody>
      </p:sp>
      <p:sp>
        <p:nvSpPr>
          <p:cNvPr id="11" name="Symbol zastępczy numeru slajd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84EFD4-67D9-4AA9-BB12-DFFE75C6FBD0}" type="slidenum">
              <a:rPr lang="pl-PL" smtClean="0"/>
              <a:pPr>
                <a:defRPr/>
              </a:pPr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503074174"/>
      </p:ext>
    </p:extLst>
  </p:cSld>
  <p:clrMapOvr>
    <a:masterClrMapping/>
  </p:clrMapOvr>
  <p:transition spd="med">
    <p:wipe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8280920" cy="576064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Niepełnosprawni bierni zawodowo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7504" y="1340768"/>
            <a:ext cx="8122096" cy="576064"/>
          </a:xfrm>
        </p:spPr>
        <p:txBody>
          <a:bodyPr>
            <a:normAutofit/>
          </a:bodyPr>
          <a:lstStyle/>
          <a:p>
            <a:r>
              <a:rPr lang="pl-PL" sz="2400" dirty="0" smtClean="0"/>
              <a:t>Osoby w wieku 45 lat i więcej,  2010-2014</a:t>
            </a: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Główny Urząd Statystyczny</a:t>
            </a:r>
            <a:endParaRPr lang="pl-PL" dirty="0"/>
          </a:p>
        </p:txBody>
      </p:sp>
      <p:graphicFrame>
        <p:nvGraphicFramePr>
          <p:cNvPr id="5" name="Wykres 4"/>
          <p:cNvGraphicFramePr/>
          <p:nvPr>
            <p:extLst>
              <p:ext uri="{D42A27DB-BD31-4B8C-83A1-F6EECF244321}">
                <p14:modId xmlns:p14="http://schemas.microsoft.com/office/powerpoint/2010/main" xmlns="" val="217182538"/>
              </p:ext>
            </p:extLst>
          </p:nvPr>
        </p:nvGraphicFramePr>
        <p:xfrm>
          <a:off x="1580200" y="1988840"/>
          <a:ext cx="7560840" cy="2160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Wykres 5"/>
          <p:cNvGraphicFramePr/>
          <p:nvPr>
            <p:extLst>
              <p:ext uri="{D42A27DB-BD31-4B8C-83A1-F6EECF244321}">
                <p14:modId xmlns:p14="http://schemas.microsoft.com/office/powerpoint/2010/main" xmlns="" val="1601616760"/>
              </p:ext>
            </p:extLst>
          </p:nvPr>
        </p:nvGraphicFramePr>
        <p:xfrm>
          <a:off x="1475656" y="4437112"/>
          <a:ext cx="7560840" cy="2160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Symbol zastępczy zawartości 2"/>
          <p:cNvSpPr txBox="1">
            <a:spLocks/>
          </p:cNvSpPr>
          <p:nvPr/>
        </p:nvSpPr>
        <p:spPr>
          <a:xfrm>
            <a:off x="-26646" y="3573016"/>
            <a:ext cx="1970847" cy="2492896"/>
          </a:xfrm>
          <a:prstGeom prst="rect">
            <a:avLst/>
          </a:prstGeom>
        </p:spPr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fontAlgn="auto">
              <a:spcAft>
                <a:spcPts val="0"/>
              </a:spcAft>
              <a:buNone/>
            </a:pPr>
            <a:r>
              <a:rPr lang="pl-PL" sz="1500" i="1" dirty="0" smtClean="0"/>
              <a:t>Źródło danych: Badanie Aktywności Ekonomicznej Ludności, </a:t>
            </a:r>
            <a:br>
              <a:rPr lang="pl-PL" sz="1500" i="1" dirty="0" smtClean="0"/>
            </a:br>
            <a:r>
              <a:rPr lang="pl-PL" sz="1500" i="1" dirty="0" smtClean="0"/>
              <a:t>II kwartał </a:t>
            </a:r>
            <a:br>
              <a:rPr lang="pl-PL" sz="1500" i="1" dirty="0" smtClean="0"/>
            </a:br>
            <a:r>
              <a:rPr lang="pl-PL" sz="1500" i="1" dirty="0" smtClean="0"/>
              <a:t>(*2014-I kw.)</a:t>
            </a:r>
          </a:p>
        </p:txBody>
      </p:sp>
      <p:sp>
        <p:nvSpPr>
          <p:cNvPr id="8" name="Symbol zastępczy daty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26  maja  2014</a:t>
            </a:r>
            <a:endParaRPr lang="pl-PL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84EFD4-67D9-4AA9-BB12-DFFE75C6FBD0}" type="slidenum">
              <a:rPr lang="pl-PL" smtClean="0"/>
              <a:pPr>
                <a:defRPr/>
              </a:pPr>
              <a:t>17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204813679"/>
      </p:ext>
    </p:extLst>
  </p:cSld>
  <p:clrMapOvr>
    <a:masterClrMapping/>
  </p:clrMapOvr>
  <p:transition spd="med">
    <p:wipe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8280920" cy="576064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Niepełnosprawni bierni zawodowo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22" y="1268760"/>
            <a:ext cx="8640733" cy="576064"/>
          </a:xfrm>
        </p:spPr>
        <p:txBody>
          <a:bodyPr>
            <a:normAutofit/>
          </a:bodyPr>
          <a:lstStyle/>
          <a:p>
            <a:r>
              <a:rPr lang="pl-PL" sz="2400" dirty="0" smtClean="0"/>
              <a:t>Osoby niepełnosprawne w wieku 45 lat i więcej, 2010-2014</a:t>
            </a:r>
            <a:endParaRPr lang="pl-PL" sz="2400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l-PL" dirty="0" smtClean="0"/>
              <a:t>Główny Urząd Statystyczny</a:t>
            </a:r>
            <a:endParaRPr lang="pl-PL" b="1" dirty="0"/>
          </a:p>
        </p:txBody>
      </p:sp>
      <p:graphicFrame>
        <p:nvGraphicFramePr>
          <p:cNvPr id="5" name="Wykres 4"/>
          <p:cNvGraphicFramePr/>
          <p:nvPr>
            <p:extLst>
              <p:ext uri="{D42A27DB-BD31-4B8C-83A1-F6EECF244321}">
                <p14:modId xmlns:p14="http://schemas.microsoft.com/office/powerpoint/2010/main" xmlns="" val="1684667762"/>
              </p:ext>
            </p:extLst>
          </p:nvPr>
        </p:nvGraphicFramePr>
        <p:xfrm>
          <a:off x="1475656" y="1844824"/>
          <a:ext cx="7560840" cy="2016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Wykres 5"/>
          <p:cNvGraphicFramePr/>
          <p:nvPr>
            <p:extLst>
              <p:ext uri="{D42A27DB-BD31-4B8C-83A1-F6EECF244321}">
                <p14:modId xmlns:p14="http://schemas.microsoft.com/office/powerpoint/2010/main" xmlns="" val="3722089451"/>
              </p:ext>
            </p:extLst>
          </p:nvPr>
        </p:nvGraphicFramePr>
        <p:xfrm>
          <a:off x="1475656" y="4077072"/>
          <a:ext cx="7560840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pole tekstowe 6"/>
          <p:cNvSpPr txBox="1"/>
          <p:nvPr/>
        </p:nvSpPr>
        <p:spPr>
          <a:xfrm>
            <a:off x="0" y="2589643"/>
            <a:ext cx="15841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b="1" i="1" dirty="0" smtClean="0"/>
              <a:t>Stopień niepełno-sprawności</a:t>
            </a:r>
            <a:endParaRPr lang="pl-PL" sz="1600" b="1" i="1" dirty="0"/>
          </a:p>
        </p:txBody>
      </p:sp>
      <p:sp>
        <p:nvSpPr>
          <p:cNvPr id="8" name="pole tekstowe 7"/>
          <p:cNvSpPr txBox="1"/>
          <p:nvPr/>
        </p:nvSpPr>
        <p:spPr>
          <a:xfrm>
            <a:off x="0" y="4869160"/>
            <a:ext cx="15841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b="1" i="1" dirty="0" smtClean="0"/>
              <a:t>Przyczyny nie poszukiwania pracy</a:t>
            </a:r>
            <a:endParaRPr lang="pl-PL" sz="1600" b="1" i="1" dirty="0"/>
          </a:p>
        </p:txBody>
      </p:sp>
      <p:sp>
        <p:nvSpPr>
          <p:cNvPr id="9" name="Symbol zastępczy zawartości 2"/>
          <p:cNvSpPr txBox="1">
            <a:spLocks/>
          </p:cNvSpPr>
          <p:nvPr/>
        </p:nvSpPr>
        <p:spPr>
          <a:xfrm>
            <a:off x="-35504" y="6381328"/>
            <a:ext cx="7443456" cy="404664"/>
          </a:xfrm>
          <a:prstGeom prst="rect">
            <a:avLst/>
          </a:prstGeom>
        </p:spPr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fontAlgn="auto">
              <a:spcAft>
                <a:spcPts val="0"/>
              </a:spcAft>
              <a:buNone/>
            </a:pPr>
            <a:r>
              <a:rPr lang="pl-PL" sz="1500" i="1" dirty="0" smtClean="0"/>
              <a:t>Źródło danych: Badanie Aktywności Ekonomicznej Ludności, II kwartał (2014-I kw.)</a:t>
            </a:r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26  maja  2014</a:t>
            </a:r>
            <a:endParaRPr lang="pl-PL" dirty="0"/>
          </a:p>
        </p:txBody>
      </p:sp>
      <p:sp>
        <p:nvSpPr>
          <p:cNvPr id="11" name="Symbol zastępczy numeru slajd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84EFD4-67D9-4AA9-BB12-DFFE75C6FBD0}" type="slidenum">
              <a:rPr lang="pl-PL" smtClean="0"/>
              <a:pPr>
                <a:defRPr/>
              </a:pPr>
              <a:t>18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897838929"/>
      </p:ext>
    </p:extLst>
  </p:cSld>
  <p:clrMapOvr>
    <a:masterClrMapping/>
  </p:clrMapOvr>
  <p:transition spd="med">
    <p:wipe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775191"/>
            <a:ext cx="4906888" cy="1653809"/>
          </a:xfrm>
        </p:spPr>
        <p:txBody>
          <a:bodyPr>
            <a:normAutofit/>
          </a:bodyPr>
          <a:lstStyle/>
          <a:p>
            <a:pPr marL="118872" indent="0">
              <a:buNone/>
            </a:pPr>
            <a:r>
              <a:rPr lang="pl-PL" sz="4800" dirty="0" smtClean="0">
                <a:solidFill>
                  <a:schemeClr val="accent2">
                    <a:lumMod val="50000"/>
                  </a:schemeClr>
                </a:solidFill>
                <a:latin typeface="+mj-lt"/>
                <a:cs typeface="Aharoni" panose="02010803020104030203" pitchFamily="2" charset="-79"/>
              </a:rPr>
              <a:t>Dziękujemy</a:t>
            </a:r>
            <a:endParaRPr lang="pl-PL" sz="4800" dirty="0">
              <a:solidFill>
                <a:schemeClr val="accent2">
                  <a:lumMod val="50000"/>
                </a:schemeClr>
              </a:solidFill>
              <a:latin typeface="+mj-lt"/>
              <a:cs typeface="Aharoni" panose="02010803020104030203" pitchFamily="2" charset="-79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211960" y="3164196"/>
            <a:ext cx="4248894" cy="283716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020272" y="5606550"/>
            <a:ext cx="1440582" cy="893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73267148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755576" y="476672"/>
            <a:ext cx="7632848" cy="504056"/>
          </a:xfrm>
        </p:spPr>
        <p:txBody>
          <a:bodyPr>
            <a:noAutofit/>
          </a:bodyPr>
          <a:lstStyle/>
          <a:p>
            <a:pPr algn="ctr"/>
            <a:r>
              <a:rPr lang="pl-PL" sz="3200" dirty="0" smtClean="0">
                <a:latin typeface="Tahoma" pitchFamily="34" charset="0"/>
                <a:cs typeface="Tahoma" pitchFamily="34" charset="0"/>
              </a:rPr>
              <a:t>Plan</a:t>
            </a:r>
            <a:endParaRPr lang="pl-PL" sz="32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>
          <a:xfrm>
            <a:off x="467544" y="1628800"/>
            <a:ext cx="7992888" cy="4325112"/>
          </a:xfrm>
          <a:noFill/>
        </p:spPr>
        <p:txBody>
          <a:bodyPr>
            <a:normAutofit/>
          </a:bodyPr>
          <a:lstStyle/>
          <a:p>
            <a:pPr marL="0">
              <a:lnSpc>
                <a:spcPts val="3200"/>
              </a:lnSpc>
              <a:buNone/>
            </a:pPr>
            <a:endParaRPr lang="pl-PL" sz="2000" b="1" dirty="0" smtClean="0">
              <a:solidFill>
                <a:srgbClr val="003C3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09537" indent="0" algn="just">
              <a:buFont typeface="Wingdings 3" panose="05040102010807070707" pitchFamily="18" charset="2"/>
              <a:buNone/>
              <a:defRPr/>
            </a:pPr>
            <a:endParaRPr lang="pl-PL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66928" indent="-457200">
              <a:buFont typeface="+mj-lt"/>
              <a:buAutoNum type="arabicPeriod"/>
              <a:defRPr/>
            </a:pPr>
            <a:r>
              <a:rPr lang="pl-PL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Liczba osób niepełnosprawnych i podstawowe cechy demograficzne według Narodowego Spisu Powszechnego 2011</a:t>
            </a:r>
            <a:endParaRPr lang="pl-PL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66928" indent="-457200">
              <a:buFont typeface="+mj-lt"/>
              <a:buAutoNum type="arabicPeriod"/>
              <a:defRPr/>
            </a:pPr>
            <a:endParaRPr lang="pl-PL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66928" indent="-457200">
              <a:buFont typeface="+mj-lt"/>
              <a:buAutoNum type="arabicPeriod"/>
              <a:defRPr/>
            </a:pPr>
            <a:r>
              <a:rPr lang="pl-PL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Aktywność ekonomiczna osób niepełnosprawnych prawnie</a:t>
            </a:r>
            <a:br>
              <a:rPr lang="pl-PL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(Badanie Aktywności Ekonomicznej Ludności).</a:t>
            </a:r>
            <a:endParaRPr lang="pl-PL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66928" indent="-457200">
              <a:buFont typeface="+mj-lt"/>
              <a:buAutoNum type="arabicPeriod"/>
              <a:defRPr/>
            </a:pPr>
            <a:endParaRPr lang="pl-PL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66928" indent="-457200">
              <a:buFont typeface="+mj-lt"/>
              <a:buAutoNum type="arabicPeriod"/>
              <a:defRPr/>
            </a:pPr>
            <a:r>
              <a:rPr lang="pl-PL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Niepełnosprawni: pracujący, bezrobotni, bierni zawodowo według podstawowych cech (</a:t>
            </a:r>
            <a:r>
              <a:rPr lang="pl-PL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BAEL</a:t>
            </a:r>
            <a:r>
              <a:rPr lang="pl-PL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).</a:t>
            </a:r>
            <a:endParaRPr lang="pl-PL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92608" lvl="1">
              <a:lnSpc>
                <a:spcPts val="3200"/>
              </a:lnSpc>
              <a:buClr>
                <a:srgbClr val="005250"/>
              </a:buClr>
              <a:buNone/>
            </a:pPr>
            <a:endParaRPr lang="pl-PL" sz="2000" b="1" kern="1000" spc="-90" dirty="0" smtClean="0">
              <a:solidFill>
                <a:srgbClr val="003C3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92608" lvl="1">
              <a:lnSpc>
                <a:spcPts val="3200"/>
              </a:lnSpc>
              <a:buClr>
                <a:srgbClr val="005250"/>
              </a:buClr>
              <a:buNone/>
            </a:pPr>
            <a:endParaRPr lang="pl-PL" sz="2000" b="1" dirty="0" smtClean="0">
              <a:solidFill>
                <a:srgbClr val="003C3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None/>
            </a:pPr>
            <a:endParaRPr lang="pl-PL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>
          <a:xfrm>
            <a:off x="3347864" y="6669360"/>
            <a:ext cx="2592288" cy="188640"/>
          </a:xfrm>
        </p:spPr>
        <p:txBody>
          <a:bodyPr/>
          <a:lstStyle/>
          <a:p>
            <a:pPr algn="ctr">
              <a:defRPr/>
            </a:pPr>
            <a:r>
              <a:rPr lang="pl-PL" smtClean="0"/>
              <a:t>Główny Urząd Statystyczny</a:t>
            </a:r>
            <a:endParaRPr lang="pl-PL" dirty="0"/>
          </a:p>
        </p:txBody>
      </p:sp>
      <p:sp>
        <p:nvSpPr>
          <p:cNvPr id="6" name="Symbol zastępczy zawartości 3"/>
          <p:cNvSpPr txBox="1">
            <a:spLocks/>
          </p:cNvSpPr>
          <p:nvPr/>
        </p:nvSpPr>
        <p:spPr>
          <a:xfrm>
            <a:off x="468313" y="1557338"/>
            <a:ext cx="8229600" cy="452596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109537" marR="0" lvl="0" indent="0" algn="just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Wingdings 3" pitchFamily="18" charset="2"/>
              <a:buNone/>
              <a:tabLst/>
              <a:defRPr/>
            </a:pPr>
            <a:endParaRPr kumimoji="0" lang="pl-PL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ea typeface="+mn-ea"/>
              <a:cs typeface="Tahoma" pitchFamily="34" charset="0"/>
            </a:endParaRPr>
          </a:p>
        </p:txBody>
      </p:sp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26  maja  2014</a:t>
            </a:r>
            <a:endParaRPr lang="pl-PL" dirty="0"/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84EFD4-67D9-4AA9-BB12-DFFE75C6FBD0}" type="slidenum">
              <a:rPr lang="pl-PL" smtClean="0"/>
              <a:pPr>
                <a:defRPr/>
              </a:pPr>
              <a:t>2</a:t>
            </a:fld>
            <a:endParaRPr lang="pl-PL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Niepełnosprawni ogółem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4941168"/>
            <a:ext cx="7992888" cy="1800200"/>
          </a:xfrm>
        </p:spPr>
        <p:txBody>
          <a:bodyPr/>
          <a:lstStyle/>
          <a:p>
            <a:r>
              <a:rPr lang="pl-PL" sz="2600" dirty="0" smtClean="0"/>
              <a:t>Ogólna liczba niepełnosprawnych (2002-2011) spadła o 14% (760 tys. osób)</a:t>
            </a:r>
          </a:p>
          <a:p>
            <a:pPr lvl="1"/>
            <a:r>
              <a:rPr lang="pl-PL" sz="2400" dirty="0" smtClean="0"/>
              <a:t>Niepełnosprawnych </a:t>
            </a:r>
            <a:r>
              <a:rPr lang="pl-PL" sz="2400" u="sng" dirty="0" smtClean="0"/>
              <a:t>prawnie</a:t>
            </a:r>
            <a:r>
              <a:rPr lang="pl-PL" sz="2400" dirty="0" smtClean="0"/>
              <a:t> spadła o 30%</a:t>
            </a:r>
          </a:p>
          <a:p>
            <a:pPr lvl="1"/>
            <a:r>
              <a:rPr lang="pl-PL" sz="2400" dirty="0" smtClean="0">
                <a:solidFill>
                  <a:srgbClr val="339933"/>
                </a:solidFill>
              </a:rPr>
              <a:t>Tylko biologicznie – wzrost o 56%</a:t>
            </a:r>
          </a:p>
          <a:p>
            <a:pPr lvl="1"/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Główny Urząd Statystyczny</a:t>
            </a:r>
            <a:endParaRPr lang="pl-PL" dirty="0"/>
          </a:p>
        </p:txBody>
      </p:sp>
      <p:graphicFrame>
        <p:nvGraphicFramePr>
          <p:cNvPr id="5" name="Wykres 4"/>
          <p:cNvGraphicFramePr/>
          <p:nvPr>
            <p:extLst>
              <p:ext uri="{D42A27DB-BD31-4B8C-83A1-F6EECF244321}">
                <p14:modId xmlns:p14="http://schemas.microsoft.com/office/powerpoint/2010/main" xmlns="" val="3818641219"/>
              </p:ext>
            </p:extLst>
          </p:nvPr>
        </p:nvGraphicFramePr>
        <p:xfrm>
          <a:off x="1979712" y="1484784"/>
          <a:ext cx="6732013" cy="3384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Symbol zastępczy zawartości 2"/>
          <p:cNvSpPr txBox="1">
            <a:spLocks/>
          </p:cNvSpPr>
          <p:nvPr/>
        </p:nvSpPr>
        <p:spPr>
          <a:xfrm>
            <a:off x="0" y="2960948"/>
            <a:ext cx="1800200" cy="1512168"/>
          </a:xfrm>
          <a:prstGeom prst="rect">
            <a:avLst/>
          </a:prstGeom>
        </p:spPr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fontAlgn="auto">
              <a:spcAft>
                <a:spcPts val="0"/>
              </a:spcAft>
              <a:buNone/>
            </a:pPr>
            <a:r>
              <a:rPr lang="pl-PL" sz="1600" i="1" dirty="0" smtClean="0"/>
              <a:t>Źródło danych: Narodowy Spis Powszechny Ludności </a:t>
            </a:r>
            <a:br>
              <a:rPr lang="pl-PL" sz="1600" i="1" dirty="0" smtClean="0"/>
            </a:br>
            <a:r>
              <a:rPr lang="pl-PL" sz="1600" i="1" dirty="0" smtClean="0"/>
              <a:t>i Mieszkań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26  maja  2014</a:t>
            </a:r>
            <a:endParaRPr lang="pl-PL" dirty="0"/>
          </a:p>
        </p:txBody>
      </p:sp>
      <p:sp>
        <p:nvSpPr>
          <p:cNvPr id="8" name="Symbol zastępczy numeru slajd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84EFD4-67D9-4AA9-BB12-DFFE75C6FBD0}" type="slidenum">
              <a:rPr lang="pl-PL" smtClean="0"/>
              <a:pPr>
                <a:defRPr/>
              </a:pPr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896882659"/>
      </p:ext>
    </p:extLst>
  </p:cSld>
  <p:clrMapOvr>
    <a:masterClrMapping/>
  </p:clrMapOvr>
  <p:transition spd="med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Niepełnosprawni ogółem 2002-2011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3718" y="1340768"/>
            <a:ext cx="6552728" cy="576064"/>
          </a:xfrm>
        </p:spPr>
        <p:txBody>
          <a:bodyPr>
            <a:normAutofit/>
          </a:bodyPr>
          <a:lstStyle/>
          <a:p>
            <a:r>
              <a:rPr lang="pl-PL" sz="2400" dirty="0" smtClean="0"/>
              <a:t>Rośnie udział mieszkańców miast i kobiet</a:t>
            </a: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Główny Urząd Statystyczny</a:t>
            </a:r>
            <a:endParaRPr lang="pl-PL" dirty="0"/>
          </a:p>
        </p:txBody>
      </p:sp>
      <p:graphicFrame>
        <p:nvGraphicFramePr>
          <p:cNvPr id="6" name="Wykres 5"/>
          <p:cNvGraphicFramePr/>
          <p:nvPr>
            <p:extLst>
              <p:ext uri="{D42A27DB-BD31-4B8C-83A1-F6EECF244321}">
                <p14:modId xmlns:p14="http://schemas.microsoft.com/office/powerpoint/2010/main" xmlns="" val="1082622668"/>
              </p:ext>
            </p:extLst>
          </p:nvPr>
        </p:nvGraphicFramePr>
        <p:xfrm>
          <a:off x="5796136" y="1844824"/>
          <a:ext cx="3215680" cy="2376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Wykres 6"/>
          <p:cNvGraphicFramePr/>
          <p:nvPr>
            <p:extLst>
              <p:ext uri="{D42A27DB-BD31-4B8C-83A1-F6EECF244321}">
                <p14:modId xmlns:p14="http://schemas.microsoft.com/office/powerpoint/2010/main" xmlns="" val="3895548383"/>
              </p:ext>
            </p:extLst>
          </p:nvPr>
        </p:nvGraphicFramePr>
        <p:xfrm>
          <a:off x="5796136" y="4365104"/>
          <a:ext cx="3215680" cy="23611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Wykres 7"/>
          <p:cNvGraphicFramePr/>
          <p:nvPr>
            <p:extLst>
              <p:ext uri="{D42A27DB-BD31-4B8C-83A1-F6EECF244321}">
                <p14:modId xmlns:p14="http://schemas.microsoft.com/office/powerpoint/2010/main" xmlns="" val="739365664"/>
              </p:ext>
            </p:extLst>
          </p:nvPr>
        </p:nvGraphicFramePr>
        <p:xfrm>
          <a:off x="2339752" y="1916832"/>
          <a:ext cx="3240360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Wykres 8"/>
          <p:cNvGraphicFramePr/>
          <p:nvPr>
            <p:extLst>
              <p:ext uri="{D42A27DB-BD31-4B8C-83A1-F6EECF244321}">
                <p14:modId xmlns:p14="http://schemas.microsoft.com/office/powerpoint/2010/main" xmlns="" val="1578848398"/>
              </p:ext>
            </p:extLst>
          </p:nvPr>
        </p:nvGraphicFramePr>
        <p:xfrm>
          <a:off x="2339752" y="4329100"/>
          <a:ext cx="3312368" cy="2376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0" name="Symbol zastępczy zawartości 2"/>
          <p:cNvSpPr txBox="1">
            <a:spLocks/>
          </p:cNvSpPr>
          <p:nvPr/>
        </p:nvSpPr>
        <p:spPr>
          <a:xfrm>
            <a:off x="107504" y="4941168"/>
            <a:ext cx="1800200" cy="1800200"/>
          </a:xfrm>
          <a:prstGeom prst="rect">
            <a:avLst/>
          </a:prstGeom>
        </p:spPr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fontAlgn="auto">
              <a:spcAft>
                <a:spcPts val="0"/>
              </a:spcAft>
              <a:buNone/>
            </a:pPr>
            <a:r>
              <a:rPr lang="pl-PL" sz="1600" i="1" dirty="0"/>
              <a:t>Źródło danych: Narodowy Spis Powszechny Ludności </a:t>
            </a:r>
            <a:br>
              <a:rPr lang="pl-PL" sz="1600" i="1" dirty="0"/>
            </a:br>
            <a:r>
              <a:rPr lang="pl-PL" sz="1600" i="1" dirty="0"/>
              <a:t>i Mieszkań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26  maja  2014</a:t>
            </a:r>
            <a:endParaRPr lang="pl-PL" dirty="0"/>
          </a:p>
        </p:txBody>
      </p:sp>
      <p:sp>
        <p:nvSpPr>
          <p:cNvPr id="11" name="Symbol zastępczy numeru slajd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84EFD4-67D9-4AA9-BB12-DFFE75C6FBD0}" type="slidenum">
              <a:rPr lang="pl-PL" smtClean="0"/>
              <a:pPr>
                <a:defRPr/>
              </a:pPr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195145758"/>
      </p:ext>
    </p:extLst>
  </p:cSld>
  <p:clrMapOvr>
    <a:masterClrMapping/>
  </p:clrMapOvr>
  <p:transition spd="med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8013576" cy="576064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Osoby niepełnosprawne 2011</a:t>
            </a:r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Główny Urząd Statystyczny</a:t>
            </a:r>
            <a:endParaRPr lang="pl-PL" dirty="0"/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95707036"/>
              </p:ext>
            </p:extLst>
          </p:nvPr>
        </p:nvGraphicFramePr>
        <p:xfrm>
          <a:off x="899592" y="1412776"/>
          <a:ext cx="7224464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2232"/>
                <a:gridCol w="361223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ogółem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w</a:t>
                      </a:r>
                      <a:r>
                        <a:rPr lang="pl-PL" baseline="0" dirty="0" smtClean="0"/>
                        <a:t> wieku 45 lat i więcej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pl-PL" i="1" dirty="0" smtClean="0"/>
                        <a:t>w tys.</a:t>
                      </a:r>
                      <a:endParaRPr lang="pl-PL" i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4 697,0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3 852,8 </a:t>
                      </a:r>
                      <a:r>
                        <a:rPr lang="pl-PL" i="1" dirty="0" smtClean="0"/>
                        <a:t>(82%)</a:t>
                      </a:r>
                      <a:endParaRPr lang="pl-PL" i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Wykres 8"/>
          <p:cNvGraphicFramePr/>
          <p:nvPr>
            <p:extLst>
              <p:ext uri="{D42A27DB-BD31-4B8C-83A1-F6EECF244321}">
                <p14:modId xmlns:p14="http://schemas.microsoft.com/office/powerpoint/2010/main" xmlns="" val="3241031433"/>
              </p:ext>
            </p:extLst>
          </p:nvPr>
        </p:nvGraphicFramePr>
        <p:xfrm>
          <a:off x="1619672" y="2600908"/>
          <a:ext cx="3096344" cy="2232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Wykres 9"/>
          <p:cNvGraphicFramePr/>
          <p:nvPr>
            <p:extLst>
              <p:ext uri="{D42A27DB-BD31-4B8C-83A1-F6EECF244321}">
                <p14:modId xmlns:p14="http://schemas.microsoft.com/office/powerpoint/2010/main" xmlns="" val="2270671346"/>
              </p:ext>
            </p:extLst>
          </p:nvPr>
        </p:nvGraphicFramePr>
        <p:xfrm>
          <a:off x="1619672" y="4617132"/>
          <a:ext cx="2927648" cy="20730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Wykres 10"/>
          <p:cNvGraphicFramePr/>
          <p:nvPr>
            <p:extLst>
              <p:ext uri="{D42A27DB-BD31-4B8C-83A1-F6EECF244321}">
                <p14:modId xmlns:p14="http://schemas.microsoft.com/office/powerpoint/2010/main" xmlns="" val="226461903"/>
              </p:ext>
            </p:extLst>
          </p:nvPr>
        </p:nvGraphicFramePr>
        <p:xfrm>
          <a:off x="5436096" y="2600908"/>
          <a:ext cx="3096344" cy="2232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2" name="Wykres 11"/>
          <p:cNvGraphicFramePr/>
          <p:nvPr>
            <p:extLst>
              <p:ext uri="{D42A27DB-BD31-4B8C-83A1-F6EECF244321}">
                <p14:modId xmlns:p14="http://schemas.microsoft.com/office/powerpoint/2010/main" xmlns="" val="306313847"/>
              </p:ext>
            </p:extLst>
          </p:nvPr>
        </p:nvGraphicFramePr>
        <p:xfrm>
          <a:off x="5436096" y="4653136"/>
          <a:ext cx="2927648" cy="20730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3" name="Symbol zastępczy zawartości 2"/>
          <p:cNvSpPr txBox="1">
            <a:spLocks/>
          </p:cNvSpPr>
          <p:nvPr/>
        </p:nvSpPr>
        <p:spPr>
          <a:xfrm>
            <a:off x="107502" y="4905164"/>
            <a:ext cx="1667871" cy="1620180"/>
          </a:xfrm>
          <a:prstGeom prst="rect">
            <a:avLst/>
          </a:prstGeom>
        </p:spPr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fontAlgn="auto">
              <a:spcAft>
                <a:spcPts val="0"/>
              </a:spcAft>
              <a:buNone/>
            </a:pPr>
            <a:r>
              <a:rPr lang="pl-PL" sz="1600" i="1" dirty="0"/>
              <a:t>Źródło danych: Narodowy Spis Powszechny Ludności </a:t>
            </a:r>
            <a:br>
              <a:rPr lang="pl-PL" sz="1600" i="1" dirty="0"/>
            </a:br>
            <a:r>
              <a:rPr lang="pl-PL" sz="1600" i="1" dirty="0"/>
              <a:t>i </a:t>
            </a:r>
            <a:r>
              <a:rPr lang="pl-PL" sz="1600" i="1" dirty="0" smtClean="0"/>
              <a:t>Mieszkań 2011</a:t>
            </a:r>
            <a:endParaRPr lang="pl-PL" sz="1600" i="1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26  maja  2014</a:t>
            </a:r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84EFD4-67D9-4AA9-BB12-DFFE75C6FBD0}" type="slidenum">
              <a:rPr lang="pl-PL" smtClean="0"/>
              <a:pPr>
                <a:defRPr/>
              </a:pPr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515425029"/>
      </p:ext>
    </p:extLst>
  </p:cSld>
  <p:clrMapOvr>
    <a:masterClrMapping/>
  </p:clrMapOvr>
  <p:transition spd="med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8013576" cy="576064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Osoby niepełnosprawne 2011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1556792"/>
            <a:ext cx="8229600" cy="576064"/>
          </a:xfrm>
        </p:spPr>
        <p:txBody>
          <a:bodyPr>
            <a:normAutofit/>
          </a:bodyPr>
          <a:lstStyle/>
          <a:p>
            <a:r>
              <a:rPr lang="pl-PL" sz="2400" dirty="0" smtClean="0"/>
              <a:t>Niepełnosprawni ogółem </a:t>
            </a:r>
            <a:r>
              <a:rPr lang="pl-PL" sz="2400" dirty="0" smtClean="0"/>
              <a:t>według </a:t>
            </a:r>
            <a:r>
              <a:rPr lang="pl-PL" sz="2400" dirty="0" smtClean="0"/>
              <a:t>wykształcenia</a:t>
            </a:r>
            <a:endParaRPr lang="pl-PL" sz="2400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Główny Urząd Statystyczny</a:t>
            </a:r>
            <a:endParaRPr lang="pl-PL" dirty="0"/>
          </a:p>
        </p:txBody>
      </p:sp>
      <p:graphicFrame>
        <p:nvGraphicFramePr>
          <p:cNvPr id="5" name="Wykres 4"/>
          <p:cNvGraphicFramePr/>
          <p:nvPr>
            <p:extLst>
              <p:ext uri="{D42A27DB-BD31-4B8C-83A1-F6EECF244321}">
                <p14:modId xmlns:p14="http://schemas.microsoft.com/office/powerpoint/2010/main" xmlns="" val="1274020400"/>
              </p:ext>
            </p:extLst>
          </p:nvPr>
        </p:nvGraphicFramePr>
        <p:xfrm>
          <a:off x="1691680" y="2276872"/>
          <a:ext cx="6984776" cy="42800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Symbol zastępczy zawartości 2"/>
          <p:cNvSpPr txBox="1">
            <a:spLocks/>
          </p:cNvSpPr>
          <p:nvPr/>
        </p:nvSpPr>
        <p:spPr>
          <a:xfrm>
            <a:off x="134988" y="5229200"/>
            <a:ext cx="1800200" cy="1296144"/>
          </a:xfrm>
          <a:prstGeom prst="rect">
            <a:avLst/>
          </a:prstGeom>
        </p:spPr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fontAlgn="auto">
              <a:spcAft>
                <a:spcPts val="0"/>
              </a:spcAft>
              <a:buNone/>
            </a:pPr>
            <a:r>
              <a:rPr lang="pl-PL" sz="1600" i="1" dirty="0"/>
              <a:t>Źródło danych: Narodowy Spis Powszechny Ludności </a:t>
            </a:r>
            <a:br>
              <a:rPr lang="pl-PL" sz="1600" i="1" dirty="0"/>
            </a:br>
            <a:r>
              <a:rPr lang="pl-PL" sz="1600" i="1" dirty="0"/>
              <a:t>i Mieszkań 2011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26  maja  2014</a:t>
            </a:r>
            <a:endParaRPr lang="pl-PL" dirty="0"/>
          </a:p>
        </p:txBody>
      </p:sp>
      <p:sp>
        <p:nvSpPr>
          <p:cNvPr id="8" name="Symbol zastępczy numeru slajd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84EFD4-67D9-4AA9-BB12-DFFE75C6FBD0}" type="slidenum">
              <a:rPr lang="pl-PL" smtClean="0"/>
              <a:pPr>
                <a:defRPr/>
              </a:pPr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484726644"/>
      </p:ext>
    </p:extLst>
  </p:cSld>
  <p:clrMapOvr>
    <a:masterClrMapping/>
  </p:clrMapOvr>
  <p:transition spd="med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8013576" cy="576064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Osoby niepełnosprawne 2011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1268760"/>
            <a:ext cx="8229600" cy="1008112"/>
          </a:xfrm>
        </p:spPr>
        <p:txBody>
          <a:bodyPr>
            <a:normAutofit/>
          </a:bodyPr>
          <a:lstStyle/>
          <a:p>
            <a:r>
              <a:rPr lang="pl-PL" sz="2400" dirty="0" smtClean="0"/>
              <a:t>Niepełnosprawni ogółem oraz w wieku 45 lat i więcej według okresu trwania ograniczenia.</a:t>
            </a:r>
            <a:endParaRPr lang="pl-PL" sz="2400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Główny Urząd Statystyczny</a:t>
            </a:r>
            <a:endParaRPr lang="pl-PL" dirty="0"/>
          </a:p>
        </p:txBody>
      </p:sp>
      <p:graphicFrame>
        <p:nvGraphicFramePr>
          <p:cNvPr id="5" name="Wykres 4"/>
          <p:cNvGraphicFramePr/>
          <p:nvPr>
            <p:extLst>
              <p:ext uri="{D42A27DB-BD31-4B8C-83A1-F6EECF244321}">
                <p14:modId xmlns:p14="http://schemas.microsoft.com/office/powerpoint/2010/main" xmlns="" val="1837104993"/>
              </p:ext>
            </p:extLst>
          </p:nvPr>
        </p:nvGraphicFramePr>
        <p:xfrm>
          <a:off x="1043608" y="2276872"/>
          <a:ext cx="756084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Symbol zastępczy zawartości 2"/>
          <p:cNvSpPr txBox="1">
            <a:spLocks/>
          </p:cNvSpPr>
          <p:nvPr/>
        </p:nvSpPr>
        <p:spPr>
          <a:xfrm>
            <a:off x="35496" y="6318330"/>
            <a:ext cx="7056784" cy="351030"/>
          </a:xfrm>
          <a:prstGeom prst="rect">
            <a:avLst/>
          </a:prstGeom>
        </p:spPr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fontAlgn="auto">
              <a:spcAft>
                <a:spcPts val="0"/>
              </a:spcAft>
              <a:buNone/>
            </a:pPr>
            <a:r>
              <a:rPr lang="pl-PL" sz="1600" i="1" dirty="0"/>
              <a:t>Źródło danych: Narodowy Spis Powszechny Ludności </a:t>
            </a:r>
            <a:r>
              <a:rPr lang="pl-PL" sz="1600" i="1" dirty="0" smtClean="0"/>
              <a:t> i </a:t>
            </a:r>
            <a:r>
              <a:rPr lang="pl-PL" sz="1600" i="1" dirty="0"/>
              <a:t>Mieszkań 2011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26  maja  2014</a:t>
            </a:r>
            <a:endParaRPr lang="pl-PL" dirty="0"/>
          </a:p>
        </p:txBody>
      </p:sp>
      <p:sp>
        <p:nvSpPr>
          <p:cNvPr id="8" name="Symbol zastępczy numeru slajd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84EFD4-67D9-4AA9-BB12-DFFE75C6FBD0}" type="slidenum">
              <a:rPr lang="pl-PL" smtClean="0"/>
              <a:pPr>
                <a:defRPr/>
              </a:pPr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231201067"/>
      </p:ext>
    </p:extLst>
  </p:cSld>
  <p:clrMapOvr>
    <a:masterClrMapping/>
  </p:clrMapOvr>
  <p:transition spd="med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8280920" cy="576064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Osoby niepełnosprawne na rynku pracy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7504" y="1340768"/>
            <a:ext cx="8229600" cy="720080"/>
          </a:xfrm>
        </p:spPr>
        <p:txBody>
          <a:bodyPr>
            <a:normAutofit fontScale="85000" lnSpcReduction="20000"/>
          </a:bodyPr>
          <a:lstStyle/>
          <a:p>
            <a:r>
              <a:rPr lang="pl-PL" dirty="0" smtClean="0"/>
              <a:t>Liczba osób niepełnosprawnych prawnie w wieku </a:t>
            </a:r>
            <a:r>
              <a:rPr lang="pl-PL" b="1" dirty="0" smtClean="0">
                <a:solidFill>
                  <a:srgbClr val="FF6600"/>
                </a:solidFill>
              </a:rPr>
              <a:t>16-44 lata</a:t>
            </a:r>
            <a:r>
              <a:rPr lang="pl-PL" dirty="0" smtClean="0"/>
              <a:t>, 2010-2014</a:t>
            </a: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Główny Urząd Statystyczny</a:t>
            </a:r>
            <a:endParaRPr lang="pl-PL" dirty="0"/>
          </a:p>
        </p:txBody>
      </p:sp>
      <p:graphicFrame>
        <p:nvGraphicFramePr>
          <p:cNvPr id="5" name="Wykres 4"/>
          <p:cNvGraphicFramePr/>
          <p:nvPr>
            <p:extLst>
              <p:ext uri="{D42A27DB-BD31-4B8C-83A1-F6EECF244321}">
                <p14:modId xmlns:p14="http://schemas.microsoft.com/office/powerpoint/2010/main" xmlns="" val="3939699223"/>
              </p:ext>
            </p:extLst>
          </p:nvPr>
        </p:nvGraphicFramePr>
        <p:xfrm>
          <a:off x="107058" y="2132856"/>
          <a:ext cx="8137349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Symbol zastępczy zawartości 2"/>
          <p:cNvSpPr txBox="1">
            <a:spLocks/>
          </p:cNvSpPr>
          <p:nvPr/>
        </p:nvSpPr>
        <p:spPr>
          <a:xfrm>
            <a:off x="107504" y="6237312"/>
            <a:ext cx="8784976" cy="432048"/>
          </a:xfrm>
          <a:prstGeom prst="rect">
            <a:avLst/>
          </a:prstGeom>
        </p:spPr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fontAlgn="auto">
              <a:spcAft>
                <a:spcPts val="0"/>
              </a:spcAft>
              <a:buNone/>
            </a:pPr>
            <a:r>
              <a:rPr lang="pl-PL" sz="1600" i="1" dirty="0" smtClean="0"/>
              <a:t>Źródło danych: Badanie Aktywności Ekonomicznej Ludności, II kwartał (*2014-I kw.)</a:t>
            </a:r>
          </a:p>
        </p:txBody>
      </p:sp>
      <p:sp>
        <p:nvSpPr>
          <p:cNvPr id="8" name="Symbol zastępczy daty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26  maja  2014</a:t>
            </a:r>
            <a:endParaRPr lang="pl-PL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84EFD4-67D9-4AA9-BB12-DFFE75C6FBD0}" type="slidenum">
              <a:rPr lang="pl-PL" smtClean="0"/>
              <a:pPr>
                <a:defRPr/>
              </a:pPr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915839847"/>
      </p:ext>
    </p:extLst>
  </p:cSld>
  <p:clrMapOvr>
    <a:masterClrMapping/>
  </p:clrMapOvr>
  <p:transition spd="med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8280920" cy="576064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Osoby niepełnosprawne na rynku pracy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-7350" y="1268760"/>
            <a:ext cx="8229600" cy="936104"/>
          </a:xfrm>
        </p:spPr>
        <p:txBody>
          <a:bodyPr>
            <a:normAutofit/>
          </a:bodyPr>
          <a:lstStyle/>
          <a:p>
            <a:r>
              <a:rPr lang="pl-PL" sz="2400" dirty="0" smtClean="0"/>
              <a:t>Liczba osób niepełnosprawnych prawnie w wieku </a:t>
            </a:r>
            <a:r>
              <a:rPr lang="pl-PL" sz="2400" b="1" dirty="0" smtClean="0">
                <a:solidFill>
                  <a:srgbClr val="FF6600"/>
                </a:solidFill>
              </a:rPr>
              <a:t>45 lat i więcej</a:t>
            </a:r>
            <a:r>
              <a:rPr lang="pl-PL" sz="2400" dirty="0" smtClean="0"/>
              <a:t>, 2010-2014</a:t>
            </a: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Główny Urząd Statystyczny</a:t>
            </a:r>
            <a:endParaRPr lang="pl-PL" dirty="0"/>
          </a:p>
        </p:txBody>
      </p:sp>
      <p:graphicFrame>
        <p:nvGraphicFramePr>
          <p:cNvPr id="5" name="Wykres 4"/>
          <p:cNvGraphicFramePr/>
          <p:nvPr>
            <p:extLst>
              <p:ext uri="{D42A27DB-BD31-4B8C-83A1-F6EECF244321}">
                <p14:modId xmlns:p14="http://schemas.microsoft.com/office/powerpoint/2010/main" xmlns="" val="4085327128"/>
              </p:ext>
            </p:extLst>
          </p:nvPr>
        </p:nvGraphicFramePr>
        <p:xfrm>
          <a:off x="194982" y="2132856"/>
          <a:ext cx="8049426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Symbol zastępczy zawartości 2"/>
          <p:cNvSpPr txBox="1">
            <a:spLocks/>
          </p:cNvSpPr>
          <p:nvPr/>
        </p:nvSpPr>
        <p:spPr>
          <a:xfrm>
            <a:off x="114282" y="6309320"/>
            <a:ext cx="8850206" cy="432048"/>
          </a:xfrm>
          <a:prstGeom prst="rect">
            <a:avLst/>
          </a:prstGeom>
        </p:spPr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fontAlgn="auto">
              <a:spcAft>
                <a:spcPts val="0"/>
              </a:spcAft>
              <a:buNone/>
            </a:pPr>
            <a:r>
              <a:rPr lang="pl-PL" sz="1600" i="1" dirty="0" smtClean="0"/>
              <a:t>Źródło danych: Badanie Aktywności Ekonomicznej Ludności, II kwartał (*2014-I kw.)</a:t>
            </a:r>
          </a:p>
        </p:txBody>
      </p:sp>
      <p:sp>
        <p:nvSpPr>
          <p:cNvPr id="6" name="Symbol zastępczy daty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26  maja  2014</a:t>
            </a:r>
            <a:endParaRPr lang="pl-PL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84EFD4-67D9-4AA9-BB12-DFFE75C6FBD0}" type="slidenum">
              <a:rPr lang="pl-PL" smtClean="0"/>
              <a:pPr>
                <a:defRPr/>
              </a:pPr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023289460"/>
      </p:ext>
    </p:extLst>
  </p:cSld>
  <p:clrMapOvr>
    <a:masterClrMapping/>
  </p:clrMapOvr>
  <p:transition spd="med">
    <p:wipe dir="r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ielkomiejski">
  <a:themeElements>
    <a:clrScheme name="Wielkomiejski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Office — klasyczny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Wielkomiejski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22225</TotalTime>
  <Words>727</Words>
  <Application>Microsoft Office PowerPoint</Application>
  <PresentationFormat>Pokaz na ekranie (4:3)</PresentationFormat>
  <Paragraphs>231</Paragraphs>
  <Slides>19</Slides>
  <Notes>3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19</vt:i4>
      </vt:variant>
    </vt:vector>
  </HeadingPairs>
  <TitlesOfParts>
    <vt:vector size="20" baseType="lpstr">
      <vt:lpstr>Wielkomiejski</vt:lpstr>
      <vt:lpstr>Slajd 1</vt:lpstr>
      <vt:lpstr>Plan</vt:lpstr>
      <vt:lpstr>Niepełnosprawni ogółem</vt:lpstr>
      <vt:lpstr>Niepełnosprawni ogółem 2002-2011</vt:lpstr>
      <vt:lpstr>Osoby niepełnosprawne 2011</vt:lpstr>
      <vt:lpstr>Osoby niepełnosprawne 2011</vt:lpstr>
      <vt:lpstr>Osoby niepełnosprawne 2011</vt:lpstr>
      <vt:lpstr>Osoby niepełnosprawne na rynku pracy</vt:lpstr>
      <vt:lpstr>Osoby niepełnosprawne na rynku pracy</vt:lpstr>
      <vt:lpstr>Osoby niepełnosprawne na rynku pracy</vt:lpstr>
      <vt:lpstr>Osoby niepełnosprawne na rynku pracy</vt:lpstr>
      <vt:lpstr>Osoby niepełnosprawne na rynku pracy</vt:lpstr>
      <vt:lpstr>Niepełnosprawni pracujący</vt:lpstr>
      <vt:lpstr>Niepełnosprawni pracujący</vt:lpstr>
      <vt:lpstr>Niepełnosprawni bezrobotni</vt:lpstr>
      <vt:lpstr>Niepełnosprawni bezrobotni</vt:lpstr>
      <vt:lpstr>Niepełnosprawni bierni zawodowo</vt:lpstr>
      <vt:lpstr>Niepełnosprawni bierni zawodowo</vt:lpstr>
      <vt:lpstr>Slajd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Wizualizacja</dc:title>
  <dc:creator>Marcin Lisiak</dc:creator>
  <cp:lastModifiedBy>Mamrot</cp:lastModifiedBy>
  <cp:revision>3992</cp:revision>
  <cp:lastPrinted>2014-05-20T14:04:05Z</cp:lastPrinted>
  <dcterms:created xsi:type="dcterms:W3CDTF">2010-01-14T07:45:56Z</dcterms:created>
  <dcterms:modified xsi:type="dcterms:W3CDTF">2014-05-26T08:05:19Z</dcterms:modified>
</cp:coreProperties>
</file>