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Default Extension="docx" ContentType="application/vnd.openxmlformats-officedocument.wordprocessingml.document"/>
  <Override PartName="/ppt/theme/themeOverride1.xml" ContentType="application/vnd.openxmlformats-officedocument.themeOverr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charts/chart3.xml" ContentType="application/vnd.openxmlformats-officedocument.drawingml.chart+xml"/>
  <Default Extension="xlsx" ContentType="application/vnd.openxmlformats-officedocument.spreadsheetml.sheet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charts/chart2.xml" ContentType="application/vnd.openxmlformats-officedocument.drawingml.chart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58" r:id="rId5"/>
    <p:sldId id="281" r:id="rId6"/>
    <p:sldId id="264" r:id="rId7"/>
    <p:sldId id="272" r:id="rId8"/>
    <p:sldId id="293" r:id="rId9"/>
    <p:sldId id="294" r:id="rId10"/>
    <p:sldId id="296" r:id="rId11"/>
    <p:sldId id="283" r:id="rId12"/>
    <p:sldId id="284" r:id="rId13"/>
    <p:sldId id="287" r:id="rId14"/>
    <p:sldId id="289" r:id="rId15"/>
    <p:sldId id="290" r:id="rId16"/>
    <p:sldId id="291" r:id="rId17"/>
    <p:sldId id="292" r:id="rId18"/>
    <p:sldId id="280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590" autoAdjust="0"/>
  </p:normalViewPr>
  <p:slideViewPr>
    <p:cSldViewPr>
      <p:cViewPr>
        <p:scale>
          <a:sx n="80" d="100"/>
          <a:sy n="80" d="100"/>
        </p:scale>
        <p:origin x="-864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32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Thomas\Desktop\PFRON%20listopad\wyniki%20ankiet%20-%20spotkania%20PID\sumowane%20ankiety%20(Automatycznie%20zapisany)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kosikowska\Desktop\wykresy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Arkusz_programu_Microsoft_Office_Excel4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7"/>
  <c:clrMapOvr bg1="lt1" tx1="dk1" bg2="lt2" tx2="dk2" accent1="accent1" accent2="accent2" accent3="accent3" accent4="accent4" accent5="accent5" accent6="accent6" hlink="hlink" folHlink="folHlink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0.37733695219916058"/>
          <c:y val="1.8648412641899061E-2"/>
          <c:w val="0.53957191306142915"/>
          <c:h val="0.95250213312973553"/>
        </c:manualLayout>
      </c:layout>
      <c:bar3DChart>
        <c:barDir val="bar"/>
        <c:grouping val="clustered"/>
        <c:ser>
          <c:idx val="0"/>
          <c:order val="0"/>
          <c:spPr>
            <a:solidFill>
              <a:srgbClr val="4BACC6"/>
            </a:solidFill>
          </c:spPr>
          <c:dLbls>
            <c:dLbl>
              <c:idx val="0"/>
              <c:layout>
                <c:manualLayout>
                  <c:x val="3.661346960937202E-3"/>
                  <c:y val="-6.6503016342865599E-3"/>
                </c:manualLayout>
              </c:layout>
              <c:showVal val="1"/>
            </c:dLbl>
            <c:dLbl>
              <c:idx val="1"/>
              <c:layout>
                <c:manualLayout>
                  <c:x val="2.3158428326308777E-3"/>
                  <c:y val="-6.6500398216951528E-3"/>
                </c:manualLayout>
              </c:layout>
              <c:showVal val="1"/>
            </c:dLbl>
            <c:dLbl>
              <c:idx val="3"/>
              <c:layout>
                <c:manualLayout>
                  <c:x val="7.5757575757575942E-3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1.262626262626263E-2"/>
                  <c:y val="0"/>
                </c:manualLayout>
              </c:layout>
              <c:showVal val="1"/>
            </c:dLbl>
            <c:dLbl>
              <c:idx val="10"/>
              <c:layout>
                <c:manualLayout>
                  <c:x val="1.1034845973200719E-2"/>
                  <c:y val="-3.3927056827820212E-3"/>
                </c:manualLayout>
              </c:layout>
              <c:showVal val="1"/>
            </c:dLbl>
            <c:dLbl>
              <c:idx val="11"/>
              <c:layout>
                <c:manualLayout>
                  <c:x val="-1.287239493469688E-3"/>
                  <c:y val="-6.717824394088156E-3"/>
                </c:manualLayout>
              </c:layout>
              <c:showVal val="1"/>
            </c:dLbl>
            <c:numFmt formatCode="0.0%" sourceLinked="0"/>
            <c:txPr>
              <a:bodyPr/>
              <a:lstStyle/>
              <a:p>
                <a:pPr>
                  <a:defRPr sz="1000" b="0">
                    <a:latin typeface="+mn-lt"/>
                    <a:ea typeface="Tahoma" pitchFamily="34" charset="0"/>
                    <a:cs typeface="Tahoma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Arkusz1!$U$42:$Y$42</c:f>
              <c:strCache>
                <c:ptCount val="5"/>
                <c:pt idx="0">
                  <c:v>zdecydowanie nieprzydatne</c:v>
                </c:pt>
                <c:pt idx="1">
                  <c:v>raczej nieprzydatne</c:v>
                </c:pt>
                <c:pt idx="2">
                  <c:v>nie wiem</c:v>
                </c:pt>
                <c:pt idx="3">
                  <c:v>raczej przydatne</c:v>
                </c:pt>
                <c:pt idx="4">
                  <c:v>zdecydowanie przydatne</c:v>
                </c:pt>
              </c:strCache>
            </c:strRef>
          </c:cat>
          <c:val>
            <c:numRef>
              <c:f>Arkusz1!$U$43:$Y$43</c:f>
              <c:numCache>
                <c:formatCode>General</c:formatCode>
                <c:ptCount val="5"/>
                <c:pt idx="0">
                  <c:v>2.1763518061476413E-2</c:v>
                </c:pt>
                <c:pt idx="1">
                  <c:v>2.4231545882881143E-2</c:v>
                </c:pt>
                <c:pt idx="2">
                  <c:v>2.3334081220551937E-2</c:v>
                </c:pt>
                <c:pt idx="3">
                  <c:v>0.41844289881086416</c:v>
                </c:pt>
                <c:pt idx="4">
                  <c:v>0.51222795602423155</c:v>
                </c:pt>
              </c:numCache>
            </c:numRef>
          </c:val>
        </c:ser>
        <c:shape val="box"/>
        <c:axId val="61249408"/>
        <c:axId val="61250944"/>
        <c:axId val="0"/>
      </c:bar3DChart>
      <c:catAx>
        <c:axId val="61249408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000" b="0">
                <a:latin typeface="+mn-lt"/>
                <a:ea typeface="Tahoma" pitchFamily="34" charset="0"/>
                <a:cs typeface="Tahoma" pitchFamily="34" charset="0"/>
              </a:defRPr>
            </a:pPr>
            <a:endParaRPr lang="pl-PL"/>
          </a:p>
        </c:txPr>
        <c:crossAx val="61250944"/>
        <c:crosses val="autoZero"/>
        <c:auto val="1"/>
        <c:lblAlgn val="ctr"/>
        <c:lblOffset val="100"/>
      </c:catAx>
      <c:valAx>
        <c:axId val="61250944"/>
        <c:scaling>
          <c:orientation val="minMax"/>
        </c:scaling>
        <c:delete val="1"/>
        <c:axPos val="b"/>
        <c:numFmt formatCode="General" sourceLinked="1"/>
        <c:tickLblPos val="none"/>
        <c:crossAx val="612494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ln>
      <a:noFill/>
    </a:ln>
  </c:sp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7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bar"/>
        <c:grouping val="clustered"/>
        <c:ser>
          <c:idx val="0"/>
          <c:order val="0"/>
          <c:dLbls>
            <c:dLbl>
              <c:idx val="0"/>
              <c:layout>
                <c:manualLayout>
                  <c:x val="1.7220172201722235E-2"/>
                  <c:y val="-9.2592592592594652E-3"/>
                </c:manualLayout>
              </c:layout>
              <c:showVal val="1"/>
            </c:dLbl>
            <c:dLbl>
              <c:idx val="1"/>
              <c:layout>
                <c:manualLayout>
                  <c:x val="1.4760147601476021E-2"/>
                  <c:y val="-1.3888888888889103E-2"/>
                </c:manualLayout>
              </c:layout>
              <c:showVal val="1"/>
            </c:dLbl>
            <c:dLbl>
              <c:idx val="2"/>
              <c:layout>
                <c:manualLayout>
                  <c:x val="1.4760147601476021E-2"/>
                  <c:y val="-9.2592592592594652E-3"/>
                </c:manualLayout>
              </c:layout>
              <c:showVal val="1"/>
            </c:dLbl>
            <c:dLbl>
              <c:idx val="3"/>
              <c:layout>
                <c:manualLayout>
                  <c:x val="8.2987551867219917E-3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1.1065006915629422E-2"/>
                  <c:y val="-4.6296296296296953E-3"/>
                </c:manualLayout>
              </c:layout>
              <c:showVal val="1"/>
            </c:dLbl>
            <c:showVal val="1"/>
          </c:dLbls>
          <c:cat>
            <c:strRef>
              <c:f>Arkusz1!$B$30:$B$34</c:f>
              <c:strCache>
                <c:ptCount val="5"/>
                <c:pt idx="0">
                  <c:v>nie wiem</c:v>
                </c:pt>
                <c:pt idx="1">
                  <c:v>zdecydowanie nieprzydatna</c:v>
                </c:pt>
                <c:pt idx="2">
                  <c:v>raczej nieprzydatna</c:v>
                </c:pt>
                <c:pt idx="3">
                  <c:v>raczej przydatna</c:v>
                </c:pt>
                <c:pt idx="4">
                  <c:v>zdecydowanie przydatna</c:v>
                </c:pt>
              </c:strCache>
            </c:strRef>
          </c:cat>
          <c:val>
            <c:numRef>
              <c:f>Arkusz1!$C$30:$C$34</c:f>
              <c:numCache>
                <c:formatCode>0%</c:formatCode>
                <c:ptCount val="5"/>
                <c:pt idx="0">
                  <c:v>1.0000000000000005E-2</c:v>
                </c:pt>
                <c:pt idx="1">
                  <c:v>1.0000000000000005E-2</c:v>
                </c:pt>
                <c:pt idx="2">
                  <c:v>3.0000000000000002E-2</c:v>
                </c:pt>
                <c:pt idx="3">
                  <c:v>0.34</c:v>
                </c:pt>
                <c:pt idx="4">
                  <c:v>0.62000000000000555</c:v>
                </c:pt>
              </c:numCache>
            </c:numRef>
          </c:val>
        </c:ser>
        <c:shape val="box"/>
        <c:axId val="61822848"/>
        <c:axId val="61824384"/>
        <c:axId val="0"/>
      </c:bar3DChart>
      <c:catAx>
        <c:axId val="61822848"/>
        <c:scaling>
          <c:orientation val="minMax"/>
        </c:scaling>
        <c:axPos val="l"/>
        <c:numFmt formatCode="General" sourceLinked="1"/>
        <c:tickLblPos val="nextTo"/>
        <c:crossAx val="61824384"/>
        <c:crosses val="autoZero"/>
        <c:auto val="1"/>
        <c:lblAlgn val="ctr"/>
        <c:lblOffset val="100"/>
      </c:catAx>
      <c:valAx>
        <c:axId val="61824384"/>
        <c:scaling>
          <c:orientation val="minMax"/>
        </c:scaling>
        <c:delete val="1"/>
        <c:axPos val="b"/>
        <c:numFmt formatCode="0%" sourceLinked="1"/>
        <c:tickLblPos val="none"/>
        <c:crossAx val="61822848"/>
        <c:crosses val="autoZero"/>
        <c:crossBetween val="between"/>
      </c:valAx>
    </c:plotArea>
    <c:plotVisOnly val="1"/>
    <c:dispBlanksAs val="gap"/>
  </c:chart>
  <c:spPr>
    <a:ln>
      <a:noFill/>
    </a:ln>
  </c:sp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7"/>
  <c:clrMapOvr bg1="lt1" tx1="dk1" bg2="lt2" tx2="dk2" accent1="accent1" accent2="accent2" accent3="accent3" accent4="accent4" accent5="accent5" accent6="accent6" hlink="hlink" folHlink="folHlink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0.18678151258047351"/>
          <c:y val="4.3697067847162305E-3"/>
          <c:w val="0.80816368491199686"/>
          <c:h val="0.94298290652745032"/>
        </c:manualLayout>
      </c:layout>
      <c:bar3DChart>
        <c:barDir val="bar"/>
        <c:grouping val="clustered"/>
        <c:ser>
          <c:idx val="0"/>
          <c:order val="0"/>
          <c:tx>
            <c:strRef>
              <c:f>Arkusz1!$AF$118</c:f>
              <c:strCache>
                <c:ptCount val="1"/>
                <c:pt idx="0">
                  <c:v>ex-ante</c:v>
                </c:pt>
              </c:strCache>
            </c:strRef>
          </c:tx>
          <c:spPr>
            <a:solidFill>
              <a:srgbClr val="4BACC6"/>
            </a:solidFill>
          </c:spPr>
          <c:dLbls>
            <c:dLbl>
              <c:idx val="0"/>
              <c:layout>
                <c:manualLayout>
                  <c:x val="3.661346960937205E-3"/>
                  <c:y val="-6.650301634286559E-3"/>
                </c:manualLayout>
              </c:layout>
              <c:showVal val="1"/>
            </c:dLbl>
            <c:dLbl>
              <c:idx val="1"/>
              <c:layout>
                <c:manualLayout>
                  <c:x val="2.3158428326308777E-3"/>
                  <c:y val="-6.6500398216951528E-3"/>
                </c:manualLayout>
              </c:layout>
              <c:showVal val="1"/>
            </c:dLbl>
            <c:dLbl>
              <c:idx val="2"/>
              <c:layout>
                <c:manualLayout>
                  <c:x val="1.5151515151515218E-2"/>
                  <c:y val="0"/>
                </c:manualLayout>
              </c:layout>
              <c:showVal val="1"/>
            </c:dLbl>
            <c:dLbl>
              <c:idx val="10"/>
              <c:layout>
                <c:manualLayout>
                  <c:x val="1.1034845973200719E-2"/>
                  <c:y val="-3.3927056827820212E-3"/>
                </c:manualLayout>
              </c:layout>
              <c:showVal val="1"/>
            </c:dLbl>
            <c:dLbl>
              <c:idx val="11"/>
              <c:layout>
                <c:manualLayout>
                  <c:x val="-1.2872394934696878E-3"/>
                  <c:y val="-6.7178243940881743E-3"/>
                </c:manualLayout>
              </c:layout>
              <c:showVal val="1"/>
            </c:dLbl>
            <c:numFmt formatCode="0.0%" sourceLinked="0"/>
            <c:txPr>
              <a:bodyPr/>
              <a:lstStyle/>
              <a:p>
                <a:pPr>
                  <a:defRPr sz="1000" b="0">
                    <a:latin typeface="+mn-lt"/>
                    <a:ea typeface="Tahoma" pitchFamily="34" charset="0"/>
                    <a:cs typeface="Tahoma" pitchFamily="34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Arkusz1!$AG$117:$AI$117</c:f>
              <c:strCache>
                <c:ptCount val="3"/>
                <c:pt idx="0">
                  <c:v>nie mam zdania</c:v>
                </c:pt>
                <c:pt idx="1">
                  <c:v>nie</c:v>
                </c:pt>
                <c:pt idx="2">
                  <c:v>tak</c:v>
                </c:pt>
              </c:strCache>
            </c:strRef>
          </c:cat>
          <c:val>
            <c:numRef>
              <c:f>Arkusz1!$AG$118:$AI$118</c:f>
              <c:numCache>
                <c:formatCode>0.00%</c:formatCode>
                <c:ptCount val="3"/>
                <c:pt idx="0">
                  <c:v>9.3000000000000263E-2</c:v>
                </c:pt>
                <c:pt idx="1">
                  <c:v>0.31600000000000278</c:v>
                </c:pt>
                <c:pt idx="2">
                  <c:v>0.59100000000000008</c:v>
                </c:pt>
              </c:numCache>
            </c:numRef>
          </c:val>
        </c:ser>
        <c:ser>
          <c:idx val="1"/>
          <c:order val="1"/>
          <c:tx>
            <c:strRef>
              <c:f>Arkusz1!$AF$119</c:f>
              <c:strCache>
                <c:ptCount val="1"/>
                <c:pt idx="0">
                  <c:v>ex-post</c:v>
                </c:pt>
              </c:strCache>
            </c:strRef>
          </c:tx>
          <c:dLbls>
            <c:dLbl>
              <c:idx val="2"/>
              <c:layout>
                <c:manualLayout>
                  <c:x val="6.9310116930352333E-3"/>
                  <c:y val="0"/>
                </c:manualLayout>
              </c:layout>
              <c:showVal val="1"/>
            </c:dLbl>
            <c:numFmt formatCode="0.0%" sourceLinked="0"/>
            <c:txPr>
              <a:bodyPr/>
              <a:lstStyle/>
              <a:p>
                <a:pPr>
                  <a:defRPr b="0"/>
                </a:pPr>
                <a:endParaRPr lang="pl-PL"/>
              </a:p>
            </c:txPr>
            <c:showVal val="1"/>
          </c:dLbls>
          <c:cat>
            <c:strRef>
              <c:f>Arkusz1!$AG$117:$AI$117</c:f>
              <c:strCache>
                <c:ptCount val="3"/>
                <c:pt idx="0">
                  <c:v>nie mam zdania</c:v>
                </c:pt>
                <c:pt idx="1">
                  <c:v>nie</c:v>
                </c:pt>
                <c:pt idx="2">
                  <c:v>tak</c:v>
                </c:pt>
              </c:strCache>
            </c:strRef>
          </c:cat>
          <c:val>
            <c:numRef>
              <c:f>Arkusz1!$AG$119:$AI$119</c:f>
              <c:numCache>
                <c:formatCode>0.00%</c:formatCode>
                <c:ptCount val="3"/>
                <c:pt idx="0">
                  <c:v>4.7000000000000104E-2</c:v>
                </c:pt>
                <c:pt idx="1">
                  <c:v>0.14000000000000001</c:v>
                </c:pt>
                <c:pt idx="2">
                  <c:v>0.81299999999999994</c:v>
                </c:pt>
              </c:numCache>
            </c:numRef>
          </c:val>
        </c:ser>
        <c:shape val="box"/>
        <c:axId val="85348352"/>
        <c:axId val="85349888"/>
        <c:axId val="0"/>
      </c:bar3DChart>
      <c:catAx>
        <c:axId val="85348352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000" b="0">
                <a:latin typeface="+mn-lt"/>
                <a:ea typeface="Tahoma" pitchFamily="34" charset="0"/>
                <a:cs typeface="Tahoma" pitchFamily="34" charset="0"/>
              </a:defRPr>
            </a:pPr>
            <a:endParaRPr lang="pl-PL"/>
          </a:p>
        </c:txPr>
        <c:crossAx val="85349888"/>
        <c:crosses val="autoZero"/>
        <c:auto val="1"/>
        <c:lblAlgn val="ctr"/>
        <c:lblOffset val="100"/>
      </c:catAx>
      <c:valAx>
        <c:axId val="85349888"/>
        <c:scaling>
          <c:orientation val="minMax"/>
        </c:scaling>
        <c:delete val="1"/>
        <c:axPos val="b"/>
        <c:numFmt formatCode="0.00%" sourceLinked="1"/>
        <c:tickLblPos val="none"/>
        <c:crossAx val="853483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281936161792256"/>
          <c:y val="0.48532644747346143"/>
          <c:w val="0.11027060958801377"/>
          <c:h val="0.17213625307783839"/>
        </c:manualLayout>
      </c:layout>
    </c:legend>
    <c:plotVisOnly val="1"/>
    <c:dispBlanksAs val="gap"/>
  </c:chart>
  <c:spPr>
    <a:ln>
      <a:noFill/>
    </a:ln>
  </c:spPr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just"/>
          <a:r>
            <a:rPr lang="pl-PL" sz="1800" b="0" dirty="0" smtClean="0"/>
            <a:t>5.Zaangażowanie ekspertów z różnych dziedzin - kompleksowość opracowanych produktów. </a:t>
          </a:r>
          <a:endParaRPr lang="pl-PL" sz="1800" b="0" u="none" dirty="0"/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C4BED1F2-05DC-4576-A07B-D2F9C6865DF6}">
      <dgm:prSet custT="1"/>
      <dgm:spPr/>
      <dgm:t>
        <a:bodyPr/>
        <a:lstStyle/>
        <a:p>
          <a:pPr algn="just"/>
          <a:r>
            <a:rPr lang="pl-PL" sz="1800" b="0" dirty="0" smtClean="0"/>
            <a:t>6. Zaangażowanie do projektu przedstawicieli grupy docelowej projektu – osób o różnych </a:t>
          </a:r>
          <a:r>
            <a:rPr lang="pl-PL" sz="1800" b="0" dirty="0" err="1" smtClean="0"/>
            <a:t>niepełnosprawnościach</a:t>
          </a:r>
          <a:r>
            <a:rPr lang="pl-PL" sz="1800" b="0" dirty="0" smtClean="0"/>
            <a:t>.</a:t>
          </a:r>
          <a:endParaRPr lang="pl-PL" sz="1800" b="0" u="none" dirty="0" smtClean="0"/>
        </a:p>
      </dgm:t>
    </dgm:pt>
    <dgm:pt modelId="{75AB4B7C-24F4-4C9F-829B-1404216FCC72}" type="par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985BD5FB-5A72-42FE-91CF-2EA5084C783C}" type="sib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2" custScaleX="800782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BDEBBB-FDBB-4D35-9135-317AFD3C7CC6}" type="pres">
      <dgm:prSet presAssocID="{D4A6F21C-359E-4420-880B-AAD58EA005CA}" presName="sibTrans" presStyleCnt="0"/>
      <dgm:spPr/>
    </dgm:pt>
    <dgm:pt modelId="{F5979716-8686-4E86-A2B0-AED15AC06691}" type="pres">
      <dgm:prSet presAssocID="{C4BED1F2-05DC-4576-A07B-D2F9C6865DF6}" presName="node" presStyleLbl="node1" presStyleIdx="1" presStyleCnt="2" custScaleX="797891" custLinFactNeighborX="-12243" custLinFactNeighborY="3792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7539A58-6999-45C0-AB1F-B565DF19E93C}" type="presOf" srcId="{C4BED1F2-05DC-4576-A07B-D2F9C6865DF6}" destId="{F5979716-8686-4E86-A2B0-AED15AC06691}" srcOrd="0" destOrd="0" presId="urn:microsoft.com/office/officeart/2005/8/layout/default#7"/>
    <dgm:cxn modelId="{70DE40C6-9734-4C69-BF5E-4BC880ADDA3D}" srcId="{A907A3E8-E123-4454-83DB-13460C0018A0}" destId="{C4BED1F2-05DC-4576-A07B-D2F9C6865DF6}" srcOrd="1" destOrd="0" parTransId="{75AB4B7C-24F4-4C9F-829B-1404216FCC72}" sibTransId="{985BD5FB-5A72-42FE-91CF-2EA5084C783C}"/>
    <dgm:cxn modelId="{3FD09C53-7327-4940-B39E-500A7B2CF5AB}" type="presOf" srcId="{A907A3E8-E123-4454-83DB-13460C0018A0}" destId="{3181F009-7522-45E2-A321-B7D260BD60A0}" srcOrd="0" destOrd="0" presId="urn:microsoft.com/office/officeart/2005/8/layout/default#7"/>
    <dgm:cxn modelId="{0DC7AFB5-7F0C-48B2-8AFE-9B0727A21DEE}" type="presOf" srcId="{75701D7C-3547-478C-9571-BA9F9651E22B}" destId="{F4378041-28BD-4C9E-B6C3-4E3897DA56A9}" srcOrd="0" destOrd="0" presId="urn:microsoft.com/office/officeart/2005/8/layout/default#7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514990E2-0BD7-48A0-9BC6-076834646F1D}" type="presParOf" srcId="{3181F009-7522-45E2-A321-B7D260BD60A0}" destId="{F4378041-28BD-4C9E-B6C3-4E3897DA56A9}" srcOrd="0" destOrd="0" presId="urn:microsoft.com/office/officeart/2005/8/layout/default#7"/>
    <dgm:cxn modelId="{B6F8651E-5D1B-4D9D-8AF2-565165D8D4FA}" type="presParOf" srcId="{3181F009-7522-45E2-A321-B7D260BD60A0}" destId="{ACBDEBBB-FDBB-4D35-9135-317AFD3C7CC6}" srcOrd="1" destOrd="0" presId="urn:microsoft.com/office/officeart/2005/8/layout/default#7"/>
    <dgm:cxn modelId="{367691B9-2532-4065-8868-292C82D206D9}" type="presParOf" srcId="{3181F009-7522-45E2-A321-B7D260BD60A0}" destId="{F5979716-8686-4E86-A2B0-AED15AC06691}" srcOrd="2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</dgm:ptLst>
  <dgm:cxnLst>
    <dgm:cxn modelId="{8D8D83E5-4E0A-4C16-82B2-C936DBC1F09C}" type="presOf" srcId="{A907A3E8-E123-4454-83DB-13460C0018A0}" destId="{3181F009-7522-45E2-A321-B7D260BD60A0}" srcOrd="0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l"/>
          <a:r>
            <a:rPr lang="pl-PL" sz="1800" u="none" dirty="0" smtClean="0"/>
            <a:t>Kompleksowość podejścia do tematu. </a:t>
          </a:r>
          <a:endParaRPr lang="pl-PL" sz="1800" u="none" dirty="0"/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C4BED1F2-05DC-4576-A07B-D2F9C6865DF6}">
      <dgm:prSet custT="1"/>
      <dgm:spPr/>
      <dgm:t>
        <a:bodyPr/>
        <a:lstStyle/>
        <a:p>
          <a:pPr algn="l"/>
          <a:r>
            <a:rPr lang="pl-PL" sz="1800" u="none" dirty="0" smtClean="0"/>
            <a:t>Sposób pracy w ramach projektu. </a:t>
          </a:r>
        </a:p>
      </dgm:t>
    </dgm:pt>
    <dgm:pt modelId="{75AB4B7C-24F4-4C9F-829B-1404216FCC72}" type="par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985BD5FB-5A72-42FE-91CF-2EA5084C783C}" type="sib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2" custScaleX="800782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BDEBBB-FDBB-4D35-9135-317AFD3C7CC6}" type="pres">
      <dgm:prSet presAssocID="{D4A6F21C-359E-4420-880B-AAD58EA005CA}" presName="sibTrans" presStyleCnt="0"/>
      <dgm:spPr/>
    </dgm:pt>
    <dgm:pt modelId="{F5979716-8686-4E86-A2B0-AED15AC06691}" type="pres">
      <dgm:prSet presAssocID="{C4BED1F2-05DC-4576-A07B-D2F9C6865DF6}" presName="node" presStyleLbl="node1" presStyleIdx="1" presStyleCnt="2" custScaleX="797891" custLinFactNeighborX="-12243" custLinFactNeighborY="3792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65A222E-4F3F-448E-971F-17FA5BB2CE11}" type="presOf" srcId="{A907A3E8-E123-4454-83DB-13460C0018A0}" destId="{3181F009-7522-45E2-A321-B7D260BD60A0}" srcOrd="0" destOrd="0" presId="urn:microsoft.com/office/officeart/2005/8/layout/default#7"/>
    <dgm:cxn modelId="{70DE40C6-9734-4C69-BF5E-4BC880ADDA3D}" srcId="{A907A3E8-E123-4454-83DB-13460C0018A0}" destId="{C4BED1F2-05DC-4576-A07B-D2F9C6865DF6}" srcOrd="1" destOrd="0" parTransId="{75AB4B7C-24F4-4C9F-829B-1404216FCC72}" sibTransId="{985BD5FB-5A72-42FE-91CF-2EA5084C783C}"/>
    <dgm:cxn modelId="{8E39C9AE-BFF6-46EE-A2A9-CAB8E03E2B3D}" type="presOf" srcId="{75701D7C-3547-478C-9571-BA9F9651E22B}" destId="{F4378041-28BD-4C9E-B6C3-4E3897DA56A9}" srcOrd="0" destOrd="0" presId="urn:microsoft.com/office/officeart/2005/8/layout/default#7"/>
    <dgm:cxn modelId="{B22A43FB-E024-4463-838C-373A4115011A}" type="presOf" srcId="{C4BED1F2-05DC-4576-A07B-D2F9C6865DF6}" destId="{F5979716-8686-4E86-A2B0-AED15AC06691}" srcOrd="0" destOrd="0" presId="urn:microsoft.com/office/officeart/2005/8/layout/default#7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6DE8350A-6092-450A-AD3B-2AB98CCCDC13}" type="presParOf" srcId="{3181F009-7522-45E2-A321-B7D260BD60A0}" destId="{F4378041-28BD-4C9E-B6C3-4E3897DA56A9}" srcOrd="0" destOrd="0" presId="urn:microsoft.com/office/officeart/2005/8/layout/default#7"/>
    <dgm:cxn modelId="{7B5A2903-B8DC-4B72-A4EA-969CFEB10FF6}" type="presParOf" srcId="{3181F009-7522-45E2-A321-B7D260BD60A0}" destId="{ACBDEBBB-FDBB-4D35-9135-317AFD3C7CC6}" srcOrd="1" destOrd="0" presId="urn:microsoft.com/office/officeart/2005/8/layout/default#7"/>
    <dgm:cxn modelId="{1F28DB7F-4D43-42BE-B719-D7F49AFA575D}" type="presParOf" srcId="{3181F009-7522-45E2-A321-B7D260BD60A0}" destId="{F5979716-8686-4E86-A2B0-AED15AC06691}" srcOrd="2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l"/>
          <a:r>
            <a:rPr lang="pl-PL" sz="1800" b="0" dirty="0" smtClean="0"/>
            <a:t>3. Rzetelny monitoring postępów projektu.</a:t>
          </a:r>
          <a:endParaRPr lang="pl-PL" sz="1800" b="0" u="none" dirty="0"/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C4BED1F2-05DC-4576-A07B-D2F9C6865DF6}">
      <dgm:prSet custT="1"/>
      <dgm:spPr/>
      <dgm:t>
        <a:bodyPr/>
        <a:lstStyle/>
        <a:p>
          <a:pPr algn="l"/>
          <a:r>
            <a:rPr lang="pl-PL" sz="1800" b="0" dirty="0" smtClean="0"/>
            <a:t>4. Dobra komunikacja w ramach zespołu projektowego. </a:t>
          </a:r>
          <a:br>
            <a:rPr lang="pl-PL" sz="1800" b="0" dirty="0" smtClean="0"/>
          </a:br>
          <a:endParaRPr lang="pl-PL" sz="1800" b="0" u="none" dirty="0" smtClean="0"/>
        </a:p>
      </dgm:t>
    </dgm:pt>
    <dgm:pt modelId="{75AB4B7C-24F4-4C9F-829B-1404216FCC72}" type="par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985BD5FB-5A72-42FE-91CF-2EA5084C783C}" type="sib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2" custScaleX="800782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BDEBBB-FDBB-4D35-9135-317AFD3C7CC6}" type="pres">
      <dgm:prSet presAssocID="{D4A6F21C-359E-4420-880B-AAD58EA005CA}" presName="sibTrans" presStyleCnt="0"/>
      <dgm:spPr/>
    </dgm:pt>
    <dgm:pt modelId="{F5979716-8686-4E86-A2B0-AED15AC06691}" type="pres">
      <dgm:prSet presAssocID="{C4BED1F2-05DC-4576-A07B-D2F9C6865DF6}" presName="node" presStyleLbl="node1" presStyleIdx="1" presStyleCnt="2" custScaleX="797891" custLinFactX="-17798" custLinFactNeighborX="-100000" custLinFactNeighborY="877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64DB8AB-925D-4ABA-A483-0CE7B42F925D}" type="presOf" srcId="{75701D7C-3547-478C-9571-BA9F9651E22B}" destId="{F4378041-28BD-4C9E-B6C3-4E3897DA56A9}" srcOrd="0" destOrd="0" presId="urn:microsoft.com/office/officeart/2005/8/layout/default#7"/>
    <dgm:cxn modelId="{70DE40C6-9734-4C69-BF5E-4BC880ADDA3D}" srcId="{A907A3E8-E123-4454-83DB-13460C0018A0}" destId="{C4BED1F2-05DC-4576-A07B-D2F9C6865DF6}" srcOrd="1" destOrd="0" parTransId="{75AB4B7C-24F4-4C9F-829B-1404216FCC72}" sibTransId="{985BD5FB-5A72-42FE-91CF-2EA5084C783C}"/>
    <dgm:cxn modelId="{5F01EB2A-8ABD-44F3-B600-A460BE8D04CF}" type="presOf" srcId="{C4BED1F2-05DC-4576-A07B-D2F9C6865DF6}" destId="{F5979716-8686-4E86-A2B0-AED15AC06691}" srcOrd="0" destOrd="0" presId="urn:microsoft.com/office/officeart/2005/8/layout/default#7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694C74E2-8B1B-49BA-8D09-9F5FFDBA7D06}" type="presOf" srcId="{A907A3E8-E123-4454-83DB-13460C0018A0}" destId="{3181F009-7522-45E2-A321-B7D260BD60A0}" srcOrd="0" destOrd="0" presId="urn:microsoft.com/office/officeart/2005/8/layout/default#7"/>
    <dgm:cxn modelId="{449DA3B3-F4A1-436C-92A9-4925BB32C301}" type="presParOf" srcId="{3181F009-7522-45E2-A321-B7D260BD60A0}" destId="{F4378041-28BD-4C9E-B6C3-4E3897DA56A9}" srcOrd="0" destOrd="0" presId="urn:microsoft.com/office/officeart/2005/8/layout/default#7"/>
    <dgm:cxn modelId="{6CDB0D4B-74BB-479D-93CE-F09225C77DBA}" type="presParOf" srcId="{3181F009-7522-45E2-A321-B7D260BD60A0}" destId="{ACBDEBBB-FDBB-4D35-9135-317AFD3C7CC6}" srcOrd="1" destOrd="0" presId="urn:microsoft.com/office/officeart/2005/8/layout/default#7"/>
    <dgm:cxn modelId="{7C890902-220B-4707-A077-C8C2B5CC5685}" type="presParOf" srcId="{3181F009-7522-45E2-A321-B7D260BD60A0}" destId="{F5979716-8686-4E86-A2B0-AED15AC06691}" srcOrd="2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just"/>
          <a:r>
            <a:rPr lang="pl-PL" sz="1800" b="0" dirty="0" smtClean="0"/>
            <a:t>1. Jasno postawione cele projektu, dobrze opracowana koncepcja merytoryczna projektu.</a:t>
          </a:r>
          <a:endParaRPr lang="pl-PL" sz="1800" b="0" u="none" dirty="0"/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C4BED1F2-05DC-4576-A07B-D2F9C6865DF6}">
      <dgm:prSet custT="1"/>
      <dgm:spPr/>
      <dgm:t>
        <a:bodyPr/>
        <a:lstStyle/>
        <a:p>
          <a:pPr algn="just"/>
          <a:r>
            <a:rPr lang="pl-PL" sz="1800" b="0" dirty="0" smtClean="0"/>
            <a:t>2. Precyzyjny harmonogram pracy i szczegółowy podział zadań pomiędzy poszczególnych wykonawców.</a:t>
          </a:r>
          <a:endParaRPr lang="pl-PL" sz="1800" b="0" u="none" dirty="0" smtClean="0"/>
        </a:p>
      </dgm:t>
    </dgm:pt>
    <dgm:pt modelId="{75AB4B7C-24F4-4C9F-829B-1404216FCC72}" type="par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985BD5FB-5A72-42FE-91CF-2EA5084C783C}" type="sib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2" custScaleX="800782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BDEBBB-FDBB-4D35-9135-317AFD3C7CC6}" type="pres">
      <dgm:prSet presAssocID="{D4A6F21C-359E-4420-880B-AAD58EA005CA}" presName="sibTrans" presStyleCnt="0"/>
      <dgm:spPr/>
    </dgm:pt>
    <dgm:pt modelId="{F5979716-8686-4E86-A2B0-AED15AC06691}" type="pres">
      <dgm:prSet presAssocID="{C4BED1F2-05DC-4576-A07B-D2F9C6865DF6}" presName="node" presStyleLbl="node1" presStyleIdx="1" presStyleCnt="2" custScaleX="797891" custLinFactNeighborX="-12243" custLinFactNeighborY="3792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EBCF1A0-35EA-461A-8A64-840EE1DE9216}" type="presOf" srcId="{75701D7C-3547-478C-9571-BA9F9651E22B}" destId="{F4378041-28BD-4C9E-B6C3-4E3897DA56A9}" srcOrd="0" destOrd="0" presId="urn:microsoft.com/office/officeart/2005/8/layout/default#7"/>
    <dgm:cxn modelId="{116B764B-B944-464F-B55A-FAF50340FE7E}" type="presOf" srcId="{A907A3E8-E123-4454-83DB-13460C0018A0}" destId="{3181F009-7522-45E2-A321-B7D260BD60A0}" srcOrd="0" destOrd="0" presId="urn:microsoft.com/office/officeart/2005/8/layout/default#7"/>
    <dgm:cxn modelId="{70DE40C6-9734-4C69-BF5E-4BC880ADDA3D}" srcId="{A907A3E8-E123-4454-83DB-13460C0018A0}" destId="{C4BED1F2-05DC-4576-A07B-D2F9C6865DF6}" srcOrd="1" destOrd="0" parTransId="{75AB4B7C-24F4-4C9F-829B-1404216FCC72}" sibTransId="{985BD5FB-5A72-42FE-91CF-2EA5084C783C}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AC86B98E-C74E-446A-8389-059A1BB62140}" type="presOf" srcId="{C4BED1F2-05DC-4576-A07B-D2F9C6865DF6}" destId="{F5979716-8686-4E86-A2B0-AED15AC06691}" srcOrd="0" destOrd="0" presId="urn:microsoft.com/office/officeart/2005/8/layout/default#7"/>
    <dgm:cxn modelId="{8818BEBE-CE5E-4569-8365-2A5A2D9B7DF2}" type="presParOf" srcId="{3181F009-7522-45E2-A321-B7D260BD60A0}" destId="{F4378041-28BD-4C9E-B6C3-4E3897DA56A9}" srcOrd="0" destOrd="0" presId="urn:microsoft.com/office/officeart/2005/8/layout/default#7"/>
    <dgm:cxn modelId="{72ED5839-A4B7-469C-BAD8-67972E70472A}" type="presParOf" srcId="{3181F009-7522-45E2-A321-B7D260BD60A0}" destId="{ACBDEBBB-FDBB-4D35-9135-317AFD3C7CC6}" srcOrd="1" destOrd="0" presId="urn:microsoft.com/office/officeart/2005/8/layout/default#7"/>
    <dgm:cxn modelId="{3DDFA041-C262-4266-84BD-3D664612432A}" type="presParOf" srcId="{3181F009-7522-45E2-A321-B7D260BD60A0}" destId="{F5979716-8686-4E86-A2B0-AED15AC06691}" srcOrd="2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just"/>
          <a:r>
            <a:rPr lang="pl-PL" sz="1800" b="0" u="none" dirty="0" smtClean="0"/>
            <a:t>Drobne problemy techniczne (np. rozliczenia pomiędzy Partnerem, a </a:t>
          </a:r>
          <a:r>
            <a:rPr lang="pl-PL" sz="1800" b="0" u="none" dirty="0" smtClean="0"/>
            <a:t>Beneficjentem). </a:t>
          </a:r>
          <a:endParaRPr lang="pl-PL" sz="1800" b="0" u="none" dirty="0"/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C4BED1F2-05DC-4576-A07B-D2F9C6865DF6}">
      <dgm:prSet custT="1"/>
      <dgm:spPr/>
      <dgm:t>
        <a:bodyPr/>
        <a:lstStyle/>
        <a:p>
          <a:pPr algn="just"/>
          <a:r>
            <a:rPr lang="pl-PL" sz="1800" b="0" u="none" dirty="0" smtClean="0"/>
            <a:t>Presja czasu.</a:t>
          </a:r>
        </a:p>
      </dgm:t>
    </dgm:pt>
    <dgm:pt modelId="{75AB4B7C-24F4-4C9F-829B-1404216FCC72}" type="par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985BD5FB-5A72-42FE-91CF-2EA5084C783C}" type="sib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2" custScaleX="1004368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BDEBBB-FDBB-4D35-9135-317AFD3C7CC6}" type="pres">
      <dgm:prSet presAssocID="{D4A6F21C-359E-4420-880B-AAD58EA005CA}" presName="sibTrans" presStyleCnt="0"/>
      <dgm:spPr/>
    </dgm:pt>
    <dgm:pt modelId="{F5979716-8686-4E86-A2B0-AED15AC06691}" type="pres">
      <dgm:prSet presAssocID="{C4BED1F2-05DC-4576-A07B-D2F9C6865DF6}" presName="node" presStyleLbl="node1" presStyleIdx="1" presStyleCnt="2" custScaleX="1004899" custLinFactNeighborX="-12243" custLinFactNeighborY="3792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4076C64-3ED0-4DB3-988F-1E4B1F99B9CB}" type="presOf" srcId="{C4BED1F2-05DC-4576-A07B-D2F9C6865DF6}" destId="{F5979716-8686-4E86-A2B0-AED15AC06691}" srcOrd="0" destOrd="0" presId="urn:microsoft.com/office/officeart/2005/8/layout/default#7"/>
    <dgm:cxn modelId="{6F2E1F9D-8538-47F0-A567-A50F88BFEA8A}" type="presOf" srcId="{75701D7C-3547-478C-9571-BA9F9651E22B}" destId="{F4378041-28BD-4C9E-B6C3-4E3897DA56A9}" srcOrd="0" destOrd="0" presId="urn:microsoft.com/office/officeart/2005/8/layout/default#7"/>
    <dgm:cxn modelId="{70DE40C6-9734-4C69-BF5E-4BC880ADDA3D}" srcId="{A907A3E8-E123-4454-83DB-13460C0018A0}" destId="{C4BED1F2-05DC-4576-A07B-D2F9C6865DF6}" srcOrd="1" destOrd="0" parTransId="{75AB4B7C-24F4-4C9F-829B-1404216FCC72}" sibTransId="{985BD5FB-5A72-42FE-91CF-2EA5084C783C}"/>
    <dgm:cxn modelId="{DC31CA81-35AA-44E7-8153-E7CDCEC7014B}" type="presOf" srcId="{A907A3E8-E123-4454-83DB-13460C0018A0}" destId="{3181F009-7522-45E2-A321-B7D260BD60A0}" srcOrd="0" destOrd="0" presId="urn:microsoft.com/office/officeart/2005/8/layout/default#7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0B350FD3-8E93-4CD8-8F38-19D6D3124BFB}" type="presParOf" srcId="{3181F009-7522-45E2-A321-B7D260BD60A0}" destId="{F4378041-28BD-4C9E-B6C3-4E3897DA56A9}" srcOrd="0" destOrd="0" presId="urn:microsoft.com/office/officeart/2005/8/layout/default#7"/>
    <dgm:cxn modelId="{062A9954-8BB5-4864-AFA1-D9C83AD12CB2}" type="presParOf" srcId="{3181F009-7522-45E2-A321-B7D260BD60A0}" destId="{ACBDEBBB-FDBB-4D35-9135-317AFD3C7CC6}" srcOrd="1" destOrd="0" presId="urn:microsoft.com/office/officeart/2005/8/layout/default#7"/>
    <dgm:cxn modelId="{33BA2459-92C8-494D-BF1E-6F25CE46FAA1}" type="presParOf" srcId="{3181F009-7522-45E2-A321-B7D260BD60A0}" destId="{F5979716-8686-4E86-A2B0-AED15AC06691}" srcOrd="2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just"/>
          <a:r>
            <a:rPr kumimoji="0" lang="pl-PL" sz="1800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rPr>
            <a:t>Pracodawcy, u których realizowane były wizyty studyjne, w toku współpracy                                z ekspertami i personelem projektu, przekonywali się, iż przystosowanie miejsca pracy do potrzeb osób niepełnosprawnych o różnych potrzebach nie wymaga w wielu sytuacjach tak dużego wysiłku organizacyjnego i finansowego.</a:t>
          </a:r>
          <a:endParaRPr lang="pl-PL" sz="1800" b="0" u="none" dirty="0">
            <a:solidFill>
              <a:schemeClr val="bg1"/>
            </a:solidFill>
          </a:endParaRPr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C4BED1F2-05DC-4576-A07B-D2F9C6865DF6}">
      <dgm:prSet custT="1"/>
      <dgm:spPr/>
      <dgm:t>
        <a:bodyPr/>
        <a:lstStyle/>
        <a:p>
          <a:pPr algn="just"/>
          <a:r>
            <a:rPr lang="pl-PL" sz="1800" b="0" dirty="0" smtClean="0"/>
            <a:t>Pozyskanie nowych kontaktów z pracodawcami.</a:t>
          </a:r>
          <a:endParaRPr lang="pl-PL" sz="1800" b="0" u="none" dirty="0" smtClean="0"/>
        </a:p>
      </dgm:t>
    </dgm:pt>
    <dgm:pt modelId="{75AB4B7C-24F4-4C9F-829B-1404216FCC72}" type="par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985BD5FB-5A72-42FE-91CF-2EA5084C783C}" type="sib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2" custScaleX="1004368" custScaleY="274304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BDEBBB-FDBB-4D35-9135-317AFD3C7CC6}" type="pres">
      <dgm:prSet presAssocID="{D4A6F21C-359E-4420-880B-AAD58EA005CA}" presName="sibTrans" presStyleCnt="0"/>
      <dgm:spPr/>
    </dgm:pt>
    <dgm:pt modelId="{F5979716-8686-4E86-A2B0-AED15AC06691}" type="pres">
      <dgm:prSet presAssocID="{C4BED1F2-05DC-4576-A07B-D2F9C6865DF6}" presName="node" presStyleLbl="node1" presStyleIdx="1" presStyleCnt="2" custScaleX="1004899" custLinFactNeighborX="-127" custLinFactNeighborY="1282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A689585A-8FE1-42A1-A5E4-304A627590E0}" type="presOf" srcId="{C4BED1F2-05DC-4576-A07B-D2F9C6865DF6}" destId="{F5979716-8686-4E86-A2B0-AED15AC06691}" srcOrd="0" destOrd="0" presId="urn:microsoft.com/office/officeart/2005/8/layout/default#7"/>
    <dgm:cxn modelId="{70DE40C6-9734-4C69-BF5E-4BC880ADDA3D}" srcId="{A907A3E8-E123-4454-83DB-13460C0018A0}" destId="{C4BED1F2-05DC-4576-A07B-D2F9C6865DF6}" srcOrd="1" destOrd="0" parTransId="{75AB4B7C-24F4-4C9F-829B-1404216FCC72}" sibTransId="{985BD5FB-5A72-42FE-91CF-2EA5084C783C}"/>
    <dgm:cxn modelId="{19F70CC7-CD74-46C3-984A-18C661619098}" type="presOf" srcId="{75701D7C-3547-478C-9571-BA9F9651E22B}" destId="{F4378041-28BD-4C9E-B6C3-4E3897DA56A9}" srcOrd="0" destOrd="0" presId="urn:microsoft.com/office/officeart/2005/8/layout/default#7"/>
    <dgm:cxn modelId="{4117129D-D85A-4E8B-A7C9-5F7883A19AEB}" type="presOf" srcId="{A907A3E8-E123-4454-83DB-13460C0018A0}" destId="{3181F009-7522-45E2-A321-B7D260BD60A0}" srcOrd="0" destOrd="0" presId="urn:microsoft.com/office/officeart/2005/8/layout/default#7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73EE8702-A03F-4678-BF7D-67427F224749}" type="presParOf" srcId="{3181F009-7522-45E2-A321-B7D260BD60A0}" destId="{F4378041-28BD-4C9E-B6C3-4E3897DA56A9}" srcOrd="0" destOrd="0" presId="urn:microsoft.com/office/officeart/2005/8/layout/default#7"/>
    <dgm:cxn modelId="{3B269091-EB8B-4330-8439-07F3CA3EAFDE}" type="presParOf" srcId="{3181F009-7522-45E2-A321-B7D260BD60A0}" destId="{ACBDEBBB-FDBB-4D35-9135-317AFD3C7CC6}" srcOrd="1" destOrd="0" presId="urn:microsoft.com/office/officeart/2005/8/layout/default#7"/>
    <dgm:cxn modelId="{B7920B5D-5C1A-423C-A1A3-A6F2A4D1B53E}" type="presParOf" srcId="{3181F009-7522-45E2-A321-B7D260BD60A0}" destId="{F5979716-8686-4E86-A2B0-AED15AC06691}" srcOrd="2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just"/>
          <a:r>
            <a:rPr lang="pl-PL" sz="1500" dirty="0" smtClean="0"/>
            <a:t>rzetelnej diagnozy problemu przeprowadzonej przed przystąpieniem do przygotowywania założeń projektu,</a:t>
          </a:r>
          <a:endParaRPr lang="pl-PL" sz="1500" b="0" u="none" dirty="0"/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C4BED1F2-05DC-4576-A07B-D2F9C6865DF6}">
      <dgm:prSet custT="1"/>
      <dgm:spPr/>
      <dgm:t>
        <a:bodyPr/>
        <a:lstStyle/>
        <a:p>
          <a:pPr algn="just"/>
          <a:r>
            <a:rPr lang="pl-PL" sz="1500" dirty="0" smtClean="0"/>
            <a:t>kompleksowości i zorganizowania pracy w sposób zapewniający możliwość wprowadzania korekt                              i wzajemnej weryfikacji pracy,</a:t>
          </a:r>
          <a:endParaRPr lang="pl-PL" sz="1500" b="0" u="none" dirty="0" smtClean="0"/>
        </a:p>
      </dgm:t>
    </dgm:pt>
    <dgm:pt modelId="{75AB4B7C-24F4-4C9F-829B-1404216FCC72}" type="par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985BD5FB-5A72-42FE-91CF-2EA5084C783C}" type="sib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2" custScaleX="1004368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BDEBBB-FDBB-4D35-9135-317AFD3C7CC6}" type="pres">
      <dgm:prSet presAssocID="{D4A6F21C-359E-4420-880B-AAD58EA005CA}" presName="sibTrans" presStyleCnt="0"/>
      <dgm:spPr/>
    </dgm:pt>
    <dgm:pt modelId="{F5979716-8686-4E86-A2B0-AED15AC06691}" type="pres">
      <dgm:prSet presAssocID="{C4BED1F2-05DC-4576-A07B-D2F9C6865DF6}" presName="node" presStyleLbl="node1" presStyleIdx="1" presStyleCnt="2" custScaleX="1004899" custLinFactNeighborX="-12243" custLinFactNeighborY="3792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424764B0-7022-4A5A-AA6A-0896FA1558B6}" type="presOf" srcId="{C4BED1F2-05DC-4576-A07B-D2F9C6865DF6}" destId="{F5979716-8686-4E86-A2B0-AED15AC06691}" srcOrd="0" destOrd="0" presId="urn:microsoft.com/office/officeart/2005/8/layout/default#7"/>
    <dgm:cxn modelId="{70DE40C6-9734-4C69-BF5E-4BC880ADDA3D}" srcId="{A907A3E8-E123-4454-83DB-13460C0018A0}" destId="{C4BED1F2-05DC-4576-A07B-D2F9C6865DF6}" srcOrd="1" destOrd="0" parTransId="{75AB4B7C-24F4-4C9F-829B-1404216FCC72}" sibTransId="{985BD5FB-5A72-42FE-91CF-2EA5084C783C}"/>
    <dgm:cxn modelId="{AB71FF29-940B-4DED-B664-76E1E603655A}" type="presOf" srcId="{A907A3E8-E123-4454-83DB-13460C0018A0}" destId="{3181F009-7522-45E2-A321-B7D260BD60A0}" srcOrd="0" destOrd="0" presId="urn:microsoft.com/office/officeart/2005/8/layout/default#7"/>
    <dgm:cxn modelId="{5F33D7BB-88CB-4002-828C-00A1F7DB3CDD}" type="presOf" srcId="{75701D7C-3547-478C-9571-BA9F9651E22B}" destId="{F4378041-28BD-4C9E-B6C3-4E3897DA56A9}" srcOrd="0" destOrd="0" presId="urn:microsoft.com/office/officeart/2005/8/layout/default#7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9B53D14C-1F57-417D-84EE-4CE02EA0483D}" type="presParOf" srcId="{3181F009-7522-45E2-A321-B7D260BD60A0}" destId="{F4378041-28BD-4C9E-B6C3-4E3897DA56A9}" srcOrd="0" destOrd="0" presId="urn:microsoft.com/office/officeart/2005/8/layout/default#7"/>
    <dgm:cxn modelId="{CC4DDC99-58C2-42C0-9517-3BB58EE577F5}" type="presParOf" srcId="{3181F009-7522-45E2-A321-B7D260BD60A0}" destId="{ACBDEBBB-FDBB-4D35-9135-317AFD3C7CC6}" srcOrd="1" destOrd="0" presId="urn:microsoft.com/office/officeart/2005/8/layout/default#7"/>
    <dgm:cxn modelId="{CEB53F02-DA37-4553-BB44-27AD5AB51ABE}" type="presParOf" srcId="{3181F009-7522-45E2-A321-B7D260BD60A0}" destId="{F5979716-8686-4E86-A2B0-AED15AC06691}" srcOrd="2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just"/>
          <a:r>
            <a:rPr lang="pl-PL" sz="1500" dirty="0" smtClean="0"/>
            <a:t>zaangażowaniu zewnętrznych ekspertów, którzy byli również przedstawicielami grupy docelowej (osób niepełnosprawnych), dzięki czemu na bieżąco można było kontrolować adekwatność wypracowywanych efektów do potrzeb odbiorców.</a:t>
          </a:r>
          <a:endParaRPr lang="pl-PL" sz="1500" b="0" u="none" dirty="0"/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1" custScaleX="1004368" custScaleY="157637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34F943B-7D44-4E72-89D7-F7C0D7DBCA9D}" type="presOf" srcId="{A907A3E8-E123-4454-83DB-13460C0018A0}" destId="{3181F009-7522-45E2-A321-B7D260BD60A0}" srcOrd="0" destOrd="0" presId="urn:microsoft.com/office/officeart/2005/8/layout/default#7"/>
    <dgm:cxn modelId="{D9473E4E-CF0F-43FE-8E4A-555AF507E732}" type="presOf" srcId="{75701D7C-3547-478C-9571-BA9F9651E22B}" destId="{F4378041-28BD-4C9E-B6C3-4E3897DA56A9}" srcOrd="0" destOrd="0" presId="urn:microsoft.com/office/officeart/2005/8/layout/default#7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32C932BE-3F4A-41A9-A61C-042BCB5DEFBB}" type="presParOf" srcId="{3181F009-7522-45E2-A321-B7D260BD60A0}" destId="{F4378041-28BD-4C9E-B6C3-4E3897DA56A9}" srcOrd="0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l"/>
          <a:r>
            <a:rPr lang="pl-PL" sz="1800" u="none" dirty="0" smtClean="0"/>
            <a:t>Zwiększenie czasu przeznaczonego na poszczególne zadania.</a:t>
          </a:r>
          <a:endParaRPr lang="pl-PL" sz="1800" u="none" dirty="0"/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C4BED1F2-05DC-4576-A07B-D2F9C6865DF6}">
      <dgm:prSet custT="1"/>
      <dgm:spPr/>
      <dgm:t>
        <a:bodyPr/>
        <a:lstStyle/>
        <a:p>
          <a:pPr algn="l"/>
          <a:r>
            <a:rPr lang="pl-PL" sz="1800" u="none" dirty="0" smtClean="0"/>
            <a:t>Zmiana formy realizacji Projektu.</a:t>
          </a:r>
        </a:p>
      </dgm:t>
    </dgm:pt>
    <dgm:pt modelId="{75AB4B7C-24F4-4C9F-829B-1404216FCC72}" type="par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985BD5FB-5A72-42FE-91CF-2EA5084C783C}" type="sib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2" custScaleX="800782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BDEBBB-FDBB-4D35-9135-317AFD3C7CC6}" type="pres">
      <dgm:prSet presAssocID="{D4A6F21C-359E-4420-880B-AAD58EA005CA}" presName="sibTrans" presStyleCnt="0"/>
      <dgm:spPr/>
    </dgm:pt>
    <dgm:pt modelId="{F5979716-8686-4E86-A2B0-AED15AC06691}" type="pres">
      <dgm:prSet presAssocID="{C4BED1F2-05DC-4576-A07B-D2F9C6865DF6}" presName="node" presStyleLbl="node1" presStyleIdx="1" presStyleCnt="2" custScaleX="797891" custLinFactNeighborX="-12243" custLinFactNeighborY="37928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28AC746-8E1A-46C5-820D-259ACD85677E}" type="presOf" srcId="{C4BED1F2-05DC-4576-A07B-D2F9C6865DF6}" destId="{F5979716-8686-4E86-A2B0-AED15AC06691}" srcOrd="0" destOrd="0" presId="urn:microsoft.com/office/officeart/2005/8/layout/default#7"/>
    <dgm:cxn modelId="{70DE40C6-9734-4C69-BF5E-4BC880ADDA3D}" srcId="{A907A3E8-E123-4454-83DB-13460C0018A0}" destId="{C4BED1F2-05DC-4576-A07B-D2F9C6865DF6}" srcOrd="1" destOrd="0" parTransId="{75AB4B7C-24F4-4C9F-829B-1404216FCC72}" sibTransId="{985BD5FB-5A72-42FE-91CF-2EA5084C783C}"/>
    <dgm:cxn modelId="{3001E35B-9B0E-45B9-8F0D-D77A2E1B834E}" type="presOf" srcId="{75701D7C-3547-478C-9571-BA9F9651E22B}" destId="{F4378041-28BD-4C9E-B6C3-4E3897DA56A9}" srcOrd="0" destOrd="0" presId="urn:microsoft.com/office/officeart/2005/8/layout/default#7"/>
    <dgm:cxn modelId="{5EC5526A-659A-4C61-A20F-64E4498EB404}" type="presOf" srcId="{A907A3E8-E123-4454-83DB-13460C0018A0}" destId="{3181F009-7522-45E2-A321-B7D260BD60A0}" srcOrd="0" destOrd="0" presId="urn:microsoft.com/office/officeart/2005/8/layout/default#7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B369B98C-4050-4A58-BBCC-5BE4F1B6020C}" type="presParOf" srcId="{3181F009-7522-45E2-A321-B7D260BD60A0}" destId="{F4378041-28BD-4C9E-B6C3-4E3897DA56A9}" srcOrd="0" destOrd="0" presId="urn:microsoft.com/office/officeart/2005/8/layout/default#7"/>
    <dgm:cxn modelId="{FCD43023-D6E8-44A6-BABC-9396709B089F}" type="presParOf" srcId="{3181F009-7522-45E2-A321-B7D260BD60A0}" destId="{ACBDEBBB-FDBB-4D35-9135-317AFD3C7CC6}" srcOrd="1" destOrd="0" presId="urn:microsoft.com/office/officeart/2005/8/layout/default#7"/>
    <dgm:cxn modelId="{067084C0-3A10-4056-8EE8-B3A068D6A094}" type="presParOf" srcId="{3181F009-7522-45E2-A321-B7D260BD60A0}" destId="{F5979716-8686-4E86-A2B0-AED15AC06691}" srcOrd="2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907A3E8-E123-4454-83DB-13460C0018A0}" type="doc">
      <dgm:prSet loTypeId="urn:microsoft.com/office/officeart/2005/8/layout/default#7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pl-PL"/>
        </a:p>
      </dgm:t>
    </dgm:pt>
    <dgm:pt modelId="{75701D7C-3547-478C-9571-BA9F9651E22B}">
      <dgm:prSet custT="1"/>
      <dgm:spPr/>
      <dgm:t>
        <a:bodyPr/>
        <a:lstStyle/>
        <a:p>
          <a:pPr algn="l"/>
          <a:r>
            <a:rPr lang="pl-PL" sz="1800" u="none" dirty="0" smtClean="0"/>
            <a:t>Kontynuacja działalności punktów informacyjno-doradczych.</a:t>
          </a:r>
          <a:endParaRPr lang="pl-PL" sz="1800" u="none" dirty="0"/>
        </a:p>
      </dgm:t>
    </dgm:pt>
    <dgm:pt modelId="{E1602E9B-A44F-4522-A16D-D058D87F0567}" type="par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D4A6F21C-359E-4420-880B-AAD58EA005CA}" type="sibTrans" cxnId="{7E5A63F9-E49E-42CC-AB43-1C1E79A35DAF}">
      <dgm:prSet/>
      <dgm:spPr/>
      <dgm:t>
        <a:bodyPr/>
        <a:lstStyle/>
        <a:p>
          <a:pPr algn="l"/>
          <a:endParaRPr lang="pl-PL"/>
        </a:p>
      </dgm:t>
    </dgm:pt>
    <dgm:pt modelId="{C4BED1F2-05DC-4576-A07B-D2F9C6865DF6}">
      <dgm:prSet custT="1"/>
      <dgm:spPr/>
      <dgm:t>
        <a:bodyPr/>
        <a:lstStyle/>
        <a:p>
          <a:pPr algn="l"/>
          <a:r>
            <a:rPr lang="pl-PL" sz="1800" u="none" dirty="0" smtClean="0"/>
            <a:t>Kontynuacja działalności szkoleniowej.</a:t>
          </a:r>
        </a:p>
      </dgm:t>
    </dgm:pt>
    <dgm:pt modelId="{75AB4B7C-24F4-4C9F-829B-1404216FCC72}" type="par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985BD5FB-5A72-42FE-91CF-2EA5084C783C}" type="sibTrans" cxnId="{70DE40C6-9734-4C69-BF5E-4BC880ADDA3D}">
      <dgm:prSet/>
      <dgm:spPr/>
      <dgm:t>
        <a:bodyPr/>
        <a:lstStyle/>
        <a:p>
          <a:pPr algn="l"/>
          <a:endParaRPr lang="pl-PL"/>
        </a:p>
      </dgm:t>
    </dgm:pt>
    <dgm:pt modelId="{01E0A515-E5A7-452C-AB85-8722D33465ED}">
      <dgm:prSet custT="1"/>
      <dgm:spPr/>
      <dgm:t>
        <a:bodyPr/>
        <a:lstStyle/>
        <a:p>
          <a:pPr algn="just"/>
          <a:r>
            <a:rPr lang="pl-PL" sz="1800" u="none" dirty="0" smtClean="0"/>
            <a:t>Opracowanie kolejnych stanowisk pracy wykorzystujących techniki rzeczywistości wirtualnej.</a:t>
          </a:r>
          <a:endParaRPr lang="pl-PL" sz="1800" u="none" dirty="0"/>
        </a:p>
      </dgm:t>
    </dgm:pt>
    <dgm:pt modelId="{6D06BE60-0A96-4614-BA07-D54BB531CCE8}" type="parTrans" cxnId="{4B8576BF-AD83-4DCA-B02B-9C49F6BFC418}">
      <dgm:prSet/>
      <dgm:spPr/>
      <dgm:t>
        <a:bodyPr/>
        <a:lstStyle/>
        <a:p>
          <a:endParaRPr lang="pl-PL"/>
        </a:p>
      </dgm:t>
    </dgm:pt>
    <dgm:pt modelId="{B2AC07EB-70DB-4B4B-B2B6-A3213286094D}" type="sibTrans" cxnId="{4B8576BF-AD83-4DCA-B02B-9C49F6BFC418}">
      <dgm:prSet/>
      <dgm:spPr/>
      <dgm:t>
        <a:bodyPr/>
        <a:lstStyle/>
        <a:p>
          <a:endParaRPr lang="pl-PL"/>
        </a:p>
      </dgm:t>
    </dgm:pt>
    <dgm:pt modelId="{3181F009-7522-45E2-A321-B7D260BD60A0}" type="pres">
      <dgm:prSet presAssocID="{A907A3E8-E123-4454-83DB-13460C0018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4378041-28BD-4C9E-B6C3-4E3897DA56A9}" type="pres">
      <dgm:prSet presAssocID="{75701D7C-3547-478C-9571-BA9F9651E22B}" presName="node" presStyleLbl="node1" presStyleIdx="0" presStyleCnt="3" custScaleX="800782" custLinFactNeighborX="-14051" custLinFactNeighborY="-6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BDEBBB-FDBB-4D35-9135-317AFD3C7CC6}" type="pres">
      <dgm:prSet presAssocID="{D4A6F21C-359E-4420-880B-AAD58EA005CA}" presName="sibTrans" presStyleCnt="0"/>
      <dgm:spPr/>
    </dgm:pt>
    <dgm:pt modelId="{F5979716-8686-4E86-A2B0-AED15AC06691}" type="pres">
      <dgm:prSet presAssocID="{C4BED1F2-05DC-4576-A07B-D2F9C6865DF6}" presName="node" presStyleLbl="node1" presStyleIdx="1" presStyleCnt="3" custScaleX="797891" custLinFactNeighborX="-1446" custLinFactNeighborY="1577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2CBE42B-D7ED-4ABC-A9B2-BA9D6DE87651}" type="pres">
      <dgm:prSet presAssocID="{985BD5FB-5A72-42FE-91CF-2EA5084C783C}" presName="sibTrans" presStyleCnt="0"/>
      <dgm:spPr/>
    </dgm:pt>
    <dgm:pt modelId="{85920535-3B3A-4233-A68D-65D0A8EF49C2}" type="pres">
      <dgm:prSet presAssocID="{01E0A515-E5A7-452C-AB85-8722D33465ED}" presName="node" presStyleLbl="node1" presStyleIdx="2" presStyleCnt="3" custScaleX="800782" custLinFactNeighborX="-69775" custLinFactNeighborY="2459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83541A7-4210-4499-8B33-1A3CC5B1BCE7}" type="presOf" srcId="{01E0A515-E5A7-452C-AB85-8722D33465ED}" destId="{85920535-3B3A-4233-A68D-65D0A8EF49C2}" srcOrd="0" destOrd="0" presId="urn:microsoft.com/office/officeart/2005/8/layout/default#7"/>
    <dgm:cxn modelId="{70DE40C6-9734-4C69-BF5E-4BC880ADDA3D}" srcId="{A907A3E8-E123-4454-83DB-13460C0018A0}" destId="{C4BED1F2-05DC-4576-A07B-D2F9C6865DF6}" srcOrd="1" destOrd="0" parTransId="{75AB4B7C-24F4-4C9F-829B-1404216FCC72}" sibTransId="{985BD5FB-5A72-42FE-91CF-2EA5084C783C}"/>
    <dgm:cxn modelId="{AA3F95FC-B5B4-448F-B55D-11EECBC5EEEA}" type="presOf" srcId="{75701D7C-3547-478C-9571-BA9F9651E22B}" destId="{F4378041-28BD-4C9E-B6C3-4E3897DA56A9}" srcOrd="0" destOrd="0" presId="urn:microsoft.com/office/officeart/2005/8/layout/default#7"/>
    <dgm:cxn modelId="{F796F16B-45B5-4A81-A8FB-97E836ED1AEF}" type="presOf" srcId="{C4BED1F2-05DC-4576-A07B-D2F9C6865DF6}" destId="{F5979716-8686-4E86-A2B0-AED15AC06691}" srcOrd="0" destOrd="0" presId="urn:microsoft.com/office/officeart/2005/8/layout/default#7"/>
    <dgm:cxn modelId="{4B8576BF-AD83-4DCA-B02B-9C49F6BFC418}" srcId="{A907A3E8-E123-4454-83DB-13460C0018A0}" destId="{01E0A515-E5A7-452C-AB85-8722D33465ED}" srcOrd="2" destOrd="0" parTransId="{6D06BE60-0A96-4614-BA07-D54BB531CCE8}" sibTransId="{B2AC07EB-70DB-4B4B-B2B6-A3213286094D}"/>
    <dgm:cxn modelId="{7E5A63F9-E49E-42CC-AB43-1C1E79A35DAF}" srcId="{A907A3E8-E123-4454-83DB-13460C0018A0}" destId="{75701D7C-3547-478C-9571-BA9F9651E22B}" srcOrd="0" destOrd="0" parTransId="{E1602E9B-A44F-4522-A16D-D058D87F0567}" sibTransId="{D4A6F21C-359E-4420-880B-AAD58EA005CA}"/>
    <dgm:cxn modelId="{91BA75C8-4936-491C-8438-269107694ECA}" type="presOf" srcId="{A907A3E8-E123-4454-83DB-13460C0018A0}" destId="{3181F009-7522-45E2-A321-B7D260BD60A0}" srcOrd="0" destOrd="0" presId="urn:microsoft.com/office/officeart/2005/8/layout/default#7"/>
    <dgm:cxn modelId="{B1F43C5D-323E-45E6-A81B-F33CA2B63A2D}" type="presParOf" srcId="{3181F009-7522-45E2-A321-B7D260BD60A0}" destId="{F4378041-28BD-4C9E-B6C3-4E3897DA56A9}" srcOrd="0" destOrd="0" presId="urn:microsoft.com/office/officeart/2005/8/layout/default#7"/>
    <dgm:cxn modelId="{6709E917-E7AB-4884-A5C1-430C110F8C89}" type="presParOf" srcId="{3181F009-7522-45E2-A321-B7D260BD60A0}" destId="{ACBDEBBB-FDBB-4D35-9135-317AFD3C7CC6}" srcOrd="1" destOrd="0" presId="urn:microsoft.com/office/officeart/2005/8/layout/default#7"/>
    <dgm:cxn modelId="{AEC5DAEC-5CB4-4422-AD3F-70A359441055}" type="presParOf" srcId="{3181F009-7522-45E2-A321-B7D260BD60A0}" destId="{F5979716-8686-4E86-A2B0-AED15AC06691}" srcOrd="2" destOrd="0" presId="urn:microsoft.com/office/officeart/2005/8/layout/default#7"/>
    <dgm:cxn modelId="{C53DCF29-82B8-450F-BB52-3C212FCFF5A7}" type="presParOf" srcId="{3181F009-7522-45E2-A321-B7D260BD60A0}" destId="{E2CBE42B-D7ED-4ABC-A9B2-BA9D6DE87651}" srcOrd="3" destOrd="0" presId="urn:microsoft.com/office/officeart/2005/8/layout/default#7"/>
    <dgm:cxn modelId="{AE1BCB6B-22FD-4C5A-8BD0-BD6ABB2D6C8F}" type="presParOf" srcId="{3181F009-7522-45E2-A321-B7D260BD60A0}" destId="{85920535-3B3A-4233-A68D-65D0A8EF49C2}" srcOrd="4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0"/>
          <a:ext cx="8424935" cy="63125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 smtClean="0"/>
            <a:t>5.Zaangażowanie ekspertów z różnych dziedzin - kompleksowość opracowanych produktów. </a:t>
          </a:r>
          <a:endParaRPr lang="pl-PL" sz="1800" b="0" u="none" kern="1200" dirty="0"/>
        </a:p>
      </dsp:txBody>
      <dsp:txXfrm>
        <a:off x="0" y="0"/>
        <a:ext cx="8424935" cy="631253"/>
      </dsp:txXfrm>
    </dsp:sp>
    <dsp:sp modelId="{F5979716-8686-4E86-A2B0-AED15AC06691}">
      <dsp:nvSpPr>
        <dsp:cNvPr id="0" name=""/>
        <dsp:cNvSpPr/>
      </dsp:nvSpPr>
      <dsp:spPr>
        <a:xfrm>
          <a:off x="0" y="736898"/>
          <a:ext cx="8394519" cy="631253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 smtClean="0"/>
            <a:t>6. Zaangażowanie do projektu przedstawicieli grupy docelowej projektu – osób o różnych </a:t>
          </a:r>
          <a:r>
            <a:rPr lang="pl-PL" sz="1800" b="0" kern="1200" dirty="0" err="1" smtClean="0"/>
            <a:t>niepełnosprawnościach</a:t>
          </a:r>
          <a:r>
            <a:rPr lang="pl-PL" sz="1800" b="0" kern="1200" dirty="0" smtClean="0"/>
            <a:t>.</a:t>
          </a:r>
          <a:endParaRPr lang="pl-PL" sz="1800" b="0" u="none" kern="1200" dirty="0" smtClean="0"/>
        </a:p>
      </dsp:txBody>
      <dsp:txXfrm>
        <a:off x="0" y="736898"/>
        <a:ext cx="8394519" cy="631253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0"/>
          <a:ext cx="8424935" cy="63125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u="none" kern="1200" dirty="0" smtClean="0"/>
            <a:t>Kompleksowość podejścia do tematu. </a:t>
          </a:r>
          <a:endParaRPr lang="pl-PL" sz="1800" u="none" kern="1200" dirty="0"/>
        </a:p>
      </dsp:txBody>
      <dsp:txXfrm>
        <a:off x="0" y="0"/>
        <a:ext cx="8424935" cy="631253"/>
      </dsp:txXfrm>
    </dsp:sp>
    <dsp:sp modelId="{F5979716-8686-4E86-A2B0-AED15AC06691}">
      <dsp:nvSpPr>
        <dsp:cNvPr id="0" name=""/>
        <dsp:cNvSpPr/>
      </dsp:nvSpPr>
      <dsp:spPr>
        <a:xfrm>
          <a:off x="0" y="736898"/>
          <a:ext cx="8394519" cy="631253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u="none" kern="1200" dirty="0" smtClean="0"/>
            <a:t>Sposób pracy w ramach projektu. </a:t>
          </a:r>
        </a:p>
      </dsp:txBody>
      <dsp:txXfrm>
        <a:off x="0" y="736898"/>
        <a:ext cx="8394519" cy="63125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0"/>
          <a:ext cx="8424935" cy="63125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 smtClean="0"/>
            <a:t>3. Rzetelny monitoring postępów projektu.</a:t>
          </a:r>
          <a:endParaRPr lang="pl-PL" sz="1800" b="0" u="none" kern="1200" dirty="0"/>
        </a:p>
      </dsp:txBody>
      <dsp:txXfrm>
        <a:off x="0" y="0"/>
        <a:ext cx="8424935" cy="631253"/>
      </dsp:txXfrm>
    </dsp:sp>
    <dsp:sp modelId="{F5979716-8686-4E86-A2B0-AED15AC06691}">
      <dsp:nvSpPr>
        <dsp:cNvPr id="0" name=""/>
        <dsp:cNvSpPr/>
      </dsp:nvSpPr>
      <dsp:spPr>
        <a:xfrm>
          <a:off x="0" y="736898"/>
          <a:ext cx="8394519" cy="631253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 smtClean="0"/>
            <a:t>4. Dobra komunikacja w ramach zespołu projektowego. </a:t>
          </a:r>
          <a:br>
            <a:rPr lang="pl-PL" sz="1800" b="0" kern="1200" dirty="0" smtClean="0"/>
          </a:br>
          <a:endParaRPr lang="pl-PL" sz="1800" b="0" u="none" kern="1200" dirty="0" smtClean="0"/>
        </a:p>
      </dsp:txBody>
      <dsp:txXfrm>
        <a:off x="0" y="736898"/>
        <a:ext cx="8394519" cy="63125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0"/>
          <a:ext cx="8424935" cy="63125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 smtClean="0"/>
            <a:t>1. Jasno postawione cele projektu, dobrze opracowana koncepcja merytoryczna projektu.</a:t>
          </a:r>
          <a:endParaRPr lang="pl-PL" sz="1800" b="0" u="none" kern="1200" dirty="0"/>
        </a:p>
      </dsp:txBody>
      <dsp:txXfrm>
        <a:off x="0" y="0"/>
        <a:ext cx="8424935" cy="631253"/>
      </dsp:txXfrm>
    </dsp:sp>
    <dsp:sp modelId="{F5979716-8686-4E86-A2B0-AED15AC06691}">
      <dsp:nvSpPr>
        <dsp:cNvPr id="0" name=""/>
        <dsp:cNvSpPr/>
      </dsp:nvSpPr>
      <dsp:spPr>
        <a:xfrm>
          <a:off x="0" y="736898"/>
          <a:ext cx="8394519" cy="631253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 smtClean="0"/>
            <a:t>2. Precyzyjny harmonogram pracy i szczegółowy podział zadań pomiędzy poszczególnych wykonawców.</a:t>
          </a:r>
          <a:endParaRPr lang="pl-PL" sz="1800" b="0" u="none" kern="1200" dirty="0" smtClean="0"/>
        </a:p>
      </dsp:txBody>
      <dsp:txXfrm>
        <a:off x="0" y="736898"/>
        <a:ext cx="8394519" cy="63125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261"/>
          <a:ext cx="8335719" cy="497968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u="none" kern="1200" dirty="0" smtClean="0"/>
            <a:t>Drobne problemy techniczne (np. rozliczenia pomiędzy Partnerem, a </a:t>
          </a:r>
          <a:r>
            <a:rPr lang="pl-PL" sz="1800" b="0" u="none" kern="1200" dirty="0" smtClean="0"/>
            <a:t>Beneficjentem). </a:t>
          </a:r>
          <a:endParaRPr lang="pl-PL" sz="1800" b="0" u="none" kern="1200" dirty="0"/>
        </a:p>
      </dsp:txBody>
      <dsp:txXfrm>
        <a:off x="0" y="261"/>
        <a:ext cx="8335719" cy="497968"/>
      </dsp:txXfrm>
    </dsp:sp>
    <dsp:sp modelId="{F5979716-8686-4E86-A2B0-AED15AC06691}">
      <dsp:nvSpPr>
        <dsp:cNvPr id="0" name=""/>
        <dsp:cNvSpPr/>
      </dsp:nvSpPr>
      <dsp:spPr>
        <a:xfrm>
          <a:off x="0" y="582151"/>
          <a:ext cx="8340126" cy="497968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u="none" kern="1200" dirty="0" smtClean="0"/>
            <a:t>Presja czasu.</a:t>
          </a:r>
        </a:p>
      </dsp:txBody>
      <dsp:txXfrm>
        <a:off x="0" y="582151"/>
        <a:ext cx="8340126" cy="49796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213095"/>
          <a:ext cx="8346401" cy="1367696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pl-PL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rPr>
            <a:t>Pracodawcy, u których realizowane były wizyty studyjne, w toku współpracy                                z ekspertami i personelem projektu, przekonywali się, iż przystosowanie miejsca pracy do potrzeb osób niepełnosprawnych o różnych potrzebach nie wymaga w wielu sytuacjach tak dużego wysiłku organizacyjnego i finansowego.</a:t>
          </a:r>
          <a:endParaRPr lang="pl-PL" sz="1800" b="0" u="none" kern="1200" dirty="0">
            <a:solidFill>
              <a:schemeClr val="bg1"/>
            </a:solidFill>
          </a:endParaRPr>
        </a:p>
      </dsp:txBody>
      <dsp:txXfrm>
        <a:off x="0" y="213095"/>
        <a:ext cx="8346401" cy="1367696"/>
      </dsp:txXfrm>
    </dsp:sp>
    <dsp:sp modelId="{F5979716-8686-4E86-A2B0-AED15AC06691}">
      <dsp:nvSpPr>
        <dsp:cNvPr id="0" name=""/>
        <dsp:cNvSpPr/>
      </dsp:nvSpPr>
      <dsp:spPr>
        <a:xfrm>
          <a:off x="1" y="1728193"/>
          <a:ext cx="8350814" cy="498606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0" kern="1200" dirty="0" smtClean="0"/>
            <a:t>Pozyskanie nowych kontaktów z pracodawcami.</a:t>
          </a:r>
          <a:endParaRPr lang="pl-PL" sz="1800" b="0" u="none" kern="1200" dirty="0" smtClean="0"/>
        </a:p>
      </dsp:txBody>
      <dsp:txXfrm>
        <a:off x="1" y="1728193"/>
        <a:ext cx="8350814" cy="49860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261"/>
          <a:ext cx="8335719" cy="497968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rzetelnej diagnozy problemu przeprowadzonej przed przystąpieniem do przygotowywania założeń projektu,</a:t>
          </a:r>
          <a:endParaRPr lang="pl-PL" sz="1500" b="0" u="none" kern="1200" dirty="0"/>
        </a:p>
      </dsp:txBody>
      <dsp:txXfrm>
        <a:off x="0" y="261"/>
        <a:ext cx="8335719" cy="497968"/>
      </dsp:txXfrm>
    </dsp:sp>
    <dsp:sp modelId="{F5979716-8686-4E86-A2B0-AED15AC06691}">
      <dsp:nvSpPr>
        <dsp:cNvPr id="0" name=""/>
        <dsp:cNvSpPr/>
      </dsp:nvSpPr>
      <dsp:spPr>
        <a:xfrm>
          <a:off x="0" y="582151"/>
          <a:ext cx="8340126" cy="497968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kompleksowości i zorganizowania pracy w sposób zapewniający możliwość wprowadzania korekt                              i wzajemnej weryfikacji pracy,</a:t>
          </a:r>
          <a:endParaRPr lang="pl-PL" sz="1500" b="0" u="none" kern="1200" dirty="0" smtClean="0"/>
        </a:p>
      </dsp:txBody>
      <dsp:txXfrm>
        <a:off x="0" y="582151"/>
        <a:ext cx="8340126" cy="49796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146732"/>
          <a:ext cx="8346401" cy="785987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500" kern="1200" dirty="0" smtClean="0"/>
            <a:t>zaangażowaniu zewnętrznych ekspertów, którzy byli również przedstawicielami grupy docelowej (osób niepełnosprawnych), dzięki czemu na bieżąco można było kontrolować adekwatność wypracowywanych efektów do potrzeb odbiorców.</a:t>
          </a:r>
          <a:endParaRPr lang="pl-PL" sz="1500" b="0" u="none" kern="1200" dirty="0"/>
        </a:p>
      </dsp:txBody>
      <dsp:txXfrm>
        <a:off x="0" y="146732"/>
        <a:ext cx="8346401" cy="78598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0"/>
          <a:ext cx="8424935" cy="63125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u="none" kern="1200" dirty="0" smtClean="0"/>
            <a:t>Zwiększenie czasu przeznaczonego na poszczególne zadania.</a:t>
          </a:r>
          <a:endParaRPr lang="pl-PL" sz="1800" u="none" kern="1200" dirty="0"/>
        </a:p>
      </dsp:txBody>
      <dsp:txXfrm>
        <a:off x="0" y="0"/>
        <a:ext cx="8424935" cy="631253"/>
      </dsp:txXfrm>
    </dsp:sp>
    <dsp:sp modelId="{F5979716-8686-4E86-A2B0-AED15AC06691}">
      <dsp:nvSpPr>
        <dsp:cNvPr id="0" name=""/>
        <dsp:cNvSpPr/>
      </dsp:nvSpPr>
      <dsp:spPr>
        <a:xfrm>
          <a:off x="0" y="736898"/>
          <a:ext cx="8394519" cy="631253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u="none" kern="1200" dirty="0" smtClean="0"/>
            <a:t>Zmiana formy realizacji Projektu.</a:t>
          </a:r>
        </a:p>
      </dsp:txBody>
      <dsp:txXfrm>
        <a:off x="0" y="736898"/>
        <a:ext cx="8394519" cy="63125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378041-28BD-4C9E-B6C3-4E3897DA56A9}">
      <dsp:nvSpPr>
        <dsp:cNvPr id="0" name=""/>
        <dsp:cNvSpPr/>
      </dsp:nvSpPr>
      <dsp:spPr>
        <a:xfrm>
          <a:off x="0" y="423652"/>
          <a:ext cx="8424935" cy="631253"/>
        </a:xfrm>
        <a:prstGeom prst="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u="none" kern="1200" dirty="0" smtClean="0"/>
            <a:t>Kontynuacja działalności punktów informacyjno-doradczych.</a:t>
          </a:r>
          <a:endParaRPr lang="pl-PL" sz="1800" u="none" kern="1200" dirty="0"/>
        </a:p>
      </dsp:txBody>
      <dsp:txXfrm>
        <a:off x="0" y="423652"/>
        <a:ext cx="8424935" cy="631253"/>
      </dsp:txXfrm>
    </dsp:sp>
    <dsp:sp modelId="{F5979716-8686-4E86-A2B0-AED15AC06691}">
      <dsp:nvSpPr>
        <dsp:cNvPr id="0" name=""/>
        <dsp:cNvSpPr/>
      </dsp:nvSpPr>
      <dsp:spPr>
        <a:xfrm>
          <a:off x="0" y="1260142"/>
          <a:ext cx="8394519" cy="631253"/>
        </a:xfrm>
        <a:prstGeom prst="rect">
          <a:avLst/>
        </a:prstGeom>
        <a:solidFill>
          <a:schemeClr val="accent5">
            <a:shade val="80000"/>
            <a:hueOff val="102612"/>
            <a:satOff val="-1119"/>
            <a:lumOff val="127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u="none" kern="1200" dirty="0" smtClean="0"/>
            <a:t>Kontynuacja działalności szkoleniowej.</a:t>
          </a:r>
        </a:p>
      </dsp:txBody>
      <dsp:txXfrm>
        <a:off x="0" y="1260142"/>
        <a:ext cx="8394519" cy="631253"/>
      </dsp:txXfrm>
    </dsp:sp>
    <dsp:sp modelId="{85920535-3B3A-4233-A68D-65D0A8EF49C2}">
      <dsp:nvSpPr>
        <dsp:cNvPr id="0" name=""/>
        <dsp:cNvSpPr/>
      </dsp:nvSpPr>
      <dsp:spPr>
        <a:xfrm>
          <a:off x="0" y="2052230"/>
          <a:ext cx="8424935" cy="631253"/>
        </a:xfrm>
        <a:prstGeom prst="rect">
          <a:avLst/>
        </a:prstGeom>
        <a:solidFill>
          <a:schemeClr val="accent5">
            <a:shade val="80000"/>
            <a:hueOff val="205224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u="none" kern="1200" dirty="0" smtClean="0"/>
            <a:t>Opracowanie kolejnych stanowisk pracy wykorzystujących techniki rzeczywistości wirtualnej.</a:t>
          </a:r>
          <a:endParaRPr lang="pl-PL" sz="1800" u="none" kern="1200" dirty="0"/>
        </a:p>
      </dsp:txBody>
      <dsp:txXfrm>
        <a:off x="0" y="2052230"/>
        <a:ext cx="8424935" cy="631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pPr/>
              <a:t>2015-02-25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13" Type="http://schemas.microsoft.com/office/2007/relationships/diagramDrawing" Target="../diagrams/drawing7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6.xml"/><Relationship Id="rId12" Type="http://schemas.openxmlformats.org/officeDocument/2006/relationships/diagramColors" Target="../diagrams/colors7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11" Type="http://schemas.openxmlformats.org/officeDocument/2006/relationships/diagramQuickStyle" Target="../diagrams/quickStyle7.xml"/><Relationship Id="rId5" Type="http://schemas.openxmlformats.org/officeDocument/2006/relationships/diagramLayout" Target="../diagrams/layout6.xml"/><Relationship Id="rId10" Type="http://schemas.openxmlformats.org/officeDocument/2006/relationships/diagramLayout" Target="../diagrams/layout7.xml"/><Relationship Id="rId4" Type="http://schemas.openxmlformats.org/officeDocument/2006/relationships/diagramData" Target="../diagrams/data6.xml"/><Relationship Id="rId9" Type="http://schemas.openxmlformats.org/officeDocument/2006/relationships/diagramData" Target="../diagrams/data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kument_programu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kument_programu_Microsoft_Office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kument_programu_Microsoft_Office_Word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4.jpeg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Obraz 19"/>
          <p:cNvPicPr/>
          <p:nvPr/>
        </p:nvPicPr>
        <p:blipFill>
          <a:blip r:embed="rId2" cstate="print"/>
          <a:srcRect l="3989" t="72764" r="1995" b="5285"/>
          <a:stretch>
            <a:fillRect/>
          </a:stretch>
        </p:blipFill>
        <p:spPr bwMode="auto">
          <a:xfrm>
            <a:off x="1331640" y="5157192"/>
            <a:ext cx="66686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31540" y="1531616"/>
            <a:ext cx="8280920" cy="4716523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60000"/>
              </a:lnSpc>
            </a:pPr>
            <a:r>
              <a:rPr lang="pl-PL" sz="2400" dirty="0" smtClean="0">
                <a:solidFill>
                  <a:schemeClr val="tx1"/>
                </a:solidFill>
              </a:rPr>
              <a:t>pn. </a:t>
            </a:r>
            <a:r>
              <a:rPr lang="pl-PL" sz="2400" b="1" dirty="0" smtClean="0">
                <a:solidFill>
                  <a:schemeClr val="tx1"/>
                </a:solidFill>
              </a:rPr>
              <a:t>„Ramowe wytyczne w zakresie projektowania obiektów, pomieszczeń oraz przystosowania stanowiska pracy dla osób niepełnosprawnych o specyficznych potrzebach”</a:t>
            </a:r>
            <a:endParaRPr lang="pl-PL" sz="2400" dirty="0" smtClean="0">
              <a:solidFill>
                <a:schemeClr val="tx1"/>
              </a:solidFill>
            </a:endParaRPr>
          </a:p>
          <a:p>
            <a:pPr algn="l"/>
            <a:endParaRPr lang="pl-PL" sz="2400" dirty="0" smtClean="0">
              <a:solidFill>
                <a:schemeClr val="tx1"/>
              </a:solidFill>
            </a:endParaRPr>
          </a:p>
          <a:p>
            <a:pPr algn="l"/>
            <a:endParaRPr lang="pl-PL" sz="2400" dirty="0">
              <a:solidFill>
                <a:schemeClr val="tx1"/>
              </a:solidFill>
            </a:endParaRPr>
          </a:p>
          <a:p>
            <a:pPr algn="l"/>
            <a:endParaRPr lang="pl-PL" sz="2400" dirty="0" smtClean="0">
              <a:solidFill>
                <a:schemeClr val="tx1"/>
              </a:solidFill>
            </a:endParaRPr>
          </a:p>
          <a:p>
            <a:pPr algn="l"/>
            <a:endParaRPr lang="pl-PL" sz="2400" dirty="0">
              <a:solidFill>
                <a:schemeClr val="tx1"/>
              </a:solidFill>
            </a:endParaRPr>
          </a:p>
          <a:p>
            <a:pPr algn="l"/>
            <a:endParaRPr lang="pl-PL" sz="2400" dirty="0" smtClean="0">
              <a:solidFill>
                <a:schemeClr val="tx1"/>
              </a:solidFill>
            </a:endParaRPr>
          </a:p>
          <a:p>
            <a:pPr algn="l"/>
            <a:endParaRPr lang="pl-PL" sz="2400" dirty="0">
              <a:solidFill>
                <a:schemeClr val="tx1"/>
              </a:solidFill>
            </a:endParaRPr>
          </a:p>
          <a:p>
            <a:pPr algn="l"/>
            <a:endParaRPr lang="pl-PL" sz="2400" dirty="0" smtClean="0">
              <a:solidFill>
                <a:schemeClr val="tx1"/>
              </a:solidFill>
            </a:endParaRPr>
          </a:p>
          <a:p>
            <a:pPr algn="l"/>
            <a:r>
              <a:rPr lang="pl-PL" sz="2400" dirty="0" smtClean="0">
                <a:solidFill>
                  <a:schemeClr val="tx1"/>
                </a:solidFill>
              </a:rPr>
              <a:t> </a:t>
            </a:r>
            <a:endParaRPr lang="pl-PL" sz="2400" dirty="0">
              <a:solidFill>
                <a:schemeClr val="tx1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478582" y="679068"/>
            <a:ext cx="8485906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500" dirty="0" smtClean="0"/>
              <a:t>PREZENTACJA </a:t>
            </a:r>
            <a:endParaRPr lang="pl-PL" sz="2500" dirty="0" smtClean="0"/>
          </a:p>
          <a:p>
            <a:r>
              <a:rPr lang="pl-PL" sz="300" dirty="0" smtClean="0"/>
              <a:t/>
            </a:r>
            <a:br>
              <a:rPr lang="pl-PL" sz="300" dirty="0" smtClean="0"/>
            </a:br>
            <a:r>
              <a:rPr lang="pl-PL" sz="2500" dirty="0" smtClean="0"/>
              <a:t>wyników badania ewaluacyjnego ex-post projektu systemowego</a:t>
            </a:r>
            <a:endParaRPr lang="pl-PL" sz="2500" dirty="0"/>
          </a:p>
        </p:txBody>
      </p:sp>
      <p:grpSp>
        <p:nvGrpSpPr>
          <p:cNvPr id="2" name="Grupa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Prostokąt 4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6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2339752" y="4077072"/>
            <a:ext cx="4680520" cy="90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sz="1200" b="1" dirty="0" smtClean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1200" b="1" dirty="0" smtClean="0"/>
              <a:t>Wykonawca</a:t>
            </a:r>
            <a:endParaRPr lang="pl-PL" sz="1200" dirty="0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ahoma" pitchFamily="34" charset="0"/>
              </a:rPr>
              <a:t>Europejskie Centrum Doradztwa Finansowego</a:t>
            </a:r>
            <a:endParaRPr kumimoji="0" lang="pl-PL" sz="12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ahoma" pitchFamily="34" charset="0"/>
              </a:rPr>
              <a:t>Badania i Szkolenia Ewa Joachimczak</a:t>
            </a:r>
            <a:endParaRPr kumimoji="0" lang="pl-PL" sz="12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5157192"/>
            <a:ext cx="1980220" cy="74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AutoShape 4" descr="data:image/jpeg;base64,/9j/4AAQSkZJRgABAQAAAQABAAD/2wCEAAkGBxQTEhQUEhQUFhQUGBgVFxYXFBUVGRwVGBgXFxQWGBcYHCghGBslGxUUITEhJSkrLi4uFyAzODMsNygtLisBCgoKDg0OGxAQGywkICYsLCwsLCwsLCwsLCwsLCwsLCwsLCwsLCwsLCwsLCwsLCwsLCwsLCwsLCwsLCwsLCwsLP/AABEIAPAA0gMBEQACEQEDEQH/xAAbAAEAAQUBAAAAAAAAAAAAAAAABQEDBAYHAv/EAD8QAAICAQIDBQYDBQcDBQAAAAECAAMRBCEFEjEGE0FRYQciMnGBkUKhsRQjYnLBQ1KCkqLR4TOy0hUWJFNj/8QAGwEBAAIDAQEAAAAAAAAAAAAAAAMEAQIFBgf/xAAyEQACAgEDAwIFAwQBBQAAAAAAAQIDEQQSMQUhQSJRExQyYXFCgZEVI1KxoSQzQ8Hw/9oADAMBAAIRAxEAPwDuMAQBAEAQBAEAQBAEAQBAEAQBAEAQBAEAQBAEAQBAEAQBAEAQBAEAQBAEAQBAEAQBAEAQBAEAQBAEAQBAEAQBAEAQBAEAQBAEAQBAEAQBAEAQBAEAQBAEAQBAEAQBAEAQBAEAQBAEAQBAEAQBAEApAEAQCsAQBAEAQBAEAQBAEAQBAEAQBAEAQBAEAQBAEAoYBEdpePpo6g7gsWPKqjxbBO58BgGTUUytlhFbVamNEdzNCs9o2qOcJSPI8rnH+redNdNiuWcV9Xsz2R4HtE1X92n/ACt/5Tb+nV+5r/VrfZHqr2i6odUpbf8AusNvLZph9Nh4ZldXs8pEhT7TG/Hpx/hs/oVkcume0iePWfeJnaf2k0k+/VYo89m/LMhfTrPHcmh1at8rBNaHtfpLThbgD5OCn25hg/SV56W2P6S3XrqLOJE1XaGAKkEHoQQR95A008MtKSfB7EwbFYAgCAIAgCAIAgCAIAgCAIAgCAIAgFDAIjjmjo1HLp7urfvFAODhOpzjYb4+slrlOHqRBdXXZ/bkYFPYXRj+zJ+buf6yZ621+SvHp1HsZJ7HaP8A+hPz/wB5p83d7m/yFH+Jbu7FaNv7ED+VmX9DMrV3e5h9Po/xMK/2eaRhhe9Q+avn/vBEkjr7URS6XS0Ruq9mg/s7z6B0B/NcSddTl+pFWXRo/pka/wAU7D6qkEhVtUeKHf8Aynf7ZlmvXVy57FO3ptsOO5H8H1Gqpt5aBarjc18rbj+JD+s3thROOW0R6d6iEsRydk4PbY1KNcoSwgFlHQH7zhTSUvTwenpcnBbuTNmhKMwCmYAzAGYBWAIAgCAIAgCAIAgCAIAgFDANP4Eh1Gv1GqP/AE6v3FXzH/UPrvn7+kt24hTGPlnOoTnfKzxwbgJUOjwVgCAIBQwCmIB5PrMOaXLMbcswtTxepDgkk+QGfzlG7qFNTw3ksw01k+6MG/tEPwKT6t/sJQt63FL0osQ6fL9TLI7RNj4Fz8ziQ/1uX+JJ/T4/5Fqzj9p6co+mZDPrNz4WDeOgr8mO3Frj+M/YCVn1XUPySrR1I96XitoYe8Wyeh3+0l03UdRvxnJpbpK1E2+euRxhAEAQBAEAQBAEAQBAEAw+M6g10WuOqIzD5hSRN647ppEV8ttbZGdidEatFSrfEwLt83Jbf6ED6TfUy3WP7diHR17Klnz3J8SEtiAIB5zMGDB13FUr2Jy390dfr5SjqdfVTy+5Yq087OCG1HH7D8IC/mfznEt61ZLtFYL8NDFfUR1+pd/iYn5mc2zV22fU2WoUQjwi1ICXAgCDImOBlibRTb7GraXJtXB+HhEBYAsfezjcZxgbz12g0Ua4bmu7OLqL3KeE+xKzqFUQBAEAQBAEAQBAEAQBALWpqDoyt0YFT8iMGZTw8o1nFSi0zV+DcUbSsmj1Wc/DTdtyOv4FPk3h9B5yzZWrFvh+6KVVrqxXZ+z8G2AyqXypgFq+9UUsxwBI7LY1x3SNoxcnhGs67jbvsvur+f38J5rV9Vsl2h2R1KNJBd33IsnO56zjSk5PL7svKKXAmO5sJnPuMia88ATOGO4gwZGh0htYKOnifKW9Jo5Xy47EF96rRtGj4XWg6AnzO5/4nqqOn01rjucezUTm+TOxLqWCErMgQBAEAQBAEAQBAEAQBAKGAYXE+GVahOS5Qy9R5g+YPUGZhOUO65I7K42LDMnTUBEVVzhQAMkk4HmTuYby8m8VhYLhmDJCcRXn1FdbfBjmx5nf/acfVJ2amNcvpLlOI0ynHkzdbwxLFxgAjoQAMf8AEs6nQV3Q24w/BFVqJwl2NU1GnZDhgR/X5Tyd+msqliSwdqu6M12LUrrJKz1XWWOFBJ8gMySuqyb9KyaSsjFeokNPwS1uo5R69fsJ0auk3Wc+kqz10F9JJ0dnkHxFmP2E6tfRqor1dynLXWPgzKuFVL0QH57/AKy5XoKIcRIJaiyXLMpKwNgAPltLUYRjwiJtvk9ibmCsAQBAEAQBAEAQBAEAQBAEAQCkApA4BmDGfLIx9O1lyuRyrX08z5/ITnzonZqFOXCLMbIwrcV5JQzoFctW0qwwwBHqAZpZVCf1LJmMpR4ZinhNPXkH5yq+n0N52om+Zt9zKo06oMKoA9JYrphX2iiGVkpPuXRJjBWAIAgCAIAgCAIAgCAIAgCAIAgCAIAgGLxHVCqqyw9K0Zz8lBJ/SbQWZJEdstsW/YwOzNlr0Ldc2WuAsCgAKikZVV8emM5zvN7YqMnFeCPTycoKb8kqrg5AIONj6Hrg+UiJ+T1HcfkxOLG7um/ZhWbfw94SE67k8u/Sayz4JKtm7+5x9jXubi6nJGisA6qDahPoCcgfMyL+57Ivf9E+ycl/Bm1cesrpe3W0GgJy/Cy2g5ONuXfbbr5zffhZaIfllOxQpec/sXdB2r0lwyl6DzDHkP2bBhWwfkxbor63iUSVp1SN8LK3yYH9JspR8FdwlHlHnV6+uoA2OqAnALEDJ8t5nIjFy4L6vmZNeOT1AEAQBAEAQBAEAQBAEAQBAEAQChgwyxrtMLK3rb4XUofkwIP6zMZbWmazhvTiatp+F8SVRSLqBUuFFoVjbyDptjlzjaW3Zp5Pc08/8FCNWqjiCa2/8lnQPZw17EtSy2m1u879U5mDEAMLAPUTM8ahZjhP2MV79M2pZaffJL8L4vbqLspUU0yqctYpV3fbHIp6L6mQ2VRhHu/V9ixVdKyXZen7k8ZAWvuaj277UnS1qtJU22FgD1CgZBbHiQ22PQyvfc4I63S+n/NTe99kcw1HaPVPzc99hDghhnYg7EY6Tnu6cvJ6urp2nhjEePJF4kRd2ryU5RnOBkePjMqUlwNsTY+BdrrqSFsZraDs9b4fKnY4LfpmT13tPucnWdKqti5RWJeGjpnZXVqWuSsjuR3dlIBziuxd19PfV9vDM6MHuXY8pqq9qjn6u+f5NlEkKYgCAIAgCAIAgCAIAgCAIAgCAIAgCAUaARnGOImru1UBntdUQfM5Zj6BQT9pvXFyy34IbLFBpLySRmhL+Tgvau521Voc55GZB8gxP9TORqHmZ77pkI/LxlHyREgOkIMCAIMnUfZE+abhge64GfE5GcH5Z/OdPRv0njuvRUbV+DoQls4IgCAIAgCAIAgCAIAgCAIAgCAIAgHlmxn0hIw3hZMThWvF9a2KGCtnAYYOxIz+UzJYZrCakskV2o4faWq1GnINun5iKz0cMMMPQ4Gxk1M4pOMuGV9TXJ4lHlGbwHjC6qoWKCu5VlPVWHUGaW1uqWGSUXq2KaOY+07hPdarvR8N45vk6hVb77H7zk6qGHuR7noWp+JV8LzH/Rp8pnczkQBAEyYbOy+zThxq0asetxNn+E7Ln6DP1nV00cQPDdYvVupaXjsbaJYOWDAGYBWARnaPih01D3BebkxsTyjcgHJwcdZrKWETUVfFmo5wZ9NmVB8wD9xMp9iKSw2jxqOYoQjBWIIViOYA+BxkZ+WZjv3Cwms9zB1XGadOFXUX1q5G+SFz4FuXOQMxvS5Joaey3Lri8ElVYGAIIIO4I3GPCbJ5RA008HuAIAgCAIAgCAMwCxqNSifG6r/MQP1mVGT4NJSiuWQet7ZaOolTbzMvgis30BA5fzlmOjun3SKdnUKIPDZruq9pWHPd0Ap4FnKsfPYAy3Hprx3ZRn1dbvSuxc7AcZFuq1IC8guHfBM82GGFfBwOvMPCaa2jZXF+xJ07UfEskvfuTXb7gp1OlYIM2V/vEHiSAcqPmJxrq90Weq6Vq/l703w+zOKEec5LWHhnvISUo5jwUgyIMmRoNE91i11qWdjgAfmT6Cbwg5PsVtRqIU1uUjv3CdGKaa6gSRWoXJ8cCdiKxE+e3T+JY5PyZmZsRZPLttMNmcZeCK4BxxNTQt2O7DMyAMRnKsVx+UxGSJ7tPKuez9y5xLj+n07ql1gQtuMq2N9hlsYH1Mw5xXIr09lizBZLvFdfTXUbLSO6OATjmB5iANgDkbiZlJbcs1rrnKe2PJE9ttNY+kY0E5Tls5QSOdF3ZNvAjw9JHYsxyixoZQjet/nt+GQvENZU9HDu5HKlt6HAJ2IyXU7+eRNJS7Rx5LNdUoTtU/CMTh2gt1Gq19ZsSsl+ViU57O53ChCxwoxj6maR9U2mWLrK6aapxTfb8LP3Og6LTLUiVrnlRQo+QGBLaWOxw5zcpbn5MmZNRAEAQBAEAQDyY8mvg4f2m173am1rN+ViqrnIVVJAAE9Dpa4qtYR5PW3Sna17Mi8S0scFPORMg2DsHqeTW1Z2Dcyf5ht+YEp66O6nJf6bZtvX3Ox4nnvserRqXafsJTqSbKz3Vp6kDKsf4l8/USvbp1Lg62i6vbp/TLuvY0niPs91dZHIFtyce6cY9SG8PWVZaN+DuU9epa9SwZGg9m2pZv3rV1r5glz9tv1mY6N57kd3X6kvQss3/gPA9LpD3dWO9ZcksQbGUHc/LJ6DaXYVxhwee1Ws1Gp9c32J2SlIpmYykO5CcP4xZfcwqrX9nrZq2tZyGNi5B5E5d1BwM5Hj5TXfllmdMa4Lc/Uc3Oje6vV1e8qaI3uoBxm1rSVPphVOP5pSxKSl9j0OYUyrljLml/GDf9RxWmzT1JavevfWp7pF5mIK+82Pwrn8RIHTeW9ykkcKNU42trsk+fBqNOuLcK1enbn59KcDmGCEL5QE9MjcY8NpApP4Ul7HTlUoauEl+pf+jotOo5dOrlWfFYPKoyx90bAeJlpfSjiSj/c2/chOx3BOSk99WBm6y6lGVS1asfdHo2M9POR1RaWJe/YtazUbp+h+EnjyV7XcCDBtVVaaL60P7wHAZRk8r+kWwz3XJnRana1VNbovx7Ep2X1r3aWmy0Yd1BPh9ceGRvNq23HLK2qgq7XGJLSQgEAQBAEAQBAKYgHEO1nL+26jk6d4fvtz/wCrmno9K80ps8jrf+/JESZZKXgQC7przW6OvVGVx81II/SR2Q3w2klc9klL2O7cN1guqSxelihh9RPMzi4ycWeyqsVkFJeTJM1RJweLXCgknAAyT5Dxj7mYpvGCA0/bTSO4QWFS3wl63RW/lYjBkKvjnuXZdPvit2M/gwe0uqGn1+l1DZKvXZUQqlmJ91lAA65OJrNqEkybSVu6icFysP8AYpxXi+rrCO5So6hxRVUQG5C+/eWtndgATyrgeGTMyk1z5NaqKptpd8LL+/2RYfQPTq9OtOovttZi14ezmTufFivRNzhQOvrjbDg/DJFZGdUt8UkuPfJTsvxurSLZptSRXZXY5XIP7xGYlWTHxE56dZmE8dmY1dErcW1901/HYzuH9n7A3EM8oTVHNe++6nJI8NzEa+fuR2atNV+8TxwzscawrftFqWd2lVhrKgMF6Y5lJXbyMzGpryZt6hvbW1NZysmVx7gqJw/UU0oSTW5xuzM/xZJO7MSInX6NqI6NQ3fGc35MrgfElPJpmDC5Ka3YEdAQBjPnmTKHoTZTutg9RKKJmY74MYZS2lXBVlDA9QQCD9DM4CbXc9qoHSBkrAEAQBAEAQBAEA4/7RdOqa1+UY51Vj/N0JH2E7vT5Zq7nl+qQxf28msy+cwQBBk6b7L+Jc1L0k71HKj+B8k/6ub7zh9Qr2yUvc9F0q7dBw9ie41q9SGFempRiwybbG5a18MED3iflOZNvwegohU1um/2XJGcA1F166k6t6rNOM1gqhRWxnvSMnJQdM+ODI4OXkn1EKobVUmpMxNfqLNZpiun0aPpyOVO8cVsQNg1agHlx4ZI/pMSblF7UTVRjRZmybUvt3/k1/XrZZw0i0kX6C4KSD7wTYZz6Bgc/wAAkUk5V5fKOhXKNeqzH6bIkxbxDCLp+KILKbMd1qVzynxXnIwUfB6j/mSZz6ZlN1Jyc9M8Ncxf/wB3Nw4TwmrTrilcBtyxJZmPgSxyTtJ4RSRyrbp2v1sy3pBIJAJHQ43Ey0maKUkuzLggwUzMmPBHa7jC1XU1MrfvshX25eYfhO/UySNblFyXghsvUJKLXJi6fjFLHU2chVtKWR2IXJCgnYg55dvGbOuWYx9zT48fVNr6TWaeJ36lGf8A+YLGz3VdNfJWFPwM1jjDbeOfkJZdcYSxlYKSsnbByWc+PY3jhC2imsXlTaFHOV6ZlKe3c9vB06t2xbuTMmpIIAgCAIAgCAIAgGne0jg4to74D36cn51nHMD8uv0PnL2hu2T2+5y+p6ffVuXKOVTvZyeYYgCDJs/s61gr1gDf2isg+ezD/tlDqEM17vY6XS7FC7v5N27bcYFS108xT9oJVrMH3KxjvCMfiIYAfzTztssdn5Pa6OnfmT8ePuW6e0WkFa01V3NXgVALp7SuDhcc2MdDMfEiljubfLWvNkmvflf6Gj7OanT5XS6pVpyStdtXe8ufBWDKcekx8OUViL7GZaqmx5uhl+6eC/wzswQNSNTYLjqiOflQ1LgDGwDEg+uZtGvHLNbtZucfhrG3jLyTv7EnIqcoKLgBSAQOX4evlgSTamU/iS3blyX4xk1z7kFxK7Xd4xoSru0AwHJzYSMnBB9zHTcbyeCrx3Klkrt3p4Mf/wBcbUaO56M131hlZCBzJYoyRgjeb/B2WJS4Zp8w7KpOP1LwU1XEnt4Ybqnw/dc3MMAhl+P5dDEa1G7Y/cTtctNvi++CM41xBdRw+q5WBeuyls+K2Bgpz5HrJK63Xa4vzkgtsVtMWn3TRcPD7Gt4pUFYLciNW2CFLFCCOboTnEz8SOK2/DHwpN2r3Rl9l+0FC6auu2xKrKVFbJYwRgUHL0J36SK+mTk5RXJPpr4qKjJ4wbRprg6hlOVYZB8xK7LqeUXJgyIAgCAIAgCAIAgFu6oMrKwyGBBHodjCeHu9jWUcrBw/tFwltNe9R6Zyh80J90/0PqJ6PS3KyGTyOr07psaI2WfsVfuVxMds4M4eMklpEC1LqEz3tFyFh4cp3rI/xIQfnK1r3Tdb4aLdKUYqxeGdo0d6XVpYMMrAMOh6ieenDEsPwerpt3RzFmUBMG+RA5PFjgDJIA8zt+cLL4MNrlmrcI1Js1+qFjsHrwKk5jy92VGWC5wxJwSfDmEs2R21Ra/co02OV0ov9jF7ScMdUQ/tF76myxUrIfkUEn3sVrtgLnrmb0zWeO2DXUVPCee7ZJX8Xse9tLQUR61BsttGdyMjkQEc/qcgSNVrbvZI7pufw12/JGcLVq+JMBalourPed2mArL8JcAkLnffO+ekkm81fggqWNQ0nnJf/wDatq95TVaq6S1uZkwedQfjVD0wenpNfmIv1S+ok+UmvSn6SRbsjpjYtgQrgglVYhGK4Kll6HGBNPmbMYZKtHVnKJ8CVy1gsWaKtjzMiFvMqCfvN1N4xk1dcW+C+JqblYAgCAIAgCAIAgCAUxANM9pvDQ+nFwHvVMN8b8jEA/TOD9Je0Fm2zb7nL6pSpV7vKND0XDFs0l9w5u8pdNh07tsAnHpuZ07Ltlyi+Di1Ub6ZSXK8Ej2f0y36PUUsyoyOliM2w5mygBPruPrIdRY67lIsaWtW0yiedLwe6inVm9ORTVhSSpBsDqU5cE58YstjZOOznJiFE64T38Y7E37M+OYJ0r+OXrOfqyf1H1kOvo/8kS10rVLHw3z4Ny4vxpaOVeVrLHzyVoMs2Op8gB5mc2Fblz2R17bdnCy/Yw9F2lBtFN9T6exvg5yCrfyuu2fSSOjs5RecEUdUtyjJYbNe0z2Waz9i1JLotr35Y55kAzUmPFQTnHTb0k7glV8SP4Kddkpah1TJTtpoGQJrKNrdPu2PxVD4lPoBn6EzTTTTbrlw/wDZPrK3FK2HK/0eNbqHe/Satanto7okBBzMrWBfe5fH3dvvEYqMZV5wzEnOUo24ysElVpqNWxe3SsCuAGtrCsfMDfOPykW6cOyl/BYjGFr3OPf7krpNBXUOWpERfJVCj8pHKcpcsmjXGPCMjE0x7G4xMgrMATIEAQBAEAQBAEAQBAEAQC1qaQ6lWGVYEEeh6wm4tNGs4qSaZyPiWmu4ZqTyEFHB5eYZV68/C48SP6zuVyhqod+Tzd0J6OzcuGYXEePB6jVXTVQrsGfkz7xHQb9BnG0khpVGWZyyQWatyhsjHH4IkuSNyfqZajGOcoqylLjJtHZypG0t1laganSsLlbxKdSvqMKwx/vOdqnJTS8M6ejUXU3+qJu+r1tNVR4gAWayutVGf7xHKoz8OSwz8pzlCTl8M67sgofFRHdpdAzaZrNXeAyjmrSsBVWz8IB+J28Ovj0klU8S2xX5ZDfBzhunLuuEjLp4Tbe2j1bYqvQAWgj4kPUeh6/5j5TV2qClWu6N40SscLX2aJLtLTbZQ1VS5N37pjkAIjbO5z193Ow8SJDQ1F5l4LOoi5x2rySGi0orrStfhRQo+QGBNJScm2b11qEVH2MgCYJCsAQBAEAQBAEAQBAEAQBAEAQBAEAoYBEdp+CLq6TWdmHvI3kw6fQ9D85LRc655Kuq06vhtZzbsrX3WrfT6lcd6rUsDjZjgqQfXcZH94Tr6mW+pTh4ODpYfDudVn4PXZnS9xxIU2Dm3eo58ipIPrkAfeL5b9OppmdNWq9V8OSyjbeB9mRp9RZZW6tp7EZCCfeU5Hu7DBAwR5iULNQ7IJPk6lekVU5STWH4NB4TxJameuxe801hw6ZPQH3XXyYYE6U6N8E12kcerUbbHCXeOTp3BOEaQhLqs24+B3drCB5DmPu/KceyyabUux6GmquSUomwiQForAEAQBAEAQBAEAQBAEAQBAEAQBAEAQBAEApANb7X9nBqkDJhb690bpnG/KT5Z3HkfrLOm1Hw3iX0spavS/FjmP1I1mvtXStitrNK/wC1Ujl51C5zjxBIxsfXrtLnys5R/tv0s53ztcJf3Y+pGoa7Xs9ttilk71mYgMRsxJwcdes6FdKjBRkcq2+UpylHtkw5O0QZN+9lZt5rtv3Pif8A9fd6f4ev0nI6ko9vc7vR97z7HRxOSjulZkCAIAgCAIAgCAIAgCAIAgCAIAgCAIAgCAIB5xMeDGO5rfa7ssuqXmXC3KPdbwP8Lenr4S3ptVKp4z2KOs0Suj9zkmp07VuyOCrKcEHwM79c1Yso8xZCVb2sm+yHZ9NY7qzsnKARygHIzg7mVNXqnVjaXdDo1fnJ0fst2d/Y1sUWFw7c24Axtj79PsJyNTqHdJNo7ul0ioi0mTwkBcKwBAEAQBAEAQBAEAQBAEAQBAEAQBAEAQBAEAQChgwzXu0PZKnVuruWRhsSuPeXyOR+csVamdawipfoq7mmya0ukSsBUUKAAAAANhIZylJ5bLFdUYLCRfE1JM5KwBAEAQBAEAQBAEAQBAEAQBAEAQBAEAQBAEAQBAKYgDEAriAIAgCAIAgCAIAgCAIAgCAIAgCAIAgCAIAgCAIAgCAIAgCAIAgCAIAgCAIAgCAIAgCAIAgCAIAgCAIAgCAIAgCAIAgCAIAgCAIAgCAIAgCAIAgCAIB//9k="/>
          <p:cNvSpPr>
            <a:spLocks noChangeAspect="1" noChangeArrowheads="1"/>
          </p:cNvSpPr>
          <p:nvPr/>
        </p:nvSpPr>
        <p:spPr bwMode="auto">
          <a:xfrm>
            <a:off x="0" y="-1595438"/>
            <a:ext cx="2800350" cy="3190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29" name="Picture 5" descr="C:\Users\nkosikowska\Desktop\indek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229200"/>
            <a:ext cx="1872208" cy="717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Obraz 18" descr="LOGO ECDF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3284984"/>
            <a:ext cx="88582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29823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869160"/>
            <a:ext cx="8291264" cy="432048"/>
          </a:xfrm>
        </p:spPr>
        <p:txBody>
          <a:bodyPr>
            <a:normAutofit fontScale="90000"/>
          </a:bodyPr>
          <a:lstStyle/>
          <a:p>
            <a:pPr algn="l"/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Czynniki, które ograniczały skuteczność realizowanych zadań projektowych</a:t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> </a:t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4800" dirty="0" smtClean="0"/>
              <a:t/>
            </a:r>
            <a:br>
              <a:rPr lang="pl-PL" sz="4800" dirty="0" smtClean="0"/>
            </a:br>
            <a:r>
              <a:rPr lang="pl-PL" sz="5400" b="1" dirty="0" smtClean="0"/>
              <a:t/>
            </a:r>
            <a:br>
              <a:rPr lang="pl-PL" sz="5400" b="1" dirty="0" smtClean="0"/>
            </a:br>
            <a:r>
              <a:rPr lang="pl-PL" sz="5400" b="1" dirty="0" smtClean="0"/>
              <a:t/>
            </a:r>
            <a:br>
              <a:rPr lang="pl-PL" sz="5400" b="1" dirty="0" smtClean="0"/>
            </a:br>
            <a:endParaRPr lang="pl-PL" sz="5000" b="1" dirty="0"/>
          </a:p>
        </p:txBody>
      </p:sp>
      <p:grpSp>
        <p:nvGrpSpPr>
          <p:cNvPr id="3" name="Grupa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Prostokąt 4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6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1" name="Obraz 10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467544" y="1268760"/>
          <a:ext cx="8424936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1" name="pole tekstowe 20"/>
          <p:cNvSpPr txBox="1"/>
          <p:nvPr/>
        </p:nvSpPr>
        <p:spPr>
          <a:xfrm>
            <a:off x="395536" y="2564904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b="1" dirty="0" smtClean="0"/>
          </a:p>
          <a:p>
            <a:r>
              <a:rPr lang="pl-PL" b="1" dirty="0" smtClean="0"/>
              <a:t>Nieoczekiwane skutki wdrażania projektu</a:t>
            </a:r>
            <a:endParaRPr lang="pl-PL" b="1" dirty="0"/>
          </a:p>
        </p:txBody>
      </p: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467544" y="3068960"/>
          <a:ext cx="8352928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xmlns="" val="31406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0" name="Symbol zastępczy zawartości 19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184576"/>
          </a:xfrm>
        </p:spPr>
        <p:txBody>
          <a:bodyPr>
            <a:normAutofit/>
          </a:bodyPr>
          <a:lstStyle/>
          <a:p>
            <a:pPr algn="just"/>
            <a:r>
              <a:rPr lang="pl-PL" sz="1600" dirty="0" smtClean="0"/>
              <a:t>Zarówno założone w projekcie cele, jak i narzędzia </a:t>
            </a:r>
            <a:r>
              <a:rPr lang="pl-PL" sz="1600" b="1" dirty="0" smtClean="0"/>
              <a:t>okazały się trafne</a:t>
            </a:r>
            <a:r>
              <a:rPr lang="pl-PL" sz="1600" dirty="0" smtClean="0"/>
              <a:t>, co wynika przede wszystkim z:</a:t>
            </a:r>
          </a:p>
          <a:p>
            <a:pPr algn="just"/>
            <a:endParaRPr lang="pl-PL" sz="1600" dirty="0" smtClean="0"/>
          </a:p>
          <a:p>
            <a:pPr algn="just"/>
            <a:endParaRPr lang="pl-PL" sz="1600" dirty="0" smtClean="0"/>
          </a:p>
          <a:p>
            <a:pPr algn="just"/>
            <a:endParaRPr lang="pl-PL" sz="1600" dirty="0" smtClean="0"/>
          </a:p>
          <a:p>
            <a:pPr algn="just"/>
            <a:endParaRPr lang="pl-PL" sz="1600" dirty="0" smtClean="0"/>
          </a:p>
          <a:p>
            <a:pPr algn="just"/>
            <a:endParaRPr lang="pl-PL" sz="1600" dirty="0" smtClean="0"/>
          </a:p>
          <a:p>
            <a:pPr algn="just"/>
            <a:endParaRPr lang="pl-PL" sz="1600" dirty="0" smtClean="0"/>
          </a:p>
          <a:p>
            <a:pPr algn="just">
              <a:buNone/>
            </a:pPr>
            <a:endParaRPr lang="pl-PL" sz="1600" dirty="0" smtClean="0"/>
          </a:p>
          <a:p>
            <a:pPr algn="just"/>
            <a:r>
              <a:rPr lang="pl-PL" sz="1600" dirty="0" smtClean="0"/>
              <a:t>Potwierdzeniem trafności narzędzi w stosunku do potrzeb grup docelowych są także wyniki badań ankietowych prowadzonych po seminariach i spotkaniach informacyjnych.</a:t>
            </a:r>
          </a:p>
          <a:p>
            <a:pPr algn="just">
              <a:buNone/>
            </a:pPr>
            <a:r>
              <a:rPr lang="pl-PL" sz="1100" b="1" dirty="0" smtClean="0"/>
              <a:t>           </a:t>
            </a:r>
          </a:p>
          <a:p>
            <a:pPr algn="just">
              <a:buNone/>
            </a:pPr>
            <a:r>
              <a:rPr lang="pl-PL" sz="1100" b="1" dirty="0" smtClean="0"/>
              <a:t>            Przydatność wiedzy uzyskanej podczas spotkań, doradztwa                                     Przydatność wiedzy uzyskanej podczas seminarium </a:t>
            </a:r>
          </a:p>
        </p:txBody>
      </p:sp>
      <p:graphicFrame>
        <p:nvGraphicFramePr>
          <p:cNvPr id="14" name="Wykres 13"/>
          <p:cNvGraphicFramePr/>
          <p:nvPr/>
        </p:nvGraphicFramePr>
        <p:xfrm>
          <a:off x="395536" y="4077072"/>
          <a:ext cx="4417640" cy="1674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Wykres 14"/>
          <p:cNvGraphicFramePr/>
          <p:nvPr/>
        </p:nvGraphicFramePr>
        <p:xfrm>
          <a:off x="4572000" y="4077072"/>
          <a:ext cx="4808612" cy="1772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539552" y="980728"/>
          <a:ext cx="8424936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539552" y="1988840"/>
          <a:ext cx="8352928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0" name="Symbol zastępczy zawartości 19"/>
          <p:cNvSpPr>
            <a:spLocks noGrp="1"/>
          </p:cNvSpPr>
          <p:nvPr>
            <p:ph idx="1"/>
          </p:nvPr>
        </p:nvSpPr>
        <p:spPr>
          <a:xfrm>
            <a:off x="107504" y="332656"/>
            <a:ext cx="9036496" cy="5040560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1400" dirty="0" smtClean="0"/>
          </a:p>
          <a:p>
            <a:pPr algn="just">
              <a:lnSpc>
                <a:spcPct val="150000"/>
              </a:lnSpc>
            </a:pPr>
            <a:r>
              <a:rPr lang="pl-PL" sz="1500" dirty="0" smtClean="0"/>
              <a:t>Produkty wypracowane w ramach projektu można uznać za w wysokim stopniu </a:t>
            </a:r>
            <a:r>
              <a:rPr lang="pl-PL" sz="1500" b="1" dirty="0" smtClean="0"/>
              <a:t>użyteczne</a:t>
            </a:r>
            <a:r>
              <a:rPr lang="pl-PL" sz="1500" dirty="0" smtClean="0"/>
              <a:t>. Zdiagnozowane czynniki, dzięki którym możliwe było uzyskanie wysokiego poziomu użyteczności to przede wszystkim: </a:t>
            </a:r>
            <a:r>
              <a:rPr lang="pl-PL" sz="1500" b="1" dirty="0" smtClean="0"/>
              <a:t>kompleksowość opracowywanych produktów</a:t>
            </a:r>
            <a:r>
              <a:rPr lang="pl-PL" sz="1500" dirty="0" smtClean="0"/>
              <a:t> oraz </a:t>
            </a:r>
            <a:r>
              <a:rPr lang="pl-PL" sz="1500" b="1" dirty="0" smtClean="0"/>
              <a:t>tryb pracy nad ich opracowywaniem</a:t>
            </a:r>
            <a:r>
              <a:rPr lang="pl-PL" sz="1500" dirty="0" smtClean="0"/>
              <a:t>, który uwzględniał konsultacje z ekspertami, przedstawicielami grup docelowych, i który umożliwiał bieżącą weryfikację adekwatności i użyteczności efektów działań. </a:t>
            </a:r>
          </a:p>
          <a:p>
            <a:pPr algn="just">
              <a:lnSpc>
                <a:spcPct val="150000"/>
              </a:lnSpc>
            </a:pPr>
            <a:r>
              <a:rPr lang="pl-PL" sz="1500" dirty="0" smtClean="0"/>
              <a:t>Podejmowane w ramach upowszechniania i promocji produktów projektu działania okazały się </a:t>
            </a:r>
            <a:r>
              <a:rPr lang="pl-PL" sz="1500" b="1" dirty="0" smtClean="0"/>
              <a:t>skuteczne</a:t>
            </a:r>
            <a:r>
              <a:rPr lang="pl-PL" sz="1500" dirty="0" smtClean="0"/>
              <a:t>. Wysoką użyteczność działań upowszechniających potwierdzają pozytywne wyniki ewaluacji poszczególnych zadań, które wskazują na </a:t>
            </a:r>
            <a:r>
              <a:rPr lang="pl-PL" sz="1500" b="1" dirty="0" smtClean="0"/>
              <a:t>duży przyrost wiedzy i świadomości odbiorców oraz bardzo częste deklaracje                      o przydatności uzyskanych informacji i chęci wykorzystania ich w praktyce</a:t>
            </a:r>
            <a:r>
              <a:rPr lang="pl-PL" sz="15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pl-PL" sz="1400" b="1" dirty="0" smtClean="0"/>
              <a:t>         </a:t>
            </a:r>
            <a:r>
              <a:rPr lang="pl-PL" sz="1200" b="1" dirty="0" smtClean="0"/>
              <a:t>Opinie pracodawców dotyczące tego, czy warto dostosowywać miejsce pracy do potrzeb osób niepełnosprawnych.</a:t>
            </a:r>
          </a:p>
          <a:p>
            <a:endParaRPr lang="pl-PL" sz="1400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dirty="0"/>
          </a:p>
        </p:txBody>
      </p:sp>
      <p:pic>
        <p:nvPicPr>
          <p:cNvPr id="12" name="Obraz 11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Wykres 12"/>
          <p:cNvGraphicFramePr/>
          <p:nvPr/>
        </p:nvGraphicFramePr>
        <p:xfrm>
          <a:off x="539552" y="4149080"/>
          <a:ext cx="5472608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0" name="Symbol zastępczy zawartości 19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11256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l-PL" sz="1600" dirty="0" smtClean="0"/>
              <a:t>Produkty wypracowane w projekcie dają bardzo dobrą </a:t>
            </a:r>
            <a:r>
              <a:rPr lang="pl-PL" sz="1600" b="1" dirty="0" smtClean="0"/>
              <a:t>podstawę do prowadzenia dalszych prac upowszechniających</a:t>
            </a:r>
            <a:r>
              <a:rPr lang="pl-PL" sz="1600" dirty="0" smtClean="0"/>
              <a:t>, </a:t>
            </a:r>
            <a:r>
              <a:rPr lang="pl-PL" sz="1600" b="1" dirty="0" smtClean="0"/>
              <a:t>szkoleniowych</a:t>
            </a:r>
            <a:r>
              <a:rPr lang="pl-PL" sz="1600" dirty="0" smtClean="0"/>
              <a:t>, a także </a:t>
            </a:r>
            <a:r>
              <a:rPr lang="pl-PL" sz="1600" b="1" dirty="0" smtClean="0"/>
              <a:t>wdrożeniowych</a:t>
            </a:r>
            <a:r>
              <a:rPr lang="pl-PL" sz="1600" dirty="0" smtClean="0"/>
              <a:t>. Wysoki poziom trwałości wynika przede wszystkim z charakteru narzędzi opracowanych w ramach projektu – publikacje wraz z załącznikami są konkretnymi, namacalnymi efektami pracy, które pozostają możliwe do wykorzystania nawet po zakończeniu trwania projektu. Podstawowymi czynnikami, które uwarunkowują możliwość prac w tym zakresie jest </a:t>
            </a:r>
            <a:r>
              <a:rPr lang="pl-PL" sz="1600" b="1" dirty="0" smtClean="0"/>
              <a:t>zdobycie nowych źródeł finansowania</a:t>
            </a:r>
            <a:r>
              <a:rPr lang="pl-PL" sz="1600" dirty="0" smtClean="0"/>
              <a:t> oraz </a:t>
            </a:r>
            <a:r>
              <a:rPr lang="pl-PL" sz="1600" b="1" dirty="0" smtClean="0"/>
              <a:t>wypracowanie mechanizmów współpracy pomiędzy podmiotami zajmującymi się wsparciem osób niepełnosprawnych</a:t>
            </a:r>
            <a:r>
              <a:rPr lang="pl-PL" sz="1600" dirty="0" smtClean="0"/>
              <a:t>.</a:t>
            </a:r>
          </a:p>
          <a:p>
            <a:pPr algn="just">
              <a:lnSpc>
                <a:spcPct val="150000"/>
              </a:lnSpc>
              <a:buNone/>
            </a:pPr>
            <a:endParaRPr lang="pl-PL" sz="1600" dirty="0" smtClean="0"/>
          </a:p>
          <a:p>
            <a:pPr algn="just">
              <a:lnSpc>
                <a:spcPct val="150000"/>
              </a:lnSpc>
            </a:pPr>
            <a:r>
              <a:rPr lang="pl-PL" sz="1600" dirty="0" smtClean="0"/>
              <a:t>Najważniejszym wnioskiem dotyczącym efektywności projektu jest stwierdzenie, iż </a:t>
            </a:r>
            <a:r>
              <a:rPr lang="pl-PL" sz="1600" b="1" dirty="0" smtClean="0"/>
              <a:t>bez funduszy unijnych ten projekt nie mógłby zostać zrealizowany</a:t>
            </a:r>
            <a:r>
              <a:rPr lang="pl-PL" sz="1600" dirty="0" smtClean="0"/>
              <a:t>. Z tego względu wpływ środków unijnych na stworzenie przedmiotowego projektu jest </a:t>
            </a:r>
            <a:r>
              <a:rPr lang="pl-PL" sz="1600" b="1" dirty="0" smtClean="0"/>
              <a:t>jednoznacznie pozytywny</a:t>
            </a:r>
            <a:r>
              <a:rPr lang="pl-PL" sz="1600" dirty="0" smtClean="0"/>
              <a:t>. </a:t>
            </a:r>
          </a:p>
          <a:p>
            <a:pPr algn="just">
              <a:lnSpc>
                <a:spcPct val="150000"/>
              </a:lnSpc>
            </a:pPr>
            <a:endParaRPr lang="pl-PL" sz="1600" dirty="0" smtClean="0"/>
          </a:p>
          <a:p>
            <a:pPr>
              <a:buNone/>
            </a:pPr>
            <a:endParaRPr lang="pl-PL" sz="1300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dirty="0"/>
          </a:p>
        </p:txBody>
      </p:sp>
      <p:pic>
        <p:nvPicPr>
          <p:cNvPr id="12" name="Obraz 11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0" name="Symbol zastępczy zawartości 19"/>
          <p:cNvSpPr>
            <a:spLocks noGrp="1"/>
          </p:cNvSpPr>
          <p:nvPr>
            <p:ph idx="1"/>
          </p:nvPr>
        </p:nvSpPr>
        <p:spPr>
          <a:xfrm>
            <a:off x="323528" y="2132856"/>
            <a:ext cx="8640960" cy="5040560"/>
          </a:xfrm>
        </p:spPr>
        <p:txBody>
          <a:bodyPr/>
          <a:lstStyle/>
          <a:p>
            <a:pPr algn="ctr">
              <a:buNone/>
            </a:pPr>
            <a:r>
              <a:rPr lang="pl-PL" sz="5000" b="1" dirty="0" smtClean="0"/>
              <a:t>Rekomendacje z badania ewaluacyjnego</a:t>
            </a:r>
          </a:p>
          <a:p>
            <a:pPr algn="ctr">
              <a:buNone/>
            </a:pPr>
            <a:endParaRPr lang="pl-PL" dirty="0"/>
          </a:p>
        </p:txBody>
      </p:sp>
      <p:pic>
        <p:nvPicPr>
          <p:cNvPr id="12" name="Obraz 11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0" name="Symbol zastępczy zawartości 19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000" b="1" dirty="0" smtClean="0"/>
              <a:t>Rekomendacje, dotyczące sposobu realizacji projektu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395536" y="1196752"/>
          <a:ext cx="842493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Prostokąt 12"/>
          <p:cNvSpPr/>
          <p:nvPr/>
        </p:nvSpPr>
        <p:spPr>
          <a:xfrm>
            <a:off x="395536" y="2780928"/>
            <a:ext cx="64624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pl-PL" sz="2000" b="1" dirty="0" smtClean="0"/>
              <a:t>Rekomendacje dotyczące trwałości projektu</a:t>
            </a:r>
            <a:endParaRPr lang="pl-PL" sz="2000" dirty="0" smtClean="0"/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395536" y="2852936"/>
          <a:ext cx="8424936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0" name="Symbol zastępczy zawartości 19"/>
          <p:cNvSpPr>
            <a:spLocks noGrp="1"/>
          </p:cNvSpPr>
          <p:nvPr>
            <p:ph idx="1"/>
          </p:nvPr>
        </p:nvSpPr>
        <p:spPr>
          <a:xfrm>
            <a:off x="323528" y="620688"/>
            <a:ext cx="8568952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000" b="1" dirty="0" smtClean="0"/>
              <a:t>Rekomendacje dotyczące produktów projektu</a:t>
            </a:r>
            <a:endParaRPr lang="pl-PL" sz="2000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251520" y="836712"/>
          <a:ext cx="889248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1" name="Grupa 30"/>
          <p:cNvGrpSpPr/>
          <p:nvPr/>
        </p:nvGrpSpPr>
        <p:grpSpPr>
          <a:xfrm>
            <a:off x="395536" y="1052736"/>
            <a:ext cx="8496944" cy="4968552"/>
            <a:chOff x="323528" y="1556792"/>
            <a:chExt cx="8748464" cy="4554716"/>
          </a:xfrm>
        </p:grpSpPr>
        <p:grpSp>
          <p:nvGrpSpPr>
            <p:cNvPr id="32" name="Grupa 11"/>
            <p:cNvGrpSpPr/>
            <p:nvPr/>
          </p:nvGrpSpPr>
          <p:grpSpPr>
            <a:xfrm>
              <a:off x="323528" y="2084875"/>
              <a:ext cx="8748464" cy="2108941"/>
              <a:chOff x="0" y="1508723"/>
              <a:chExt cx="9008075" cy="2108941"/>
            </a:xfrm>
          </p:grpSpPr>
          <p:sp>
            <p:nvSpPr>
              <p:cNvPr id="45" name="Prostokąt 44"/>
              <p:cNvSpPr/>
              <p:nvPr/>
            </p:nvSpPr>
            <p:spPr>
              <a:xfrm>
                <a:off x="0" y="1508723"/>
                <a:ext cx="9008075" cy="1914301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shade val="80000"/>
                  <a:hueOff val="102612"/>
                  <a:satOff val="-1119"/>
                  <a:lumOff val="12789"/>
                  <a:alphaOff val="0"/>
                </a:schemeClr>
              </a:fillRef>
              <a:effectRef idx="0">
                <a:schemeClr val="accent5">
                  <a:shade val="80000"/>
                  <a:hueOff val="102612"/>
                  <a:satOff val="-1119"/>
                  <a:lumOff val="12789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6" name="Prostokąt 45"/>
              <p:cNvSpPr/>
              <p:nvPr/>
            </p:nvSpPr>
            <p:spPr>
              <a:xfrm>
                <a:off x="0" y="1556704"/>
                <a:ext cx="9008075" cy="206096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580" tIns="68580" rIns="68580" bIns="68580" numCol="1" spcCol="1270" anchor="ctr" anchorCtr="0">
                <a:noAutofit/>
              </a:bodyPr>
              <a:lstStyle/>
              <a:p>
                <a:pPr lvl="0" algn="just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l-PL" sz="1800" u="none" kern="1200" dirty="0" smtClean="0"/>
                  <a:t>Zwiększenie użyteczności programu komputerowego:</a:t>
                </a:r>
                <a:endParaRPr lang="pl-PL" sz="1800" u="sng" kern="1200" dirty="0" smtClean="0"/>
              </a:p>
              <a:p>
                <a:pPr lvl="0" algn="just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l-PL" sz="1800" kern="1200" dirty="0" smtClean="0"/>
                  <a:t>-&gt; umieszczenie w programie możliwości automatycznej oceny ergonomii projektowanego stanowiska pracy,</a:t>
                </a:r>
              </a:p>
              <a:p>
                <a:pPr lvl="0" algn="just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l-PL" sz="1800" kern="1200" dirty="0" smtClean="0"/>
                  <a:t>-&gt; dodanie do programu możliwości kalkulacji kosztów, jakie będą generowały określone zmiany na stanowisku pracy. </a:t>
                </a:r>
                <a:endParaRPr lang="pl-PL" sz="1800" u="sng" kern="1200" dirty="0" smtClean="0"/>
              </a:p>
              <a:p>
                <a:pPr lvl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pl-PL" sz="1800" u="none" kern="1200" dirty="0"/>
              </a:p>
            </p:txBody>
          </p:sp>
        </p:grpSp>
        <p:grpSp>
          <p:nvGrpSpPr>
            <p:cNvPr id="33" name="Grupa 14"/>
            <p:cNvGrpSpPr/>
            <p:nvPr/>
          </p:nvGrpSpPr>
          <p:grpSpPr>
            <a:xfrm>
              <a:off x="323528" y="1556792"/>
              <a:ext cx="8748464" cy="498220"/>
              <a:chOff x="185041" y="1156978"/>
              <a:chExt cx="8647759" cy="498220"/>
            </a:xfrm>
          </p:grpSpPr>
          <p:sp>
            <p:nvSpPr>
              <p:cNvPr id="43" name="Prostokąt 42"/>
              <p:cNvSpPr/>
              <p:nvPr/>
            </p:nvSpPr>
            <p:spPr>
              <a:xfrm>
                <a:off x="185041" y="1156978"/>
                <a:ext cx="8647759" cy="498220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4" name="Prostokąt 43"/>
              <p:cNvSpPr/>
              <p:nvPr/>
            </p:nvSpPr>
            <p:spPr>
              <a:xfrm>
                <a:off x="185041" y="1156978"/>
                <a:ext cx="8399134" cy="49822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580" tIns="68580" rIns="68580" bIns="68580" numCol="1" spcCol="1270" anchor="t" anchorCtr="0">
                <a:noAutofit/>
              </a:bodyPr>
              <a:lstStyle/>
              <a:p>
                <a:pPr lvl="0" algn="l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l-PL" sz="1800" u="none" kern="1200" dirty="0" smtClean="0"/>
                  <a:t>Poszerzenie zakresu niepełnosprawności ujętych w projekcie.</a:t>
                </a:r>
                <a:endParaRPr lang="pl-PL" sz="1800" u="none" kern="1200" dirty="0"/>
              </a:p>
            </p:txBody>
          </p:sp>
        </p:grpSp>
        <p:grpSp>
          <p:nvGrpSpPr>
            <p:cNvPr id="34" name="Grupa 22"/>
            <p:cNvGrpSpPr/>
            <p:nvPr/>
          </p:nvGrpSpPr>
          <p:grpSpPr>
            <a:xfrm>
              <a:off x="323528" y="4065186"/>
              <a:ext cx="8748464" cy="754450"/>
              <a:chOff x="545795" y="1368940"/>
              <a:chExt cx="6378176" cy="754450"/>
            </a:xfrm>
          </p:grpSpPr>
          <p:sp>
            <p:nvSpPr>
              <p:cNvPr id="41" name="Prostokąt 40"/>
              <p:cNvSpPr/>
              <p:nvPr/>
            </p:nvSpPr>
            <p:spPr>
              <a:xfrm>
                <a:off x="545795" y="1368940"/>
                <a:ext cx="6378175" cy="726115"/>
              </a:xfrm>
              <a:prstGeom prst="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2" name="Prostokąt 41"/>
              <p:cNvSpPr/>
              <p:nvPr/>
            </p:nvSpPr>
            <p:spPr>
              <a:xfrm>
                <a:off x="545795" y="1524842"/>
                <a:ext cx="6378176" cy="59854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580" tIns="68580" rIns="68580" bIns="68580" numCol="1" spcCol="1270" anchor="ctr" anchorCtr="0">
                <a:noAutofit/>
              </a:bodyPr>
              <a:lstStyle/>
              <a:p>
                <a:pPr lvl="0" algn="just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l-PL" sz="1800" u="none" kern="1200" dirty="0" smtClean="0"/>
                  <a:t>Platforma internetowa jako źródło łatwego dostępu do poszczególnych produktów projektu.</a:t>
                </a:r>
              </a:p>
            </p:txBody>
          </p:sp>
        </p:grpSp>
        <p:grpSp>
          <p:nvGrpSpPr>
            <p:cNvPr id="35" name="Grupa 35"/>
            <p:cNvGrpSpPr/>
            <p:nvPr/>
          </p:nvGrpSpPr>
          <p:grpSpPr>
            <a:xfrm>
              <a:off x="323528" y="4857310"/>
              <a:ext cx="8748464" cy="587913"/>
              <a:chOff x="0" y="1848914"/>
              <a:chExt cx="9155707" cy="679989"/>
            </a:xfrm>
          </p:grpSpPr>
          <p:sp>
            <p:nvSpPr>
              <p:cNvPr id="39" name="Prostokąt 38"/>
              <p:cNvSpPr/>
              <p:nvPr/>
            </p:nvSpPr>
            <p:spPr>
              <a:xfrm>
                <a:off x="0" y="1848914"/>
                <a:ext cx="9155707" cy="589935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0" name="Prostokąt 39"/>
              <p:cNvSpPr/>
              <p:nvPr/>
            </p:nvSpPr>
            <p:spPr>
              <a:xfrm>
                <a:off x="0" y="1862619"/>
                <a:ext cx="8892479" cy="666284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580" tIns="68580" rIns="68580" bIns="68580" numCol="1" spcCol="1270" anchor="ctr" anchorCtr="0">
                <a:noAutofit/>
              </a:bodyPr>
              <a:lstStyle/>
              <a:p>
                <a:pPr lvl="0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l-PL" sz="1800" u="none" kern="1200" dirty="0" smtClean="0"/>
                  <a:t>Stworzenie dodatkowej wizualizacji.</a:t>
                </a:r>
                <a:endParaRPr lang="pl-PL" sz="1800" u="none" kern="1200" dirty="0"/>
              </a:p>
            </p:txBody>
          </p:sp>
        </p:grpSp>
        <p:grpSp>
          <p:nvGrpSpPr>
            <p:cNvPr id="36" name="Grupa 38"/>
            <p:cNvGrpSpPr/>
            <p:nvPr/>
          </p:nvGrpSpPr>
          <p:grpSpPr>
            <a:xfrm>
              <a:off x="323528" y="5445224"/>
              <a:ext cx="8748464" cy="666284"/>
              <a:chOff x="0" y="2386987"/>
              <a:chExt cx="9233961" cy="666284"/>
            </a:xfrm>
          </p:grpSpPr>
          <p:sp>
            <p:nvSpPr>
              <p:cNvPr id="37" name="Prostokąt 36"/>
              <p:cNvSpPr/>
              <p:nvPr/>
            </p:nvSpPr>
            <p:spPr>
              <a:xfrm>
                <a:off x="0" y="2386987"/>
                <a:ext cx="9233961" cy="666284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shade val="8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shade val="8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8" name="Prostokąt 37"/>
              <p:cNvSpPr/>
              <p:nvPr/>
            </p:nvSpPr>
            <p:spPr>
              <a:xfrm>
                <a:off x="0" y="2459178"/>
                <a:ext cx="9233961" cy="528083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580" tIns="68580" rIns="68580" bIns="68580" numCol="1" spcCol="1270" anchor="ctr" anchorCtr="0">
                <a:noAutofit/>
              </a:bodyPr>
              <a:lstStyle/>
              <a:p>
                <a:pPr lvl="0" algn="just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pl-PL" sz="1800" u="none" kern="1200" dirty="0" smtClean="0"/>
                  <a:t>Zebranie danych kontaktowych ośrodków badawczych w celu udostępnienia                              jej pracodawcom. </a:t>
                </a:r>
                <a:endParaRPr lang="pl-PL" sz="1800" u="none" kern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9" name="Obraz 18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4941168"/>
            <a:ext cx="88582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Symbol zastępczy zawartości 19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040560"/>
          </a:xfrm>
        </p:spPr>
        <p:txBody>
          <a:bodyPr/>
          <a:lstStyle/>
          <a:p>
            <a:pPr>
              <a:buNone/>
            </a:pPr>
            <a:r>
              <a:rPr lang="pl-PL" sz="2000" b="1" dirty="0" smtClean="0"/>
              <a:t>Dobre praktyki zastosowane w ramach projektu</a:t>
            </a:r>
            <a:endParaRPr lang="pl-PL" sz="2000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395536" y="1412776"/>
          <a:ext cx="842493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Prostokąt 4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6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10" name="Tytuł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8636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400" dirty="0" smtClean="0">
                <a:solidFill>
                  <a:srgbClr val="002060"/>
                </a:solidFill>
              </a:rPr>
              <a:t>DZIĘKUJEMY ZA UWAGĘ</a:t>
            </a:r>
            <a:endParaRPr lang="pl-PL" sz="4400" dirty="0">
              <a:solidFill>
                <a:srgbClr val="002060"/>
              </a:solidFill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619672" y="2708920"/>
            <a:ext cx="590465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/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b="1" dirty="0" smtClean="0"/>
              <a:t>Wykonawca</a:t>
            </a:r>
            <a:endParaRPr lang="pl-PL" dirty="0"/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ahoma" pitchFamily="34" charset="0"/>
              </a:rPr>
              <a:t>Europejskie Centrum Doradztwa Finansowego</a:t>
            </a:r>
            <a:endParaRPr kumimoji="0" lang="pl-PL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b="0" i="0" u="none" strike="noStrike" cap="none" normalizeH="0" baseline="0" dirty="0" smtClean="0">
                <a:ln>
                  <a:noFill/>
                </a:ln>
                <a:effectLst/>
                <a:ea typeface="Calibri" pitchFamily="34" charset="0"/>
                <a:cs typeface="Tahoma" pitchFamily="34" charset="0"/>
              </a:rPr>
              <a:t>Badania i Szkolenia Ewa Joachimczak</a:t>
            </a:r>
            <a:endParaRPr kumimoji="0" lang="pl-PL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pic>
        <p:nvPicPr>
          <p:cNvPr id="17" name="Obraz 16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844824"/>
            <a:ext cx="1029841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Obraz 14"/>
          <p:cNvPicPr/>
          <p:nvPr/>
        </p:nvPicPr>
        <p:blipFill>
          <a:blip r:embed="rId3" cstate="print"/>
          <a:srcRect l="3989" t="72764" r="1995" b="5285"/>
          <a:stretch>
            <a:fillRect/>
          </a:stretch>
        </p:blipFill>
        <p:spPr bwMode="auto">
          <a:xfrm>
            <a:off x="1331640" y="5085184"/>
            <a:ext cx="6668641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5085184"/>
            <a:ext cx="1980220" cy="740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5" descr="C:\Users\nkosikowska\Desktop\indek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157192"/>
            <a:ext cx="1872208" cy="717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0637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l-PL" sz="3000" b="1" dirty="0" smtClean="0"/>
              <a:t>Cel badania</a:t>
            </a:r>
            <a:endParaRPr lang="pl-PL" sz="3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435280" cy="505792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pl-PL" sz="2000" b="1" dirty="0" smtClean="0"/>
              <a:t>Celem ewaluacji ex-post </a:t>
            </a:r>
            <a:r>
              <a:rPr lang="pl-PL" sz="2000" dirty="0" smtClean="0"/>
              <a:t>było uzyskanie </a:t>
            </a:r>
            <a:r>
              <a:rPr lang="pl-PL" sz="2000" u="sng" dirty="0" smtClean="0"/>
              <a:t>oceny dotyczącej kluczowych produktów, rezultatów i przebiegu realizacji </a:t>
            </a:r>
            <a:r>
              <a:rPr lang="pl-PL" sz="2000" u="sng" dirty="0" smtClean="0"/>
              <a:t>projektu</a:t>
            </a:r>
            <a:r>
              <a:rPr lang="pl-PL" sz="2000" dirty="0" smtClean="0"/>
              <a:t> </a:t>
            </a:r>
            <a:r>
              <a:rPr lang="pl-PL" sz="2000" dirty="0" smtClean="0"/>
              <a:t>pn. „Ramowe wytyczne                w zakresie projektowania obiektów, pomieszczeń oraz przystosowania stanowisk pracy dla osób niepełnosprawnych o specyficznych potrzebach”.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l-PL" sz="2000" dirty="0"/>
          </a:p>
        </p:txBody>
      </p:sp>
      <p:grpSp>
        <p:nvGrpSpPr>
          <p:cNvPr id="6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2" name="Obraz 11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7821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0" name="Symbol zastępczy zawartości 19"/>
          <p:cNvSpPr>
            <a:spLocks noGrp="1"/>
          </p:cNvSpPr>
          <p:nvPr>
            <p:ph idx="1"/>
          </p:nvPr>
        </p:nvSpPr>
        <p:spPr>
          <a:xfrm>
            <a:off x="251520" y="620688"/>
            <a:ext cx="8892480" cy="5040560"/>
          </a:xfrm>
        </p:spPr>
        <p:txBody>
          <a:bodyPr/>
          <a:lstStyle/>
          <a:p>
            <a:pPr algn="just">
              <a:buNone/>
            </a:pPr>
            <a:r>
              <a:rPr lang="pl-PL" sz="2400" b="1" dirty="0" smtClean="0"/>
              <a:t>    </a:t>
            </a:r>
            <a:r>
              <a:rPr lang="pl-PL" sz="2700" b="1" dirty="0" smtClean="0"/>
              <a:t>Kryteria ewaluacyjne</a:t>
            </a:r>
            <a:endParaRPr lang="pl-PL" sz="2700" dirty="0" smtClean="0"/>
          </a:p>
          <a:p>
            <a:endParaRPr lang="pl-PL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39552" y="1201739"/>
          <a:ext cx="8352928" cy="4243486"/>
        </p:xfrm>
        <a:graphic>
          <a:graphicData uri="http://schemas.openxmlformats.org/presentationml/2006/ole">
            <p:oleObj spid="_x0000_s1026" name="Dokument" r:id="rId3" imgW="6049310" imgH="3024900" progId="Word.Document.12">
              <p:embed/>
            </p:oleObj>
          </a:graphicData>
        </a:graphic>
      </p:graphicFrame>
      <p:pic>
        <p:nvPicPr>
          <p:cNvPr id="12" name="Obraz 11" descr="LOGO ECDF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98769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l-PL" sz="2700" b="1" dirty="0" smtClean="0"/>
              <a:t>Zakres badania</a:t>
            </a:r>
            <a:endParaRPr lang="pl-PL" sz="27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124744"/>
            <a:ext cx="8435280" cy="506269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l-PL" sz="1900" u="sng" dirty="0"/>
              <a:t>Zakres przedmiotowy </a:t>
            </a:r>
            <a:endParaRPr lang="pl-PL" sz="1900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2000" dirty="0" smtClean="0"/>
              <a:t>Projekt </a:t>
            </a:r>
            <a:r>
              <a:rPr lang="pl-PL" sz="2000" i="1" dirty="0" smtClean="0"/>
              <a:t>„Ramowe wytyczne w zakresie projektowania obiektów, pomieszczeń oraz przystosowania stanowiska pracy dla osób niepełnosprawnych o specyficznych potrzebach”</a:t>
            </a:r>
            <a:r>
              <a:rPr lang="pl-PL" sz="2000" dirty="0" smtClean="0"/>
              <a:t> realizowany w ramach Programu Operacyjnego Kapitał Ludzki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2007-2013</a:t>
            </a:r>
            <a:r>
              <a:rPr lang="pl-PL" sz="2000" dirty="0" smtClean="0"/>
              <a:t>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1900" u="sng" dirty="0" smtClean="0"/>
              <a:t>Zakres </a:t>
            </a:r>
            <a:r>
              <a:rPr lang="pl-PL" sz="1900" u="sng" dirty="0"/>
              <a:t>podmiotowy</a:t>
            </a:r>
            <a:endParaRPr lang="pl-PL" sz="1900" dirty="0"/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2000" dirty="0" smtClean="0"/>
              <a:t>Osoby zaangażowane w realizację projektu, niezależni specjaliści w dziedzinie związanej z ocenianymi produktami oraz konsultanci - osoby niepełnosprawne oraz osoby zawodowo zajmujące się problematyką osób niepełnosprawnych.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1900" u="sng" dirty="0" smtClean="0"/>
              <a:t>Zakres czasowy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l-PL" sz="2000" dirty="0" smtClean="0"/>
              <a:t>1 III 2013 r. do 28 II 2015 r.</a:t>
            </a:r>
          </a:p>
          <a:p>
            <a:pPr marL="0" indent="0" algn="just">
              <a:lnSpc>
                <a:spcPct val="160000"/>
              </a:lnSpc>
              <a:buNone/>
            </a:pPr>
            <a:endParaRPr lang="pl-PL" sz="1900" u="sng" dirty="0" smtClean="0"/>
          </a:p>
          <a:p>
            <a:pPr marL="0" indent="0" algn="just">
              <a:lnSpc>
                <a:spcPct val="160000"/>
              </a:lnSpc>
              <a:buNone/>
            </a:pPr>
            <a:endParaRPr lang="pl-PL" sz="1900" dirty="0"/>
          </a:p>
        </p:txBody>
      </p:sp>
      <p:grpSp>
        <p:nvGrpSpPr>
          <p:cNvPr id="4" name="Grupa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Prostokąt 4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6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2" name="Obraz 11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7962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pl-PL" sz="3000" b="1" dirty="0" smtClean="0"/>
              <a:t>Metodologia badania</a:t>
            </a:r>
            <a:endParaRPr lang="pl-PL" sz="3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28800"/>
            <a:ext cx="8435280" cy="556692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l-PL" sz="2000" dirty="0"/>
              <a:t>a</a:t>
            </a:r>
            <a:r>
              <a:rPr lang="pl-PL" sz="2000" dirty="0" smtClean="0"/>
              <a:t>naliza danych zastanych (desk research),</a:t>
            </a:r>
          </a:p>
          <a:p>
            <a:pPr algn="just">
              <a:lnSpc>
                <a:spcPct val="150000"/>
              </a:lnSpc>
            </a:pPr>
            <a:r>
              <a:rPr lang="pl-PL" sz="2000" dirty="0" smtClean="0"/>
              <a:t>indywidualne wywiady pogłębione (IDI),</a:t>
            </a:r>
          </a:p>
          <a:p>
            <a:pPr algn="just">
              <a:lnSpc>
                <a:spcPct val="150000"/>
              </a:lnSpc>
            </a:pPr>
            <a:r>
              <a:rPr lang="pl-PL" sz="2000" dirty="0" smtClean="0"/>
              <a:t>zogniskowany wywiad grupowy (FGI),</a:t>
            </a:r>
          </a:p>
          <a:p>
            <a:pPr algn="just">
              <a:lnSpc>
                <a:spcPct val="150000"/>
              </a:lnSpc>
            </a:pPr>
            <a:r>
              <a:rPr lang="pl-PL" sz="2000" dirty="0" smtClean="0"/>
              <a:t>panel ekspercki.</a:t>
            </a:r>
          </a:p>
          <a:p>
            <a:pPr algn="just">
              <a:lnSpc>
                <a:spcPct val="150000"/>
              </a:lnSpc>
            </a:pPr>
            <a:endParaRPr lang="pl-PL" sz="2000" dirty="0" smtClean="0"/>
          </a:p>
          <a:p>
            <a:pPr algn="just">
              <a:lnSpc>
                <a:spcPct val="150000"/>
              </a:lnSpc>
            </a:pPr>
            <a:endParaRPr lang="pl-PL" sz="2000" dirty="0" smtClean="0"/>
          </a:p>
          <a:p>
            <a:pPr algn="just">
              <a:lnSpc>
                <a:spcPct val="150000"/>
              </a:lnSpc>
            </a:pPr>
            <a:endParaRPr lang="pl-PL" sz="2000" dirty="0"/>
          </a:p>
        </p:txBody>
      </p:sp>
      <p:grpSp>
        <p:nvGrpSpPr>
          <p:cNvPr id="4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sz="12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pl-PL" sz="1200" b="1" dirty="0" smtClean="0">
                  <a:solidFill>
                    <a:schemeClr val="bg1"/>
                  </a:solidFill>
                </a:rPr>
                <a:t>Badanie </a:t>
              </a:r>
              <a:r>
                <a:rPr lang="pl-PL" sz="1200" b="1" dirty="0">
                  <a:solidFill>
                    <a:schemeClr val="bg1"/>
                  </a:solidFill>
                </a:rPr>
                <a:t>ewaluacyjne współfinansowane ze środków Europejskiego Funduszu Społecznego oraz środków budżetu Województwa Lubuskiego w ramach Pomocy Technicznej  PO KL na lata 2007-2013</a:t>
              </a:r>
            </a:p>
            <a:p>
              <a:pPr algn="ctr"/>
              <a:endParaRPr lang="pl-PL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3" name="Obraz 12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1487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04864"/>
            <a:ext cx="8229600" cy="1143000"/>
          </a:xfrm>
        </p:spPr>
        <p:txBody>
          <a:bodyPr>
            <a:normAutofit/>
          </a:bodyPr>
          <a:lstStyle/>
          <a:p>
            <a:r>
              <a:rPr lang="pl-PL" sz="5000" b="1" dirty="0" smtClean="0"/>
              <a:t>Wyniki badania</a:t>
            </a:r>
            <a:endParaRPr lang="pl-PL" sz="5000" b="1" dirty="0"/>
          </a:p>
        </p:txBody>
      </p:sp>
      <p:grpSp>
        <p:nvGrpSpPr>
          <p:cNvPr id="4" name="Grupa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Prostokąt 4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6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0" name="Obraz 9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406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12" name="pole tekstowe 11"/>
          <p:cNvSpPr txBox="1"/>
          <p:nvPr/>
        </p:nvSpPr>
        <p:spPr>
          <a:xfrm>
            <a:off x="179512" y="620688"/>
            <a:ext cx="8712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200" b="1" dirty="0" smtClean="0"/>
              <a:t>Stopień realizacji założonych w projekcie wskaźników (1)</a:t>
            </a:r>
            <a:endParaRPr lang="pl-PL" sz="2200" b="1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49238" y="1057275"/>
          <a:ext cx="8539162" cy="5308600"/>
        </p:xfrm>
        <a:graphic>
          <a:graphicData uri="http://schemas.openxmlformats.org/presentationml/2006/ole">
            <p:oleObj spid="_x0000_s2051" name="Dokument" r:id="rId3" imgW="5912112" imgH="3678776" progId="Word.Document.12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Prostokąt 6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Prostokąt 9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12" name="Symbol zastępczy zawartości 19"/>
          <p:cNvSpPr>
            <a:spLocks noGrp="1"/>
          </p:cNvSpPr>
          <p:nvPr>
            <p:ph idx="1"/>
          </p:nvPr>
        </p:nvSpPr>
        <p:spPr>
          <a:xfrm>
            <a:off x="179512" y="620688"/>
            <a:ext cx="8785671" cy="5184800"/>
          </a:xfrm>
        </p:spPr>
        <p:txBody>
          <a:bodyPr/>
          <a:lstStyle/>
          <a:p>
            <a:pPr>
              <a:buNone/>
            </a:pPr>
            <a:r>
              <a:rPr lang="pl-PL" sz="2200" b="1" dirty="0" smtClean="0"/>
              <a:t>Stopień realizacji założonych w projekcie wskaźników(2)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49238" y="1200150"/>
          <a:ext cx="8502650" cy="4689475"/>
        </p:xfrm>
        <a:graphic>
          <a:graphicData uri="http://schemas.openxmlformats.org/presentationml/2006/ole">
            <p:oleObj spid="_x0000_s32771" name="Dokument" r:id="rId3" imgW="5933718" imgH="3280185" progId="Word.Document.12">
              <p:embed/>
            </p:oleObj>
          </a:graphicData>
        </a:graphic>
      </p:graphicFrame>
      <p:pic>
        <p:nvPicPr>
          <p:cNvPr id="13" name="Obraz 12" descr="LOGO ECDF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1193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869160"/>
            <a:ext cx="8291264" cy="432048"/>
          </a:xfrm>
        </p:spPr>
        <p:txBody>
          <a:bodyPr>
            <a:normAutofit fontScale="90000"/>
          </a:bodyPr>
          <a:lstStyle/>
          <a:p>
            <a:pPr algn="l"/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>Czynniki, które wpłynęły na skuteczność realizowanych zadań projektowych</a:t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b="1" dirty="0" smtClean="0"/>
              <a:t> </a:t>
            </a:r>
            <a:br>
              <a:rPr lang="pl-PL" sz="2000" b="1" dirty="0" smtClean="0"/>
            </a:b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sz="900" b="1" dirty="0" smtClean="0"/>
              <a:t/>
            </a:r>
            <a:br>
              <a:rPr lang="pl-PL" sz="900" b="1" dirty="0" smtClean="0"/>
            </a:b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/>
            </a:r>
            <a:br>
              <a:rPr lang="pl-PL" dirty="0" smtClean="0"/>
            </a:br>
            <a:r>
              <a:rPr lang="pl-PL" sz="4800" dirty="0" smtClean="0"/>
              <a:t/>
            </a:r>
            <a:br>
              <a:rPr lang="pl-PL" sz="4800" dirty="0" smtClean="0"/>
            </a:br>
            <a:r>
              <a:rPr lang="pl-PL" sz="5400" b="1" dirty="0" smtClean="0"/>
              <a:t/>
            </a:r>
            <a:br>
              <a:rPr lang="pl-PL" sz="5400" b="1" dirty="0" smtClean="0"/>
            </a:br>
            <a:r>
              <a:rPr lang="pl-PL" sz="5400" b="1" dirty="0" smtClean="0"/>
              <a:t/>
            </a:r>
            <a:br>
              <a:rPr lang="pl-PL" sz="5400" b="1" dirty="0" smtClean="0"/>
            </a:br>
            <a:endParaRPr lang="pl-PL" sz="5000" b="1" dirty="0"/>
          </a:p>
        </p:txBody>
      </p:sp>
      <p:grpSp>
        <p:nvGrpSpPr>
          <p:cNvPr id="3" name="Grupa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Prostokąt 4"/>
            <p:cNvSpPr/>
            <p:nvPr/>
          </p:nvSpPr>
          <p:spPr>
            <a:xfrm>
              <a:off x="0" y="0"/>
              <a:ext cx="9144000" cy="332656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/>
            <p:cNvSpPr/>
            <p:nvPr/>
          </p:nvSpPr>
          <p:spPr>
            <a:xfrm>
              <a:off x="0" y="332656"/>
              <a:ext cx="9144000" cy="216024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6"/>
            <p:cNvSpPr/>
            <p:nvPr/>
          </p:nvSpPr>
          <p:spPr>
            <a:xfrm>
              <a:off x="0" y="6525344"/>
              <a:ext cx="9144000" cy="332656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0" y="6165304"/>
              <a:ext cx="9144000" cy="4320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200" b="1" dirty="0">
                  <a:solidFill>
                    <a:schemeClr val="bg1"/>
                  </a:solidFill>
                </a:rPr>
                <a:t>Projekt współfinansowany ze środków Unii Europejskiej w ramach Europejskiego Funduszu Społecznego </a:t>
              </a:r>
            </a:p>
          </p:txBody>
        </p:sp>
        <p:sp>
          <p:nvSpPr>
            <p:cNvPr id="9" name="Prostokąt 8"/>
            <p:cNvSpPr/>
            <p:nvPr/>
          </p:nvSpPr>
          <p:spPr>
            <a:xfrm>
              <a:off x="0" y="6093296"/>
              <a:ext cx="9144000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pic>
        <p:nvPicPr>
          <p:cNvPr id="11" name="Obraz 10" descr="LOGO ECDF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32440" y="5373216"/>
            <a:ext cx="611560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467544" y="4005064"/>
          <a:ext cx="842493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467544" y="2564904"/>
          <a:ext cx="842493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xmlns="" val="3890586554"/>
              </p:ext>
            </p:extLst>
          </p:nvPr>
        </p:nvGraphicFramePr>
        <p:xfrm>
          <a:off x="467544" y="1124744"/>
          <a:ext cx="842493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xmlns="" val="31406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Pakiet 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Pakiet 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Pakiet 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1163</TotalTime>
  <Words>857</Words>
  <Application>Microsoft Office PowerPoint</Application>
  <PresentationFormat>Pokaz na ekranie (4:3)</PresentationFormat>
  <Paragraphs>140</Paragraphs>
  <Slides>18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0" baseType="lpstr">
      <vt:lpstr>Motyw pakietu Office</vt:lpstr>
      <vt:lpstr>Dokument</vt:lpstr>
      <vt:lpstr>Slajd 1</vt:lpstr>
      <vt:lpstr>Cel badania</vt:lpstr>
      <vt:lpstr>Slajd 3</vt:lpstr>
      <vt:lpstr>Zakres badania</vt:lpstr>
      <vt:lpstr>Metodologia badania</vt:lpstr>
      <vt:lpstr>Wyniki badania</vt:lpstr>
      <vt:lpstr>Slajd 7</vt:lpstr>
      <vt:lpstr>Slajd 8</vt:lpstr>
      <vt:lpstr>  Czynniki, które wpłynęły na skuteczność realizowanych zadań projektowych                            </vt:lpstr>
      <vt:lpstr>   Czynniki, które ograniczały skuteczność realizowanych zadań projektowych                            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Sandra</dc:creator>
  <cp:lastModifiedBy>*</cp:lastModifiedBy>
  <cp:revision>86</cp:revision>
  <dcterms:created xsi:type="dcterms:W3CDTF">2014-09-29T11:30:18Z</dcterms:created>
  <dcterms:modified xsi:type="dcterms:W3CDTF">2015-02-25T08:53:17Z</dcterms:modified>
</cp:coreProperties>
</file>