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9"/>
  </p:notesMasterIdLst>
  <p:handoutMasterIdLst>
    <p:handoutMasterId r:id="rId10"/>
  </p:handoutMasterIdLst>
  <p:sldIdLst>
    <p:sldId id="261" r:id="rId3"/>
    <p:sldId id="274" r:id="rId4"/>
    <p:sldId id="271" r:id="rId5"/>
    <p:sldId id="272" r:id="rId6"/>
    <p:sldId id="273" r:id="rId7"/>
    <p:sldId id="275" r:id="rId8"/>
  </p:sldIdLst>
  <p:sldSz cx="12192000" cy="6858000"/>
  <p:notesSz cx="6858000" cy="99472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9012ECD-51FC-41F1-AA8D-1B2483CD663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96" y="805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092" y="4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pl-PL" smtClean="0"/>
              <a:t>2015-02-24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pl-PL" smtClean="0"/>
              <a:t>2015-02-24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35720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a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Łącznik prosty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Łącznik prosty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Łącznik prosty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Łącznik prosty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Łącznik prosty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Łącznik prosty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Łącznik prosty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Łącznik prosty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Łącznik prosty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Łącznik prosty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upa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Łącznik prosty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Łącznik prosty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Łącznik prosty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Łącznik prosty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Łącznik prosty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upa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Łącznik prosty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Łącznik prosty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Łącznik prosty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Łącznik prosty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Łącznik prosty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Łącznik prosty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Łącznik prosty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Łącznik prosty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Łącznik prosty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Łącznik prosty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upa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Łącznik prosty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Łącznik prosty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Łącznik prosty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Łącznik prosty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Łącznik prosty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upa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Łącznik prosty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Łącznik prosty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Łącznik prosty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Łącznik prosty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Łącznik prosty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Łącznik prosty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Łącznik prosty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Łącznik prosty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Łącznik prosty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Łącznik prosty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 dirty="0"/>
          </a:p>
        </p:txBody>
      </p:sp>
      <p:cxnSp>
        <p:nvCxnSpPr>
          <p:cNvPr id="58" name="Łącznik prosty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pl-PL" smtClean="0"/>
              <a:t>2015-02-24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pl-PL" smtClean="0"/>
              <a:t>2015-02-24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pl-PL" smtClean="0"/>
              <a:t>2015-02-24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upa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Łącznik prosty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Łącznik prosty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Łącznik prosty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Łącznik prosty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Łącznik prosty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Łącznik prosty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Łącznik prosty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Łącznik prosty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Łącznik prosty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Łącznik prosty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upa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Łącznik prosty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Łącznik prosty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Łącznik prosty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Łącznik prosty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Łącznik prosty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upa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Łącznik prosty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Łącznik prosty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Łącznik prosty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Łącznik prosty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Łącznik prosty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Łącznik prosty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Łącznik prosty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Łącznik prosty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Łącznik prosty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Łącznik prosty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upa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Łącznik prosty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Łącznik prosty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Łącznik prosty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Łącznik prosty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Łącznik prosty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upa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Łącznik prosty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Łącznik prosty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Łącznik prosty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Łącznik prosty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Łącznik prosty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Łącznik prosty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Łącznik prosty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Łącznik prosty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Łącznik prosty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Łącznik prosty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cxnSp>
        <p:nvCxnSpPr>
          <p:cNvPr id="58" name="Łącznik prosty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pl-PL" smtClean="0"/>
              <a:t>2015-02-24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pl-PL" smtClean="0"/>
              <a:t>2015-02-24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pl-PL" smtClean="0"/>
              <a:t>2015-02-24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upa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Łącznik prosty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Łącznik prosty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Łącznik prosty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Łącznik prosty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Łącznik prosty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Łącznik prosty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Łącznik prosty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Łącznik prosty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Łącznik prosty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Łącznik prosty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Łącznik prosty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Łącznik prosty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Łącznik prosty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Łącznik prosty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Łącznik prosty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Łącznik prosty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upa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Łącznik prosty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Łącznik prosty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Łącznik prosty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Łącznik prosty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Łącznik prosty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upa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Łącznik prosty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Łącznik prosty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Łącznik prosty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Łącznik prosty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Łącznik prosty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Łącznik prosty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Łącznik prosty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Łącznik prosty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Łącznik prosty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Łącznik prosty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upa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Łącznik prosty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Łącznik prosty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Łącznik prosty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Łącznik prosty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Łącznik prosty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upa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Łącznik prosty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Łącznik prosty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Łącznik prosty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Łącznik prosty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Łącznik prosty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Łącznik prosty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Łącznik prosty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Łącznik prosty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Łącznik prosty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Łącznik prosty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2" name="Symbol zastępczy daty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pl-PL" smtClean="0"/>
              <a:t>2015-02-24</a:t>
            </a:fld>
            <a:endParaRPr lang="pl-PL" dirty="0"/>
          </a:p>
        </p:txBody>
      </p:sp>
      <p:sp>
        <p:nvSpPr>
          <p:cNvPr id="213" name="Symbol zastępczy stopki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214" name="Symbol zastępczy numeru slajdu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a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Łącznik prosty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Łącznik prosty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Łącznik prosty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Łącznik prosty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Łącznik prosty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Łącznik prosty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Łącznik prosty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Łącznik prosty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Łącznik prosty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Łącznik prosty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upa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Łącznik prosty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Łącznik prosty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Łącznik prosty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Łącznik prosty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Łącznik prosty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upa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Łącznik prosty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Łącznik prosty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Łącznik prosty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Łącznik prosty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Łącznik prosty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Łącznik prosty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Łącznik prosty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Łącznik prosty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Łącznik prosty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Łącznik prosty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upa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Łącznik prosty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Łącznik prosty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Łącznik prosty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Łącznik prosty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Łącznik prosty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upa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Łącznik prosty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Łącznik prosty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Łącznik prosty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Łącznik prosty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Łącznik prosty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Łącznik prosty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Łącznik prosty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Łącznik prosty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Łącznik prosty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Łącznik prosty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Prostokąt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cxnSp>
        <p:nvCxnSpPr>
          <p:cNvPr id="60" name="Łącznik prosty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AF629-ECA2-4CF3-B790-9D9BDED98269}" type="datetime1">
              <a:rPr lang="pl-PL" smtClean="0"/>
              <a:t>2015-02-24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8" name="Symbol zastępczy numeru slajd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upa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Łącznik prosty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Łącznik prosty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Łącznik prosty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Łącznik prosty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Łącznik prosty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Łącznik prosty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Łącznik prosty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Łącznik prosty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Łącznik prosty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Łącznik prosty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Łącznik prosty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Łącznik prosty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Łącznik prosty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Łącznik prosty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Łącznik prosty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Łącznik prosty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upa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Łącznik prosty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Łącznik prosty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Łącznik prosty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Łącznik prosty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Łącznik prosty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upa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Łącznik prosty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Łącznik prosty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Łącznik prosty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Łącznik prosty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Łącznik prosty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Łącznik prosty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Łącznik prosty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Łącznik prosty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Łącznik prosty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Łącznik prosty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upa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Łącznik prosty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Łącznik prosty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Łącznik prosty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Łącznik prosty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Łącznik prosty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upa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Łącznik prosty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Łącznik prosty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Łącznik prosty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Łącznik prosty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Łącznik prosty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Łącznik prosty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Łącznik prosty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Łącznik prosty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Łącznik prosty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Łącznik prosty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Prostokąt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smtClean="0"/>
              <a:t>Kliknij ikonę, aby dodać obraz</a:t>
            </a:r>
            <a:endParaRPr lang="pl-PL" dirty="0"/>
          </a:p>
        </p:txBody>
      </p:sp>
      <p:cxnSp>
        <p:nvCxnSpPr>
          <p:cNvPr id="59" name="Łącznik prosty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upa 95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7" name="Łącznik prosty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Łącznik prosty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Łącznik prosty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Łącznik prosty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Łącznik prosty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Łącznik prosty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Łącznik prosty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Łącznik prosty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Łącznik prosty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Łącznik prosty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Łącznik prosty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Łącznik prosty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Łącznik prosty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Łącznik prosty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Łącznik prosty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Łącznik prosty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upa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Łącznik prosty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Łącznik prosty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Łącznik prosty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Łącznik prosty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Łącznik prosty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upa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Łącznik prosty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Łącznik prosty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Łącznik prosty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Łącznik prosty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Łącznik prosty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Łącznik prosty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Łącznik prosty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Łącznik prosty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Łącznik prosty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Łącznik prosty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upa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Łącznik prosty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Łącznik prosty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Łącznik prosty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Łącznik prosty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Łącznik prosty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upa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Łącznik prosty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Łącznik prosty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Łącznik prosty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Łącznik prosty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Łącznik prosty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Łącznik prosty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Łącznik prosty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Łącznik prosty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Łącznik prosty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Łącznik prosty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51B2453-8663-4C69-AF73-9FD7B1DEC5D0}" type="datetime1">
              <a:rPr lang="pl-PL" smtClean="0"/>
              <a:t>2015-02-24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31375A4-56A4-47D6-9801-1991572033F7}" type="slidenum">
              <a:rPr lang="pl-PL" smtClean="0"/>
              <a:pPr/>
              <a:t>‹#›</a:t>
            </a:fld>
            <a:endParaRPr lang="pl-PL" dirty="0"/>
          </a:p>
        </p:txBody>
      </p:sp>
      <p:cxnSp>
        <p:nvCxnSpPr>
          <p:cNvPr id="148" name="Łącznik prosty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/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/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2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l-PL" sz="8000" b="1" i="0" baseline="0" dirty="0" smtClean="0">
                <a:solidFill>
                  <a:schemeClr val="accent1"/>
                </a:solidFill>
                <a:latin typeface="Arial"/>
              </a:rPr>
              <a:t>Ramowe </a:t>
            </a:r>
            <a:r>
              <a:rPr lang="pl-PL" sz="8000" b="1" i="0" baseline="0" dirty="0" smtClean="0">
                <a:solidFill>
                  <a:schemeClr val="accent1"/>
                </a:solidFill>
                <a:latin typeface="Arial"/>
              </a:rPr>
              <a:t>Wytyczne</a:t>
            </a:r>
            <a:r>
              <a:rPr lang="pl-PL" sz="8000" b="1" i="0" baseline="0" dirty="0" smtClean="0">
                <a:solidFill>
                  <a:srgbClr val="2D2E2D"/>
                </a:solidFill>
                <a:latin typeface="Arial"/>
              </a:rPr>
              <a:t/>
            </a:r>
            <a:br>
              <a:rPr lang="pl-PL" sz="8000" b="1" i="0" baseline="0" dirty="0" smtClean="0">
                <a:solidFill>
                  <a:srgbClr val="2D2E2D"/>
                </a:solidFill>
                <a:latin typeface="Arial"/>
              </a:rPr>
            </a:br>
            <a:r>
              <a:rPr lang="pl-PL" sz="3600" dirty="0" smtClean="0">
                <a:solidFill>
                  <a:schemeClr val="tx2"/>
                </a:solidFill>
              </a:rPr>
              <a:t>w zakresie </a:t>
            </a:r>
            <a:r>
              <a:rPr lang="pl-PL" sz="3600" dirty="0">
                <a:solidFill>
                  <a:schemeClr val="tx2"/>
                </a:solidFill>
              </a:rPr>
              <a:t>projektowania obiektów, pomieszczeń oraz przystosowania stanowisk pracy dla osób niepełnosprawnych o specyficznych </a:t>
            </a:r>
            <a:r>
              <a:rPr lang="pl-PL" sz="3600" dirty="0" smtClean="0">
                <a:solidFill>
                  <a:schemeClr val="tx2"/>
                </a:solidFill>
              </a:rPr>
              <a:t>potrzebach</a:t>
            </a:r>
            <a:r>
              <a:rPr lang="pl-PL" sz="3600" dirty="0">
                <a:solidFill>
                  <a:schemeClr val="tx2"/>
                </a:solidFill>
              </a:rPr>
              <a:t/>
            </a:r>
            <a:br>
              <a:rPr lang="pl-PL" sz="3600" dirty="0">
                <a:solidFill>
                  <a:schemeClr val="tx2"/>
                </a:solidFill>
              </a:rPr>
            </a:b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977380"/>
          </a:xfrm>
        </p:spPr>
        <p:txBody>
          <a:bodyPr>
            <a:normAutofit/>
          </a:bodyPr>
          <a:lstStyle/>
          <a:p>
            <a:pPr algn="ctr"/>
            <a:r>
              <a:rPr lang="pl-PL" i="1" dirty="0" smtClean="0">
                <a:solidFill>
                  <a:schemeClr val="tx1"/>
                </a:solidFill>
              </a:rPr>
              <a:t>Konferencja prasowa 26.02.2015 r,  Warszawa</a:t>
            </a:r>
          </a:p>
          <a:p>
            <a:endParaRPr lang="pl-PL" b="1" dirty="0">
              <a:solidFill>
                <a:srgbClr val="002060"/>
              </a:solidFill>
            </a:endParaRPr>
          </a:p>
          <a:p>
            <a:endParaRPr lang="pl-PL" b="1" dirty="0">
              <a:solidFill>
                <a:srgbClr val="002060"/>
              </a:solidFill>
            </a:endParaRPr>
          </a:p>
          <a:p>
            <a:endParaRPr lang="pl-PL" b="1" dirty="0">
              <a:solidFill>
                <a:srgbClr val="002060"/>
              </a:solidFill>
            </a:endParaRPr>
          </a:p>
        </p:txBody>
      </p:sp>
      <p:pic>
        <p:nvPicPr>
          <p:cNvPr id="4" name="Picture 2" descr="C:\Users\Katarzyna_Nadolska\Document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4417" y="0"/>
            <a:ext cx="264001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47" r="-2338"/>
          <a:stretch>
            <a:fillRect/>
          </a:stretch>
        </p:blipFill>
        <p:spPr bwMode="auto">
          <a:xfrm>
            <a:off x="0" y="115909"/>
            <a:ext cx="363220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5400" dirty="0" smtClean="0"/>
              <a:t>Projekt</a:t>
            </a:r>
            <a:endParaRPr lang="pl-PL" sz="5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 smtClean="0"/>
              <a:t>Realizowany </a:t>
            </a:r>
          </a:p>
          <a:p>
            <a:pPr lvl="1"/>
            <a:r>
              <a:rPr lang="pl-PL" sz="2400" dirty="0" smtClean="0"/>
              <a:t>przez </a:t>
            </a:r>
            <a:r>
              <a:rPr lang="pl-PL" sz="2400" b="1" dirty="0" smtClean="0"/>
              <a:t>Państwowy Fundusz Rehabilitacji Osób Niepełnosprawnych </a:t>
            </a:r>
            <a:r>
              <a:rPr lang="pl-PL" sz="2400" dirty="0" smtClean="0"/>
              <a:t>w partnerstwie z </a:t>
            </a:r>
            <a:r>
              <a:rPr lang="pl-PL" sz="2400" b="1" dirty="0" smtClean="0"/>
              <a:t>Centralnym Instytutem Ochrony pracy – Państwowym Instytutem Badawczym</a:t>
            </a:r>
            <a:endParaRPr lang="pl-PL" sz="2400" b="1" dirty="0"/>
          </a:p>
          <a:p>
            <a:endParaRPr lang="pl-PL" sz="2800" dirty="0" smtClean="0"/>
          </a:p>
          <a:p>
            <a:pPr lvl="1"/>
            <a:r>
              <a:rPr lang="pl-PL" sz="2400" dirty="0" smtClean="0"/>
              <a:t>w okresie marzec 2013 – luty 2015</a:t>
            </a:r>
          </a:p>
          <a:p>
            <a:r>
              <a:rPr lang="pl-PL" sz="2800" dirty="0" smtClean="0"/>
              <a:t>Współfinansowany ze środków Europejskiego Funduszu Społecznego</a:t>
            </a:r>
            <a:endParaRPr lang="pl-PL" sz="2800" dirty="0"/>
          </a:p>
        </p:txBody>
      </p:sp>
      <p:pic>
        <p:nvPicPr>
          <p:cNvPr id="4" name="Picture 2" descr="C:\Users\Katarzyna_Nadolska\Document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3992" y="0"/>
            <a:ext cx="264001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47" r="-2338"/>
          <a:stretch>
            <a:fillRect/>
          </a:stretch>
        </p:blipFill>
        <p:spPr bwMode="auto">
          <a:xfrm>
            <a:off x="0" y="168890"/>
            <a:ext cx="363220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73050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893147"/>
          </a:xfrm>
        </p:spPr>
        <p:txBody>
          <a:bodyPr>
            <a:normAutofit/>
          </a:bodyPr>
          <a:lstStyle/>
          <a:p>
            <a:pPr algn="ctr"/>
            <a:r>
              <a:rPr lang="pl-PL" sz="4400" dirty="0" smtClean="0"/>
              <a:t>Dlaczego?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38827" y="1981201"/>
            <a:ext cx="10885118" cy="3809999"/>
          </a:xfrm>
        </p:spPr>
        <p:txBody>
          <a:bodyPr>
            <a:noAutofit/>
          </a:bodyPr>
          <a:lstStyle/>
          <a:p>
            <a:r>
              <a:rPr lang="pl-PL" sz="2800" b="1" dirty="0" smtClean="0"/>
              <a:t>Niska aktywność zawodowa osób niepełnosprawnych</a:t>
            </a:r>
          </a:p>
          <a:p>
            <a:r>
              <a:rPr lang="pl-PL" sz="2800" b="1" dirty="0" smtClean="0"/>
              <a:t>Bariery wynikające z rodzaju i stopnia niepełnosprawności</a:t>
            </a:r>
          </a:p>
          <a:p>
            <a:r>
              <a:rPr lang="pl-PL" sz="2800" b="1" dirty="0" smtClean="0"/>
              <a:t>Niedostateczna wiedza i umiejętność w zakresie zapewniania dostępnego i bezpiecznego  środowiska pracy</a:t>
            </a:r>
          </a:p>
          <a:p>
            <a:r>
              <a:rPr lang="pl-PL" sz="2800" b="1" dirty="0" smtClean="0"/>
              <a:t>Obowiązek stosowania racjonalnych usprawnień w procesie rekrutacji i pracy</a:t>
            </a:r>
            <a:endParaRPr lang="pl-PL" sz="2800" b="1" dirty="0"/>
          </a:p>
          <a:p>
            <a:r>
              <a:rPr lang="pl-PL" sz="2800" b="1" dirty="0" smtClean="0"/>
              <a:t>Powszechne przekonanie o wysokich kosztach zapewnienia dostępności</a:t>
            </a:r>
            <a:endParaRPr lang="pl-PL" sz="2800" b="1" dirty="0"/>
          </a:p>
        </p:txBody>
      </p:sp>
      <p:pic>
        <p:nvPicPr>
          <p:cNvPr id="4" name="Picture 2" descr="C:\Users\Katarzyna_Nadolska\Document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6518" y="68814"/>
            <a:ext cx="264001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47" r="-2338"/>
          <a:stretch>
            <a:fillRect/>
          </a:stretch>
        </p:blipFill>
        <p:spPr bwMode="auto">
          <a:xfrm>
            <a:off x="0" y="80476"/>
            <a:ext cx="363220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752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400" dirty="0" smtClean="0"/>
              <a:t>Dla kogo?</a:t>
            </a:r>
            <a:endParaRPr lang="pl-PL" sz="44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295400" y="1646238"/>
            <a:ext cx="9601200" cy="4343081"/>
          </a:xfrm>
        </p:spPr>
        <p:txBody>
          <a:bodyPr>
            <a:normAutofit/>
          </a:bodyPr>
          <a:lstStyle/>
          <a:p>
            <a:r>
              <a:rPr lang="pl-PL" dirty="0" smtClean="0"/>
              <a:t>Dla tych którzy:</a:t>
            </a:r>
          </a:p>
          <a:p>
            <a:r>
              <a:rPr lang="pl-PL" sz="2400" b="1" dirty="0" smtClean="0"/>
              <a:t>Zatrudniają</a:t>
            </a:r>
            <a:r>
              <a:rPr lang="pl-PL" sz="2400" dirty="0" smtClean="0"/>
              <a:t> - pracodawcy</a:t>
            </a:r>
          </a:p>
          <a:p>
            <a:r>
              <a:rPr lang="pl-PL" sz="2400" b="1" dirty="0" smtClean="0"/>
              <a:t>Projektują</a:t>
            </a:r>
            <a:r>
              <a:rPr lang="pl-PL" sz="2400" dirty="0" smtClean="0"/>
              <a:t> – projektanci, </a:t>
            </a:r>
            <a:r>
              <a:rPr lang="pl-PL" sz="2400" dirty="0" smtClean="0"/>
              <a:t>architekci </a:t>
            </a:r>
            <a:endParaRPr lang="pl-PL" sz="2400" dirty="0" smtClean="0"/>
          </a:p>
          <a:p>
            <a:r>
              <a:rPr lang="pl-PL" sz="2400" b="1" dirty="0" smtClean="0"/>
              <a:t>Kontrolują</a:t>
            </a:r>
            <a:r>
              <a:rPr lang="pl-PL" sz="2400" dirty="0" smtClean="0"/>
              <a:t>, </a:t>
            </a:r>
            <a:r>
              <a:rPr lang="pl-PL" sz="2400" b="1" dirty="0" smtClean="0"/>
              <a:t>oceniają </a:t>
            </a:r>
            <a:r>
              <a:rPr lang="pl-PL" sz="2400" dirty="0" smtClean="0"/>
              <a:t>– służby bhp, inspektorzy pracy, lekarze medycyny pracy</a:t>
            </a:r>
          </a:p>
          <a:p>
            <a:r>
              <a:rPr lang="pl-PL" sz="2400" b="1" dirty="0" smtClean="0"/>
              <a:t>Wspierają, pośredniczą, doradzają </a:t>
            </a:r>
            <a:r>
              <a:rPr lang="pl-PL" sz="2400" dirty="0" smtClean="0"/>
              <a:t>– powiatowe urzędy pracy, organizacje pozarządowe, doradcy zawodowi</a:t>
            </a:r>
          </a:p>
          <a:p>
            <a:r>
              <a:rPr lang="pl-PL" sz="2400" b="1" dirty="0" smtClean="0"/>
              <a:t>Pracują lub chcą pracować  </a:t>
            </a:r>
            <a:r>
              <a:rPr lang="pl-PL" sz="2400" dirty="0" smtClean="0"/>
              <a:t>- osoby z niepełnosprawnością </a:t>
            </a:r>
            <a:r>
              <a:rPr lang="pl-PL" sz="2400" dirty="0" smtClean="0"/>
              <a:t>sensoryczną, </a:t>
            </a:r>
            <a:r>
              <a:rPr lang="pl-PL" sz="2400" dirty="0" smtClean="0"/>
              <a:t>poważną fizyczną, intelektualną i psychiczną</a:t>
            </a:r>
          </a:p>
          <a:p>
            <a:endParaRPr lang="pl-PL" sz="2400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47" r="-2338"/>
          <a:stretch>
            <a:fillRect/>
          </a:stretch>
        </p:blipFill>
        <p:spPr bwMode="auto">
          <a:xfrm>
            <a:off x="132415" y="68878"/>
            <a:ext cx="363220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Katarzyna_Nadolska\Documents\log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9572" y="0"/>
            <a:ext cx="264001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397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l-PL" sz="4800" dirty="0" smtClean="0"/>
              <a:t>W jakim celu?</a:t>
            </a:r>
            <a:endParaRPr lang="pl-PL" sz="4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l-PL" sz="2800" dirty="0" smtClean="0"/>
              <a:t>Żeby:</a:t>
            </a:r>
          </a:p>
          <a:p>
            <a:r>
              <a:rPr lang="pl-PL" sz="2800" b="1" dirty="0" smtClean="0"/>
              <a:t>Dostarczyć wiedzę i odpowiednie narzędzia dla oceny dostępności miejsca i otoczenia pracy dla osób niepełnosprawnych o specyficznych potrzebach</a:t>
            </a:r>
          </a:p>
          <a:p>
            <a:r>
              <a:rPr lang="pl-PL" sz="2800" b="1" dirty="0" smtClean="0"/>
              <a:t>Wypromować dobre praktyki </a:t>
            </a:r>
          </a:p>
          <a:p>
            <a:r>
              <a:rPr lang="pl-PL" sz="2800" b="1" dirty="0" smtClean="0"/>
              <a:t>Zmienić nastawienie społeczne i obiegowe przekonania dotyczące zatrudniania osób niepełnosprawnych</a:t>
            </a:r>
          </a:p>
          <a:p>
            <a:r>
              <a:rPr lang="pl-PL" sz="2800" b="1" dirty="0" smtClean="0"/>
              <a:t>Zapewnić możliwość większego udziału tych osób w </a:t>
            </a:r>
            <a:r>
              <a:rPr lang="pl-PL" sz="2800" b="1" dirty="0"/>
              <a:t>rynku pracy </a:t>
            </a:r>
            <a:endParaRPr lang="pl-PL" sz="2800" b="1" dirty="0" smtClean="0"/>
          </a:p>
          <a:p>
            <a:endParaRPr lang="pl-PL" dirty="0" smtClean="0"/>
          </a:p>
          <a:p>
            <a:endParaRPr lang="pl-PL" dirty="0"/>
          </a:p>
        </p:txBody>
      </p:sp>
      <p:pic>
        <p:nvPicPr>
          <p:cNvPr id="4" name="Picture 2" descr="C:\Users\Katarzyna_Nadolska\Document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4416" y="0"/>
            <a:ext cx="2640013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47" r="-2338"/>
          <a:stretch>
            <a:fillRect/>
          </a:stretch>
        </p:blipFill>
        <p:spPr bwMode="auto">
          <a:xfrm>
            <a:off x="207571" y="159176"/>
            <a:ext cx="363220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7237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610963"/>
          </a:xfrm>
        </p:spPr>
        <p:txBody>
          <a:bodyPr/>
          <a:lstStyle/>
          <a:p>
            <a:pPr algn="ctr"/>
            <a:r>
              <a:rPr lang="pl-PL" dirty="0" smtClean="0"/>
              <a:t>Rezultaty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51353" y="1618669"/>
            <a:ext cx="11235847" cy="4809994"/>
          </a:xfrm>
        </p:spPr>
        <p:txBody>
          <a:bodyPr>
            <a:normAutofit/>
          </a:bodyPr>
          <a:lstStyle/>
          <a:p>
            <a:pPr lvl="0"/>
            <a:r>
              <a:rPr lang="pl-PL" b="1" dirty="0"/>
              <a:t>Przygotowano szereg ekspertyz z zakresu projektowania obiektów</a:t>
            </a:r>
            <a:r>
              <a:rPr lang="pl-PL" dirty="0"/>
              <a:t>, pomieszczeń oraz </a:t>
            </a:r>
            <a:r>
              <a:rPr lang="pl-PL" b="1" dirty="0"/>
              <a:t>przystosowania stanowisk pracy dla osób niepełnosprawnych</a:t>
            </a:r>
            <a:r>
              <a:rPr lang="pl-PL" dirty="0"/>
              <a:t> o specyficznych potrzebach, które pozwolą na zdiagnozowanie potrzeb i opracowanie rekomendacji w tym zakresie, </a:t>
            </a:r>
          </a:p>
          <a:p>
            <a:pPr lvl="0"/>
            <a:r>
              <a:rPr lang="pl-PL" dirty="0"/>
              <a:t>opracowano </a:t>
            </a:r>
            <a:r>
              <a:rPr lang="pl-PL" b="1" dirty="0"/>
              <a:t>komputerowe narzędzie do wspomagania </a:t>
            </a:r>
            <a:r>
              <a:rPr lang="pl-PL" b="1" dirty="0" smtClean="0"/>
              <a:t>projektowania, </a:t>
            </a:r>
            <a:r>
              <a:rPr lang="pl-PL" b="1" dirty="0"/>
              <a:t>oceny ergonomicznej i dostosowania stanowisk pracy </a:t>
            </a:r>
            <a:r>
              <a:rPr lang="pl-PL" dirty="0"/>
              <a:t>do potrzeb osób niepełnosprawnych</a:t>
            </a:r>
            <a:r>
              <a:rPr lang="pl-PL" b="1" dirty="0" smtClean="0"/>
              <a:t>,</a:t>
            </a:r>
          </a:p>
          <a:p>
            <a:pPr lvl="0"/>
            <a:r>
              <a:rPr lang="pl-PL" b="1" dirty="0" smtClean="0"/>
              <a:t>Opracowano 200 charakterystyk zawodów pod kątem osób niepełnosprawnych</a:t>
            </a:r>
            <a:endParaRPr lang="pl-PL" dirty="0"/>
          </a:p>
          <a:p>
            <a:pPr lvl="0"/>
            <a:r>
              <a:rPr lang="pl-PL" dirty="0"/>
              <a:t>udzielono</a:t>
            </a:r>
            <a:r>
              <a:rPr lang="pl-PL" b="1" dirty="0"/>
              <a:t> 4.625 porad </a:t>
            </a:r>
            <a:r>
              <a:rPr lang="pl-PL" dirty="0"/>
              <a:t>w ramach zorganizowanych punktów informacyjno-doradczych i zorganizowano </a:t>
            </a:r>
            <a:r>
              <a:rPr lang="pl-PL" b="1" dirty="0"/>
              <a:t>setki spotkań informacyjnych oraz wiele seminariów</a:t>
            </a:r>
            <a:r>
              <a:rPr lang="pl-PL" dirty="0"/>
              <a:t>, </a:t>
            </a:r>
          </a:p>
          <a:p>
            <a:pPr lvl="0"/>
            <a:r>
              <a:rPr lang="pl-PL" dirty="0"/>
              <a:t>przeprowadzono ogólnopolską kampanię informacyjno-promocyjną, dzięki której udało się dotrzeć </a:t>
            </a:r>
            <a:r>
              <a:rPr lang="pl-PL" b="1" dirty="0"/>
              <a:t>do kilkuset tysięcy pracodawców, </a:t>
            </a:r>
            <a:endParaRPr lang="pl-PL" dirty="0"/>
          </a:p>
          <a:p>
            <a:pPr lvl="0"/>
            <a:r>
              <a:rPr lang="pl-PL" dirty="0"/>
              <a:t>i wreszcie opracowano i opublikowano </a:t>
            </a:r>
            <a:r>
              <a:rPr lang="pl-PL" b="1" dirty="0"/>
              <a:t>Ramowe wytyczne w zakresie projektowania obiektów, pomieszczeń oraz przystosowania stanowisk pracy dla osób </a:t>
            </a:r>
            <a:r>
              <a:rPr lang="pl-PL" b="1" dirty="0" smtClean="0"/>
              <a:t>niepełnosprawnych </a:t>
            </a:r>
            <a:r>
              <a:rPr lang="pl-PL" dirty="0" smtClean="0"/>
              <a:t>oraz poradnik dobrych praktyk</a:t>
            </a:r>
            <a:endParaRPr lang="pl-PL" dirty="0"/>
          </a:p>
          <a:p>
            <a:endParaRPr lang="pl-PL" dirty="0"/>
          </a:p>
        </p:txBody>
      </p:sp>
      <p:pic>
        <p:nvPicPr>
          <p:cNvPr id="4" name="Picture 2" descr="C:\Users\Katarzyna_Nadolska\Documents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4520" y="0"/>
            <a:ext cx="2640013" cy="11148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847" r="-2338"/>
          <a:stretch>
            <a:fillRect/>
          </a:stretch>
        </p:blipFill>
        <p:spPr bwMode="auto">
          <a:xfrm>
            <a:off x="0" y="80476"/>
            <a:ext cx="3632200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6768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15_4109default" id="{E728D685-11FC-4812-BA85-57AC6F9C9F40}" vid="{BC4E008B-95FF-4815-904E-143A8EDFC1D4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7087C0F-7449-45C4-B248-63D02665BF1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Prezentacja z siatką rombową (panoramiczna)</Template>
  <TotalTime>0</TotalTime>
  <Words>302</Words>
  <Application>Microsoft Office PowerPoint</Application>
  <PresentationFormat>Panoramiczny</PresentationFormat>
  <Paragraphs>35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1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8" baseType="lpstr">
      <vt:lpstr>Arial</vt:lpstr>
      <vt:lpstr>Diamond Grid 16x9</vt:lpstr>
      <vt:lpstr>Ramowe Wytyczne w zakresie projektowania obiektów, pomieszczeń oraz przystosowania stanowisk pracy dla osób niepełnosprawnych o specyficznych potrzebach </vt:lpstr>
      <vt:lpstr>Projekt</vt:lpstr>
      <vt:lpstr>Dlaczego?</vt:lpstr>
      <vt:lpstr>Dla kogo?</vt:lpstr>
      <vt:lpstr>W jakim celu?</vt:lpstr>
      <vt:lpstr>Rezultaty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2015-02-24T15:03:58Z</dcterms:created>
  <dcterms:modified xsi:type="dcterms:W3CDTF">2015-02-26T09:16:03Z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TC030310159991</vt:lpwstr>
  </property>
</Properties>
</file>